
<file path=[Content_Types].xml><?xml version="1.0" encoding="utf-8"?>
<Types xmlns="http://schemas.openxmlformats.org/package/2006/content-types">
  <Default Extension="bin" ContentType="image/unknown"/>
  <Default Extension="fntdata" ContentType="application/x-fontdata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3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</p:sldIdLst>
  <p:sldSz cx="16256000" cy="9144000"/>
  <p:notesSz cx="9144000" cy="16256000"/>
  <p:embeddedFontLst>
    <p:embeddedFont>
      <p:font typeface="MiSans" panose="02010600030101010101" charset="-122"/>
      <p:regular r:id="rId35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58" d="100"/>
          <a:sy n="58" d="100"/>
        </p:scale>
        <p:origin x="86" y="1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730727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bin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media.licdn.com/798dd7cfda1cf1aeb4e0e3e084c5559a0332dc0c"/>
          <p:cNvPicPr>
            <a:picLocks noChangeAspect="1"/>
          </p:cNvPicPr>
          <p:nvPr/>
        </p:nvPicPr>
        <p:blipFill>
          <a:blip r:embed="rId3">
            <a:alphaModFix amt="40000"/>
          </a:blip>
          <a:srcRect/>
          <a:stretch/>
        </p:blipFill>
        <p:spPr>
          <a:xfrm>
            <a:off x="0" y="0"/>
            <a:ext cx="16256000" cy="9144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6256000" cy="9144000"/>
          </a:xfrm>
          <a:custGeom>
            <a:avLst/>
            <a:gdLst/>
            <a:ahLst/>
            <a:cxnLst/>
            <a:rect l="l" t="t" r="r" b="b"/>
            <a:pathLst>
              <a:path w="16256000" h="9144000">
                <a:moveTo>
                  <a:pt x="0" y="0"/>
                </a:moveTo>
                <a:lnTo>
                  <a:pt x="16256000" y="0"/>
                </a:lnTo>
                <a:lnTo>
                  <a:pt x="16256000" y="9144000"/>
                </a:lnTo>
                <a:lnTo>
                  <a:pt x="0" y="9144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1A1D21">
                  <a:alpha val="95000"/>
                </a:srgbClr>
              </a:gs>
              <a:gs pos="50000">
                <a:srgbClr val="343A40">
                  <a:alpha val="90000"/>
                </a:srgbClr>
              </a:gs>
              <a:gs pos="100000">
                <a:srgbClr val="1A1D21">
                  <a:alpha val="95000"/>
                </a:srgbClr>
              </a:gs>
            </a:gsLst>
            <a:lin ang="2700000" scaled="1"/>
          </a:gradFill>
          <a:ln/>
        </p:spPr>
      </p:sp>
      <p:sp>
        <p:nvSpPr>
          <p:cNvPr id="4" name="Shape 1"/>
          <p:cNvSpPr/>
          <p:nvPr/>
        </p:nvSpPr>
        <p:spPr>
          <a:xfrm>
            <a:off x="514350" y="1873250"/>
            <a:ext cx="4597400" cy="571500"/>
          </a:xfrm>
          <a:custGeom>
            <a:avLst/>
            <a:gdLst/>
            <a:ahLst/>
            <a:cxnLst/>
            <a:rect l="l" t="t" r="r" b="b"/>
            <a:pathLst>
              <a:path w="4597400" h="571500">
                <a:moveTo>
                  <a:pt x="101601" y="0"/>
                </a:moveTo>
                <a:lnTo>
                  <a:pt x="4495799" y="0"/>
                </a:lnTo>
                <a:cubicBezTo>
                  <a:pt x="4551912" y="0"/>
                  <a:pt x="4597400" y="45488"/>
                  <a:pt x="4597400" y="101601"/>
                </a:cubicBezTo>
                <a:lnTo>
                  <a:pt x="4597400" y="469899"/>
                </a:lnTo>
                <a:cubicBezTo>
                  <a:pt x="4597400" y="526012"/>
                  <a:pt x="4551912" y="571500"/>
                  <a:pt x="4495799" y="571500"/>
                </a:cubicBezTo>
                <a:lnTo>
                  <a:pt x="101601" y="571500"/>
                </a:lnTo>
                <a:cubicBezTo>
                  <a:pt x="45488" y="571500"/>
                  <a:pt x="0" y="526012"/>
                  <a:pt x="0" y="469899"/>
                </a:cubicBezTo>
                <a:lnTo>
                  <a:pt x="0" y="101601"/>
                </a:lnTo>
                <a:cubicBezTo>
                  <a:pt x="0" y="45488"/>
                  <a:pt x="45488" y="0"/>
                  <a:pt x="101601" y="0"/>
                </a:cubicBezTo>
                <a:close/>
              </a:path>
            </a:pathLst>
          </a:custGeom>
          <a:solidFill>
            <a:srgbClr val="D4A237">
              <a:alpha val="20000"/>
            </a:srgbClr>
          </a:solidFill>
          <a:ln w="12700">
            <a:solidFill>
              <a:srgbClr val="D4A237">
                <a:alpha val="50196"/>
              </a:srgbClr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723900" y="2006600"/>
            <a:ext cx="4292699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kern="0" spc="90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SOFTWARE DEVELOPING PROJECT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508000" y="2717800"/>
            <a:ext cx="3565327" cy="12128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7200" b="1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Backup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3616127" y="2717800"/>
            <a:ext cx="2586930" cy="12128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7200" b="1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Suite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508000" y="4203700"/>
            <a:ext cx="52578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600" b="1" dirty="0" err="1">
                <a:solidFill>
                  <a:srgbClr val="F8F9FA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数据备份恢复系统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514350" y="5124450"/>
            <a:ext cx="2603500" cy="1130300"/>
          </a:xfrm>
          <a:custGeom>
            <a:avLst/>
            <a:gdLst/>
            <a:ahLst/>
            <a:cxnLst/>
            <a:rect l="l" t="t" r="r" b="b"/>
            <a:pathLst>
              <a:path w="2603500" h="1130300">
                <a:moveTo>
                  <a:pt x="101603" y="0"/>
                </a:moveTo>
                <a:lnTo>
                  <a:pt x="2501897" y="0"/>
                </a:lnTo>
                <a:cubicBezTo>
                  <a:pt x="2558011" y="0"/>
                  <a:pt x="2603500" y="45489"/>
                  <a:pt x="2603500" y="101603"/>
                </a:cubicBezTo>
                <a:lnTo>
                  <a:pt x="2603500" y="1028697"/>
                </a:lnTo>
                <a:cubicBezTo>
                  <a:pt x="2603500" y="1084811"/>
                  <a:pt x="2558011" y="1130300"/>
                  <a:pt x="2501897" y="1130300"/>
                </a:cubicBezTo>
                <a:lnTo>
                  <a:pt x="101603" y="1130300"/>
                </a:lnTo>
                <a:cubicBezTo>
                  <a:pt x="45489" y="1130300"/>
                  <a:pt x="0" y="1084811"/>
                  <a:pt x="0" y="1028697"/>
                </a:cubicBezTo>
                <a:lnTo>
                  <a:pt x="0" y="101603"/>
                </a:lnTo>
                <a:cubicBezTo>
                  <a:pt x="0" y="45527"/>
                  <a:pt x="45527" y="0"/>
                  <a:pt x="101603" y="0"/>
                </a:cubicBezTo>
                <a:close/>
              </a:path>
            </a:pathLst>
          </a:custGeom>
          <a:solidFill>
            <a:srgbClr val="343A40">
              <a:alpha val="60000"/>
            </a:srgbClr>
          </a:solidFill>
          <a:ln w="12700">
            <a:solidFill>
              <a:srgbClr val="495057">
                <a:alpha val="30196"/>
              </a:srgbClr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723900" y="5334000"/>
            <a:ext cx="23368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CMake + C++17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723900" y="5791200"/>
            <a:ext cx="22733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F8F9FA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现代工程构建</a:t>
            </a: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3329980" y="5124450"/>
            <a:ext cx="2603500" cy="1130300"/>
          </a:xfrm>
          <a:custGeom>
            <a:avLst/>
            <a:gdLst/>
            <a:ahLst/>
            <a:cxnLst/>
            <a:rect l="l" t="t" r="r" b="b"/>
            <a:pathLst>
              <a:path w="2603500" h="1130300">
                <a:moveTo>
                  <a:pt x="101603" y="0"/>
                </a:moveTo>
                <a:lnTo>
                  <a:pt x="2501897" y="0"/>
                </a:lnTo>
                <a:cubicBezTo>
                  <a:pt x="2558011" y="0"/>
                  <a:pt x="2603500" y="45489"/>
                  <a:pt x="2603500" y="101603"/>
                </a:cubicBezTo>
                <a:lnTo>
                  <a:pt x="2603500" y="1028697"/>
                </a:lnTo>
                <a:cubicBezTo>
                  <a:pt x="2603500" y="1084811"/>
                  <a:pt x="2558011" y="1130300"/>
                  <a:pt x="2501897" y="1130300"/>
                </a:cubicBezTo>
                <a:lnTo>
                  <a:pt x="101603" y="1130300"/>
                </a:lnTo>
                <a:cubicBezTo>
                  <a:pt x="45489" y="1130300"/>
                  <a:pt x="0" y="1084811"/>
                  <a:pt x="0" y="1028697"/>
                </a:cubicBezTo>
                <a:lnTo>
                  <a:pt x="0" y="101603"/>
                </a:lnTo>
                <a:cubicBezTo>
                  <a:pt x="0" y="45527"/>
                  <a:pt x="45527" y="0"/>
                  <a:pt x="101603" y="0"/>
                </a:cubicBezTo>
                <a:close/>
              </a:path>
            </a:pathLst>
          </a:custGeom>
          <a:solidFill>
            <a:srgbClr val="343A40">
              <a:alpha val="60000"/>
            </a:srgbClr>
          </a:solidFill>
          <a:ln w="12700">
            <a:solidFill>
              <a:srgbClr val="495057">
                <a:alpha val="30196"/>
              </a:srgbClr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3539530" y="5334000"/>
            <a:ext cx="23368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多格式支持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3539530" y="5791200"/>
            <a:ext cx="22733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F8F9FA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Tar/Zip/7z</a:t>
            </a: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6145609" y="5124450"/>
            <a:ext cx="2603500" cy="1130300"/>
          </a:xfrm>
          <a:custGeom>
            <a:avLst/>
            <a:gdLst/>
            <a:ahLst/>
            <a:cxnLst/>
            <a:rect l="l" t="t" r="r" b="b"/>
            <a:pathLst>
              <a:path w="2603500" h="1130300">
                <a:moveTo>
                  <a:pt x="101603" y="0"/>
                </a:moveTo>
                <a:lnTo>
                  <a:pt x="2501897" y="0"/>
                </a:lnTo>
                <a:cubicBezTo>
                  <a:pt x="2558011" y="0"/>
                  <a:pt x="2603500" y="45489"/>
                  <a:pt x="2603500" y="101603"/>
                </a:cubicBezTo>
                <a:lnTo>
                  <a:pt x="2603500" y="1028697"/>
                </a:lnTo>
                <a:cubicBezTo>
                  <a:pt x="2603500" y="1084811"/>
                  <a:pt x="2558011" y="1130300"/>
                  <a:pt x="2501897" y="1130300"/>
                </a:cubicBezTo>
                <a:lnTo>
                  <a:pt x="101603" y="1130300"/>
                </a:lnTo>
                <a:cubicBezTo>
                  <a:pt x="45489" y="1130300"/>
                  <a:pt x="0" y="1084811"/>
                  <a:pt x="0" y="1028697"/>
                </a:cubicBezTo>
                <a:lnTo>
                  <a:pt x="0" y="101603"/>
                </a:lnTo>
                <a:cubicBezTo>
                  <a:pt x="0" y="45527"/>
                  <a:pt x="45527" y="0"/>
                  <a:pt x="101603" y="0"/>
                </a:cubicBezTo>
                <a:close/>
              </a:path>
            </a:pathLst>
          </a:custGeom>
          <a:solidFill>
            <a:srgbClr val="343A40">
              <a:alpha val="60000"/>
            </a:srgbClr>
          </a:solidFill>
          <a:ln w="12700">
            <a:solidFill>
              <a:srgbClr val="495057">
                <a:alpha val="30196"/>
              </a:srgbClr>
            </a:solidFill>
            <a:prstDash val="solid"/>
          </a:ln>
        </p:spPr>
      </p:sp>
      <p:sp>
        <p:nvSpPr>
          <p:cNvPr id="16" name="Text 13"/>
          <p:cNvSpPr/>
          <p:nvPr/>
        </p:nvSpPr>
        <p:spPr>
          <a:xfrm>
            <a:off x="6355159" y="5334000"/>
            <a:ext cx="23368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跨平台架构</a:t>
            </a:r>
            <a:endParaRPr lang="en-US" sz="1600" dirty="0"/>
          </a:p>
        </p:txBody>
      </p:sp>
      <p:sp>
        <p:nvSpPr>
          <p:cNvPr id="17" name="Text 14"/>
          <p:cNvSpPr/>
          <p:nvPr/>
        </p:nvSpPr>
        <p:spPr>
          <a:xfrm>
            <a:off x="6355159" y="5791200"/>
            <a:ext cx="22733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F8F9FA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Windows/Linux</a:t>
            </a:r>
            <a:endParaRPr lang="en-US" sz="1600" dirty="0"/>
          </a:p>
        </p:txBody>
      </p:sp>
      <p:sp>
        <p:nvSpPr>
          <p:cNvPr id="18" name="Text 15"/>
          <p:cNvSpPr/>
          <p:nvPr/>
        </p:nvSpPr>
        <p:spPr>
          <a:xfrm>
            <a:off x="508000" y="6667500"/>
            <a:ext cx="58674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dirty="0">
                <a:solidFill>
                  <a:srgbClr val="F8F9FA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基于C++17的现代软件工程设计 | </a:t>
            </a:r>
            <a:r>
              <a:rPr lang="en-US" sz="2000" dirty="0" err="1">
                <a:solidFill>
                  <a:srgbClr val="F8F9FA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软件</a:t>
            </a:r>
            <a:r>
              <a:rPr lang="zh-CN" altLang="en-US" sz="2000" dirty="0">
                <a:solidFill>
                  <a:srgbClr val="F8F9FA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开发综合</a:t>
            </a:r>
            <a:r>
              <a:rPr lang="en-US" sz="2000" dirty="0" err="1">
                <a:solidFill>
                  <a:srgbClr val="F8F9FA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实验</a:t>
            </a:r>
            <a:endParaRPr lang="en-US" sz="1600" dirty="0"/>
          </a:p>
        </p:txBody>
      </p:sp>
      <p:sp>
        <p:nvSpPr>
          <p:cNvPr id="19" name="Text 16"/>
          <p:cNvSpPr/>
          <p:nvPr/>
        </p:nvSpPr>
        <p:spPr>
          <a:xfrm>
            <a:off x="508000" y="8382000"/>
            <a:ext cx="2489200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srgbClr val="F8F9FA">
                    <a:alpha val="5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尹晨铭 </a:t>
            </a:r>
            <a:r>
              <a:rPr lang="en-US" altLang="zh-CN" sz="1400" dirty="0">
                <a:solidFill>
                  <a:srgbClr val="F8F9FA">
                    <a:alpha val="5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2023080912019</a:t>
            </a:r>
            <a:endParaRPr lang="en-US" sz="1600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76366" y="476366"/>
            <a:ext cx="15517632" cy="47636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376" b="1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文件元数据统一表示</a:t>
            </a:r>
            <a:endParaRPr lang="en-US" sz="1600" dirty="0"/>
          </a:p>
        </p:txBody>
      </p:sp>
      <p:sp>
        <p:nvSpPr>
          <p:cNvPr id="3" name="Shape 1"/>
          <p:cNvSpPr/>
          <p:nvPr/>
        </p:nvSpPr>
        <p:spPr>
          <a:xfrm>
            <a:off x="476366" y="1048006"/>
            <a:ext cx="762186" cy="47637"/>
          </a:xfrm>
          <a:custGeom>
            <a:avLst/>
            <a:gdLst/>
            <a:ahLst/>
            <a:cxnLst/>
            <a:rect l="l" t="t" r="r" b="b"/>
            <a:pathLst>
              <a:path w="762186" h="47637">
                <a:moveTo>
                  <a:pt x="0" y="0"/>
                </a:moveTo>
                <a:lnTo>
                  <a:pt x="762186" y="0"/>
                </a:lnTo>
                <a:lnTo>
                  <a:pt x="762186" y="47637"/>
                </a:lnTo>
                <a:lnTo>
                  <a:pt x="0" y="47637"/>
                </a:lnTo>
                <a:lnTo>
                  <a:pt x="0" y="0"/>
                </a:lnTo>
                <a:close/>
              </a:path>
            </a:pathLst>
          </a:custGeom>
          <a:solidFill>
            <a:srgbClr val="D4A237"/>
          </a:solidFill>
          <a:ln/>
        </p:spPr>
      </p:sp>
      <p:sp>
        <p:nvSpPr>
          <p:cNvPr id="4" name="Shape 2"/>
          <p:cNvSpPr/>
          <p:nvPr/>
        </p:nvSpPr>
        <p:spPr>
          <a:xfrm>
            <a:off x="482321" y="2187920"/>
            <a:ext cx="10110875" cy="5841442"/>
          </a:xfrm>
          <a:custGeom>
            <a:avLst/>
            <a:gdLst/>
            <a:ahLst/>
            <a:cxnLst/>
            <a:rect l="l" t="t" r="r" b="b"/>
            <a:pathLst>
              <a:path w="10110875" h="7800498">
                <a:moveTo>
                  <a:pt x="95244" y="0"/>
                </a:moveTo>
                <a:lnTo>
                  <a:pt x="10015631" y="0"/>
                </a:lnTo>
                <a:cubicBezTo>
                  <a:pt x="10068232" y="0"/>
                  <a:pt x="10110875" y="42642"/>
                  <a:pt x="10110875" y="95244"/>
                </a:cubicBezTo>
                <a:lnTo>
                  <a:pt x="10110875" y="7705254"/>
                </a:lnTo>
                <a:cubicBezTo>
                  <a:pt x="10110875" y="7757856"/>
                  <a:pt x="10068232" y="7800498"/>
                  <a:pt x="10015631" y="7800498"/>
                </a:cubicBezTo>
                <a:lnTo>
                  <a:pt x="95244" y="7800498"/>
                </a:lnTo>
                <a:cubicBezTo>
                  <a:pt x="42642" y="7800498"/>
                  <a:pt x="0" y="7757856"/>
                  <a:pt x="0" y="7705254"/>
                </a:cubicBezTo>
                <a:lnTo>
                  <a:pt x="0" y="95244"/>
                </a:lnTo>
                <a:cubicBezTo>
                  <a:pt x="0" y="42642"/>
                  <a:pt x="42642" y="0"/>
                  <a:pt x="95244" y="0"/>
                </a:cubicBezTo>
                <a:close/>
              </a:path>
            </a:pathLst>
          </a:custGeom>
          <a:solidFill>
            <a:srgbClr val="343A40"/>
          </a:solidFill>
          <a:ln w="12700">
            <a:solidFill>
              <a:srgbClr val="495057">
                <a:alpha val="30196"/>
              </a:srgbClr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726459" y="2432058"/>
            <a:ext cx="9741691" cy="3334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875" b="1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FileEntityMeta结构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750277" y="2956061"/>
            <a:ext cx="4692208" cy="1476736"/>
          </a:xfrm>
          <a:custGeom>
            <a:avLst/>
            <a:gdLst/>
            <a:ahLst/>
            <a:cxnLst/>
            <a:rect l="l" t="t" r="r" b="b"/>
            <a:pathLst>
              <a:path w="4692208" h="1476736">
                <a:moveTo>
                  <a:pt x="47637" y="0"/>
                </a:moveTo>
                <a:lnTo>
                  <a:pt x="4596929" y="0"/>
                </a:lnTo>
                <a:cubicBezTo>
                  <a:pt x="4649550" y="0"/>
                  <a:pt x="4692208" y="42658"/>
                  <a:pt x="4692208" y="95279"/>
                </a:cubicBezTo>
                <a:lnTo>
                  <a:pt x="4692208" y="1381457"/>
                </a:lnTo>
                <a:cubicBezTo>
                  <a:pt x="4692208" y="1434078"/>
                  <a:pt x="4649550" y="1476736"/>
                  <a:pt x="4596929" y="1476736"/>
                </a:cubicBezTo>
                <a:lnTo>
                  <a:pt x="47637" y="1476736"/>
                </a:lnTo>
                <a:cubicBezTo>
                  <a:pt x="21328" y="1476736"/>
                  <a:pt x="0" y="1455408"/>
                  <a:pt x="0" y="1429099"/>
                </a:cubicBezTo>
                <a:lnTo>
                  <a:pt x="0" y="47637"/>
                </a:lnTo>
                <a:cubicBezTo>
                  <a:pt x="0" y="21328"/>
                  <a:pt x="21328" y="0"/>
                  <a:pt x="47637" y="0"/>
                </a:cubicBez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7" name="Shape 5"/>
          <p:cNvSpPr/>
          <p:nvPr/>
        </p:nvSpPr>
        <p:spPr>
          <a:xfrm>
            <a:off x="750277" y="2956061"/>
            <a:ext cx="47637" cy="1476736"/>
          </a:xfrm>
          <a:custGeom>
            <a:avLst/>
            <a:gdLst/>
            <a:ahLst/>
            <a:cxnLst/>
            <a:rect l="l" t="t" r="r" b="b"/>
            <a:pathLst>
              <a:path w="47637" h="1476736">
                <a:moveTo>
                  <a:pt x="47637" y="0"/>
                </a:moveTo>
                <a:lnTo>
                  <a:pt x="47637" y="0"/>
                </a:lnTo>
                <a:lnTo>
                  <a:pt x="47637" y="1476736"/>
                </a:lnTo>
                <a:lnTo>
                  <a:pt x="47637" y="1476736"/>
                </a:lnTo>
                <a:cubicBezTo>
                  <a:pt x="21328" y="1476736"/>
                  <a:pt x="0" y="1455408"/>
                  <a:pt x="0" y="1429099"/>
                </a:cubicBezTo>
                <a:lnTo>
                  <a:pt x="0" y="47637"/>
                </a:lnTo>
                <a:cubicBezTo>
                  <a:pt x="0" y="21345"/>
                  <a:pt x="21345" y="0"/>
                  <a:pt x="47637" y="0"/>
                </a:cubicBezTo>
                <a:close/>
              </a:path>
            </a:pathLst>
          </a:custGeom>
          <a:solidFill>
            <a:srgbClr val="D4A237"/>
          </a:solidFill>
          <a:ln/>
        </p:spPr>
      </p:sp>
      <p:sp>
        <p:nvSpPr>
          <p:cNvPr id="8" name="Text 6"/>
          <p:cNvSpPr/>
          <p:nvPr/>
        </p:nvSpPr>
        <p:spPr>
          <a:xfrm>
            <a:off x="917005" y="3098971"/>
            <a:ext cx="4477843" cy="2858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00" b="1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基本属性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917005" y="3480064"/>
            <a:ext cx="4465934" cy="23818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13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path:</a:t>
            </a:r>
            <a:r>
              <a:rPr lang="en-US" sz="1313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fs::path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917005" y="3765884"/>
            <a:ext cx="4465934" cy="23818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13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type:</a:t>
            </a:r>
            <a:r>
              <a:rPr lang="en-US" sz="1313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FileEntityType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917005" y="4051703"/>
            <a:ext cx="4465934" cy="23818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13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size:</a:t>
            </a:r>
            <a:r>
              <a:rPr lang="en-US" sz="1313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size_t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750277" y="4575706"/>
            <a:ext cx="4692208" cy="1476736"/>
          </a:xfrm>
          <a:custGeom>
            <a:avLst/>
            <a:gdLst/>
            <a:ahLst/>
            <a:cxnLst/>
            <a:rect l="l" t="t" r="r" b="b"/>
            <a:pathLst>
              <a:path w="4692208" h="1476736">
                <a:moveTo>
                  <a:pt x="47637" y="0"/>
                </a:moveTo>
                <a:lnTo>
                  <a:pt x="4596929" y="0"/>
                </a:lnTo>
                <a:cubicBezTo>
                  <a:pt x="4649550" y="0"/>
                  <a:pt x="4692208" y="42658"/>
                  <a:pt x="4692208" y="95279"/>
                </a:cubicBezTo>
                <a:lnTo>
                  <a:pt x="4692208" y="1381457"/>
                </a:lnTo>
                <a:cubicBezTo>
                  <a:pt x="4692208" y="1434078"/>
                  <a:pt x="4649550" y="1476736"/>
                  <a:pt x="4596929" y="1476736"/>
                </a:cubicBezTo>
                <a:lnTo>
                  <a:pt x="47637" y="1476736"/>
                </a:lnTo>
                <a:cubicBezTo>
                  <a:pt x="21328" y="1476736"/>
                  <a:pt x="0" y="1455408"/>
                  <a:pt x="0" y="1429099"/>
                </a:cubicBezTo>
                <a:lnTo>
                  <a:pt x="0" y="47637"/>
                </a:lnTo>
                <a:cubicBezTo>
                  <a:pt x="0" y="21328"/>
                  <a:pt x="21328" y="0"/>
                  <a:pt x="47637" y="0"/>
                </a:cubicBezTo>
                <a:close/>
              </a:path>
            </a:pathLst>
          </a:custGeom>
          <a:solidFill>
            <a:srgbClr val="1A1D21"/>
          </a:solidFill>
          <a:ln/>
        </p:spPr>
        <p:txBody>
          <a:bodyPr/>
          <a:lstStyle/>
          <a:p>
            <a:endParaRPr lang="zh-CN" altLang="en-US" dirty="0"/>
          </a:p>
        </p:txBody>
      </p:sp>
      <p:sp>
        <p:nvSpPr>
          <p:cNvPr id="13" name="Shape 11"/>
          <p:cNvSpPr/>
          <p:nvPr/>
        </p:nvSpPr>
        <p:spPr>
          <a:xfrm>
            <a:off x="750277" y="4575706"/>
            <a:ext cx="47637" cy="1476736"/>
          </a:xfrm>
          <a:custGeom>
            <a:avLst/>
            <a:gdLst/>
            <a:ahLst/>
            <a:cxnLst/>
            <a:rect l="l" t="t" r="r" b="b"/>
            <a:pathLst>
              <a:path w="47637" h="1476736">
                <a:moveTo>
                  <a:pt x="47637" y="0"/>
                </a:moveTo>
                <a:lnTo>
                  <a:pt x="47637" y="0"/>
                </a:lnTo>
                <a:lnTo>
                  <a:pt x="47637" y="1476736"/>
                </a:lnTo>
                <a:lnTo>
                  <a:pt x="47637" y="1476736"/>
                </a:lnTo>
                <a:cubicBezTo>
                  <a:pt x="21328" y="1476736"/>
                  <a:pt x="0" y="1455408"/>
                  <a:pt x="0" y="1429099"/>
                </a:cubicBezTo>
                <a:lnTo>
                  <a:pt x="0" y="47637"/>
                </a:lnTo>
                <a:cubicBezTo>
                  <a:pt x="0" y="21345"/>
                  <a:pt x="21345" y="0"/>
                  <a:pt x="47637" y="0"/>
                </a:cubicBezTo>
                <a:close/>
              </a:path>
            </a:pathLst>
          </a:custGeom>
          <a:solidFill>
            <a:srgbClr val="D4A237"/>
          </a:solidFill>
          <a:ln/>
        </p:spPr>
      </p:sp>
      <p:sp>
        <p:nvSpPr>
          <p:cNvPr id="14" name="Text 12"/>
          <p:cNvSpPr/>
          <p:nvPr/>
        </p:nvSpPr>
        <p:spPr>
          <a:xfrm>
            <a:off x="917005" y="4718616"/>
            <a:ext cx="4477843" cy="2858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00" b="1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时间属性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917005" y="5102844"/>
            <a:ext cx="4344108" cy="225959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13" dirty="0" err="1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creation_time:</a:t>
            </a:r>
            <a:r>
              <a:rPr lang="en-US" sz="1313" dirty="0" err="1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chrono</a:t>
            </a:r>
            <a:r>
              <a:rPr lang="en-US" sz="1313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::</a:t>
            </a:r>
            <a:r>
              <a:rPr lang="en-US" sz="1313" dirty="0" err="1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system_clock</a:t>
            </a:r>
            <a:r>
              <a:rPr lang="en-US" sz="1313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::</a:t>
            </a:r>
            <a:r>
              <a:rPr lang="en-US" sz="1313" dirty="0" err="1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time_point</a:t>
            </a:r>
            <a:endParaRPr lang="en-US" sz="1313" dirty="0">
              <a:solidFill>
                <a:srgbClr val="F8F9FA"/>
              </a:solidFill>
              <a:latin typeface="MiSans" pitchFamily="34" charset="0"/>
              <a:ea typeface="MiSans" pitchFamily="34" charset="-122"/>
              <a:cs typeface="MiSans" pitchFamily="34" charset="-120"/>
            </a:endParaRPr>
          </a:p>
        </p:txBody>
      </p:sp>
      <p:sp>
        <p:nvSpPr>
          <p:cNvPr id="16" name="Text 14"/>
          <p:cNvSpPr/>
          <p:nvPr/>
        </p:nvSpPr>
        <p:spPr>
          <a:xfrm>
            <a:off x="917005" y="5388664"/>
            <a:ext cx="4344108" cy="225959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13" dirty="0" err="1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modification_time</a:t>
            </a:r>
            <a:r>
              <a:rPr kumimoji="0" lang="en-US" altLang="zh-CN" sz="1313" b="0" i="0" u="none" strike="noStrike" kern="1200" cap="none" spc="0" normalizeH="0" baseline="0" noProof="0" dirty="0">
                <a:ln>
                  <a:noFill/>
                </a:ln>
                <a:solidFill>
                  <a:srgbClr val="F8F9FA"/>
                </a:solidFill>
                <a:effectLst/>
                <a:uLnTx/>
                <a:uFillTx/>
                <a:latin typeface="MiSans" pitchFamily="34" charset="0"/>
                <a:ea typeface="MiSans" pitchFamily="34" charset="-122"/>
                <a:cs typeface="MiSans" pitchFamily="34" charset="-120"/>
              </a:rPr>
              <a:t> chrono::</a:t>
            </a:r>
            <a:r>
              <a:rPr kumimoji="0" lang="en-US" altLang="zh-CN" sz="1313" b="0" i="0" u="none" strike="noStrike" kern="1200" cap="none" spc="0" normalizeH="0" baseline="0" noProof="0" dirty="0" err="1">
                <a:ln>
                  <a:noFill/>
                </a:ln>
                <a:solidFill>
                  <a:srgbClr val="F8F9FA"/>
                </a:solidFill>
                <a:effectLst/>
                <a:uLnTx/>
                <a:uFillTx/>
                <a:latin typeface="MiSans" pitchFamily="34" charset="0"/>
                <a:ea typeface="MiSans" pitchFamily="34" charset="-122"/>
                <a:cs typeface="MiSans" pitchFamily="34" charset="-120"/>
              </a:rPr>
              <a:t>system_clock</a:t>
            </a:r>
            <a:r>
              <a:rPr kumimoji="0" lang="en-US" altLang="zh-CN" sz="1313" b="0" i="0" u="none" strike="noStrike" kern="1200" cap="none" spc="0" normalizeH="0" baseline="0" noProof="0" dirty="0">
                <a:ln>
                  <a:noFill/>
                </a:ln>
                <a:solidFill>
                  <a:srgbClr val="F8F9FA"/>
                </a:solidFill>
                <a:effectLst/>
                <a:uLnTx/>
                <a:uFillTx/>
                <a:latin typeface="MiSans" pitchFamily="34" charset="0"/>
                <a:ea typeface="MiSans" pitchFamily="34" charset="-122"/>
                <a:cs typeface="MiSans" pitchFamily="34" charset="-120"/>
              </a:rPr>
              <a:t>::</a:t>
            </a:r>
            <a:r>
              <a:rPr kumimoji="0" lang="en-US" altLang="zh-CN" sz="1313" b="0" i="0" u="none" strike="noStrike" kern="1200" cap="none" spc="0" normalizeH="0" baseline="0" noProof="0" dirty="0" err="1">
                <a:ln>
                  <a:noFill/>
                </a:ln>
                <a:solidFill>
                  <a:srgbClr val="F8F9FA"/>
                </a:solidFill>
                <a:effectLst/>
                <a:uLnTx/>
                <a:uFillTx/>
                <a:latin typeface="MiSans" pitchFamily="34" charset="0"/>
                <a:ea typeface="MiSans" pitchFamily="34" charset="-122"/>
                <a:cs typeface="MiSans" pitchFamily="34" charset="-120"/>
              </a:rPr>
              <a:t>time_point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917005" y="5702847"/>
            <a:ext cx="4344108" cy="225959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13" dirty="0" err="1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access_time</a:t>
            </a:r>
            <a:r>
              <a:rPr kumimoji="0" lang="en-US" altLang="zh-CN" sz="1313" b="0" i="0" u="none" strike="noStrike" kern="1200" cap="none" spc="0" normalizeH="0" baseline="0" noProof="0" dirty="0">
                <a:ln>
                  <a:noFill/>
                </a:ln>
                <a:solidFill>
                  <a:srgbClr val="F8F9FA"/>
                </a:solidFill>
                <a:effectLst/>
                <a:uLnTx/>
                <a:uFillTx/>
                <a:latin typeface="MiSans" pitchFamily="34" charset="0"/>
                <a:ea typeface="MiSans" pitchFamily="34" charset="-122"/>
                <a:cs typeface="MiSans" pitchFamily="34" charset="-120"/>
              </a:rPr>
              <a:t> chrono::</a:t>
            </a:r>
            <a:r>
              <a:rPr kumimoji="0" lang="en-US" altLang="zh-CN" sz="1313" b="0" i="0" u="none" strike="noStrike" kern="1200" cap="none" spc="0" normalizeH="0" baseline="0" noProof="0" dirty="0" err="1">
                <a:ln>
                  <a:noFill/>
                </a:ln>
                <a:solidFill>
                  <a:srgbClr val="F8F9FA"/>
                </a:solidFill>
                <a:effectLst/>
                <a:uLnTx/>
                <a:uFillTx/>
                <a:latin typeface="MiSans" pitchFamily="34" charset="0"/>
                <a:ea typeface="MiSans" pitchFamily="34" charset="-122"/>
                <a:cs typeface="MiSans" pitchFamily="34" charset="-120"/>
              </a:rPr>
              <a:t>system_clock</a:t>
            </a:r>
            <a:r>
              <a:rPr kumimoji="0" lang="en-US" altLang="zh-CN" sz="1313" b="0" i="0" u="none" strike="noStrike" kern="1200" cap="none" spc="0" normalizeH="0" baseline="0" noProof="0" dirty="0">
                <a:ln>
                  <a:noFill/>
                </a:ln>
                <a:solidFill>
                  <a:srgbClr val="F8F9FA"/>
                </a:solidFill>
                <a:effectLst/>
                <a:uLnTx/>
                <a:uFillTx/>
                <a:latin typeface="MiSans" pitchFamily="34" charset="0"/>
                <a:ea typeface="MiSans" pitchFamily="34" charset="-122"/>
                <a:cs typeface="MiSans" pitchFamily="34" charset="-120"/>
              </a:rPr>
              <a:t>::</a:t>
            </a:r>
            <a:r>
              <a:rPr kumimoji="0" lang="en-US" altLang="zh-CN" sz="1313" b="0" i="0" u="none" strike="noStrike" kern="1200" cap="none" spc="0" normalizeH="0" baseline="0" noProof="0" dirty="0" err="1">
                <a:ln>
                  <a:noFill/>
                </a:ln>
                <a:solidFill>
                  <a:srgbClr val="F8F9FA"/>
                </a:solidFill>
                <a:effectLst/>
                <a:uLnTx/>
                <a:uFillTx/>
                <a:latin typeface="MiSans" pitchFamily="34" charset="0"/>
                <a:ea typeface="MiSans" pitchFamily="34" charset="-122"/>
                <a:cs typeface="MiSans" pitchFamily="34" charset="-120"/>
              </a:rPr>
              <a:t>time_point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750277" y="6195352"/>
            <a:ext cx="4692208" cy="1476736"/>
          </a:xfrm>
          <a:custGeom>
            <a:avLst/>
            <a:gdLst/>
            <a:ahLst/>
            <a:cxnLst/>
            <a:rect l="l" t="t" r="r" b="b"/>
            <a:pathLst>
              <a:path w="4692208" h="1476736">
                <a:moveTo>
                  <a:pt x="47637" y="0"/>
                </a:moveTo>
                <a:lnTo>
                  <a:pt x="4596929" y="0"/>
                </a:lnTo>
                <a:cubicBezTo>
                  <a:pt x="4649550" y="0"/>
                  <a:pt x="4692208" y="42658"/>
                  <a:pt x="4692208" y="95279"/>
                </a:cubicBezTo>
                <a:lnTo>
                  <a:pt x="4692208" y="1381457"/>
                </a:lnTo>
                <a:cubicBezTo>
                  <a:pt x="4692208" y="1434078"/>
                  <a:pt x="4649550" y="1476736"/>
                  <a:pt x="4596929" y="1476736"/>
                </a:cubicBezTo>
                <a:lnTo>
                  <a:pt x="47637" y="1476736"/>
                </a:lnTo>
                <a:cubicBezTo>
                  <a:pt x="21328" y="1476736"/>
                  <a:pt x="0" y="1455408"/>
                  <a:pt x="0" y="1429099"/>
                </a:cubicBezTo>
                <a:lnTo>
                  <a:pt x="0" y="47637"/>
                </a:lnTo>
                <a:cubicBezTo>
                  <a:pt x="0" y="21328"/>
                  <a:pt x="21328" y="0"/>
                  <a:pt x="47637" y="0"/>
                </a:cubicBez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19" name="Shape 17"/>
          <p:cNvSpPr/>
          <p:nvPr/>
        </p:nvSpPr>
        <p:spPr>
          <a:xfrm>
            <a:off x="750277" y="6195352"/>
            <a:ext cx="47637" cy="1476736"/>
          </a:xfrm>
          <a:custGeom>
            <a:avLst/>
            <a:gdLst/>
            <a:ahLst/>
            <a:cxnLst/>
            <a:rect l="l" t="t" r="r" b="b"/>
            <a:pathLst>
              <a:path w="47637" h="1476736">
                <a:moveTo>
                  <a:pt x="47637" y="0"/>
                </a:moveTo>
                <a:lnTo>
                  <a:pt x="47637" y="0"/>
                </a:lnTo>
                <a:lnTo>
                  <a:pt x="47637" y="1476736"/>
                </a:lnTo>
                <a:lnTo>
                  <a:pt x="47637" y="1476736"/>
                </a:lnTo>
                <a:cubicBezTo>
                  <a:pt x="21328" y="1476736"/>
                  <a:pt x="0" y="1455408"/>
                  <a:pt x="0" y="1429099"/>
                </a:cubicBezTo>
                <a:lnTo>
                  <a:pt x="0" y="47637"/>
                </a:lnTo>
                <a:cubicBezTo>
                  <a:pt x="0" y="21345"/>
                  <a:pt x="21345" y="0"/>
                  <a:pt x="47637" y="0"/>
                </a:cubicBezTo>
                <a:close/>
              </a:path>
            </a:pathLst>
          </a:custGeom>
          <a:solidFill>
            <a:srgbClr val="D4A237"/>
          </a:solidFill>
          <a:ln/>
        </p:spPr>
      </p:sp>
      <p:sp>
        <p:nvSpPr>
          <p:cNvPr id="20" name="Text 18"/>
          <p:cNvSpPr/>
          <p:nvPr/>
        </p:nvSpPr>
        <p:spPr>
          <a:xfrm>
            <a:off x="917005" y="6338262"/>
            <a:ext cx="4477843" cy="2858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00" b="1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Linux属性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917005" y="6719355"/>
            <a:ext cx="4465934" cy="23818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13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posix_mode:</a:t>
            </a:r>
            <a:r>
              <a:rPr lang="en-US" sz="1313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uint32_t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917005" y="7005174"/>
            <a:ext cx="4465934" cy="23818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13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uid/gid:</a:t>
            </a:r>
            <a:r>
              <a:rPr lang="en-US" sz="1313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uint32_t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917005" y="7296949"/>
            <a:ext cx="1933470" cy="22031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13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user_name/group_name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5658152" y="2956061"/>
            <a:ext cx="4692208" cy="1333826"/>
          </a:xfrm>
          <a:custGeom>
            <a:avLst/>
            <a:gdLst/>
            <a:ahLst/>
            <a:cxnLst/>
            <a:rect l="l" t="t" r="r" b="b"/>
            <a:pathLst>
              <a:path w="4692208" h="1333826">
                <a:moveTo>
                  <a:pt x="47637" y="0"/>
                </a:moveTo>
                <a:lnTo>
                  <a:pt x="4596933" y="0"/>
                </a:lnTo>
                <a:cubicBezTo>
                  <a:pt x="4649552" y="0"/>
                  <a:pt x="4692208" y="42656"/>
                  <a:pt x="4692208" y="95275"/>
                </a:cubicBezTo>
                <a:lnTo>
                  <a:pt x="4692208" y="1238550"/>
                </a:lnTo>
                <a:cubicBezTo>
                  <a:pt x="4692208" y="1291169"/>
                  <a:pt x="4649552" y="1333826"/>
                  <a:pt x="4596933" y="1333826"/>
                </a:cubicBezTo>
                <a:lnTo>
                  <a:pt x="47637" y="1333826"/>
                </a:lnTo>
                <a:cubicBezTo>
                  <a:pt x="21328" y="1333826"/>
                  <a:pt x="0" y="1312498"/>
                  <a:pt x="0" y="1286189"/>
                </a:cubicBezTo>
                <a:lnTo>
                  <a:pt x="0" y="47637"/>
                </a:lnTo>
                <a:cubicBezTo>
                  <a:pt x="0" y="21328"/>
                  <a:pt x="21328" y="0"/>
                  <a:pt x="47637" y="0"/>
                </a:cubicBez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25" name="Shape 23"/>
          <p:cNvSpPr/>
          <p:nvPr/>
        </p:nvSpPr>
        <p:spPr>
          <a:xfrm>
            <a:off x="5658152" y="2956061"/>
            <a:ext cx="47637" cy="1333826"/>
          </a:xfrm>
          <a:custGeom>
            <a:avLst/>
            <a:gdLst/>
            <a:ahLst/>
            <a:cxnLst/>
            <a:rect l="l" t="t" r="r" b="b"/>
            <a:pathLst>
              <a:path w="47637" h="1333826">
                <a:moveTo>
                  <a:pt x="47637" y="0"/>
                </a:moveTo>
                <a:lnTo>
                  <a:pt x="47637" y="0"/>
                </a:lnTo>
                <a:lnTo>
                  <a:pt x="47637" y="1333826"/>
                </a:lnTo>
                <a:lnTo>
                  <a:pt x="47637" y="1333826"/>
                </a:lnTo>
                <a:cubicBezTo>
                  <a:pt x="21328" y="1333826"/>
                  <a:pt x="0" y="1312498"/>
                  <a:pt x="0" y="1286189"/>
                </a:cubicBezTo>
                <a:lnTo>
                  <a:pt x="0" y="47637"/>
                </a:lnTo>
                <a:cubicBezTo>
                  <a:pt x="0" y="21345"/>
                  <a:pt x="21345" y="0"/>
                  <a:pt x="47637" y="0"/>
                </a:cubicBezTo>
                <a:close/>
              </a:path>
            </a:pathLst>
          </a:custGeom>
          <a:solidFill>
            <a:srgbClr val="D4A237"/>
          </a:solidFill>
          <a:ln/>
        </p:spPr>
      </p:sp>
      <p:sp>
        <p:nvSpPr>
          <p:cNvPr id="26" name="Text 24"/>
          <p:cNvSpPr/>
          <p:nvPr/>
        </p:nvSpPr>
        <p:spPr>
          <a:xfrm>
            <a:off x="5824881" y="3098971"/>
            <a:ext cx="4477843" cy="2858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00" b="1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Windows属性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5824881" y="3480064"/>
            <a:ext cx="4465934" cy="23818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13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windows_attributes:</a:t>
            </a:r>
            <a:r>
              <a:rPr lang="en-US" sz="1313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uint32_t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5824881" y="3765884"/>
            <a:ext cx="4454025" cy="38109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125" dirty="0">
                <a:solidFill>
                  <a:srgbClr val="F8F9FA">
                    <a:alpha val="6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FILE_ATTRIBUTE_READONLY</a:t>
            </a:r>
            <a:endParaRPr lang="en-US" sz="1600" dirty="0"/>
          </a:p>
          <a:p>
            <a:pPr>
              <a:lnSpc>
                <a:spcPct val="110000"/>
              </a:lnSpc>
            </a:pPr>
            <a:r>
              <a:rPr lang="en-US" sz="1125" dirty="0">
                <a:solidFill>
                  <a:srgbClr val="F8F9FA">
                    <a:alpha val="6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FILE_ATTRIBUTE_HIDDEN等</a:t>
            </a: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5658152" y="4432796"/>
            <a:ext cx="4692208" cy="1190916"/>
          </a:xfrm>
          <a:custGeom>
            <a:avLst/>
            <a:gdLst/>
            <a:ahLst/>
            <a:cxnLst/>
            <a:rect l="l" t="t" r="r" b="b"/>
            <a:pathLst>
              <a:path w="4692208" h="1190916">
                <a:moveTo>
                  <a:pt x="47637" y="0"/>
                </a:moveTo>
                <a:lnTo>
                  <a:pt x="4596935" y="0"/>
                </a:lnTo>
                <a:cubicBezTo>
                  <a:pt x="4649553" y="0"/>
                  <a:pt x="4692208" y="42655"/>
                  <a:pt x="4692208" y="95273"/>
                </a:cubicBezTo>
                <a:lnTo>
                  <a:pt x="4692208" y="1095642"/>
                </a:lnTo>
                <a:cubicBezTo>
                  <a:pt x="4692208" y="1148260"/>
                  <a:pt x="4649553" y="1190916"/>
                  <a:pt x="4596935" y="1190916"/>
                </a:cubicBezTo>
                <a:lnTo>
                  <a:pt x="47637" y="1190916"/>
                </a:lnTo>
                <a:cubicBezTo>
                  <a:pt x="21328" y="1190916"/>
                  <a:pt x="0" y="1169588"/>
                  <a:pt x="0" y="1143279"/>
                </a:cubicBezTo>
                <a:lnTo>
                  <a:pt x="0" y="47637"/>
                </a:lnTo>
                <a:cubicBezTo>
                  <a:pt x="0" y="21328"/>
                  <a:pt x="21328" y="0"/>
                  <a:pt x="47637" y="0"/>
                </a:cubicBez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30" name="Shape 28"/>
          <p:cNvSpPr/>
          <p:nvPr/>
        </p:nvSpPr>
        <p:spPr>
          <a:xfrm>
            <a:off x="5658152" y="4432796"/>
            <a:ext cx="47637" cy="1190916"/>
          </a:xfrm>
          <a:custGeom>
            <a:avLst/>
            <a:gdLst/>
            <a:ahLst/>
            <a:cxnLst/>
            <a:rect l="l" t="t" r="r" b="b"/>
            <a:pathLst>
              <a:path w="47637" h="1190916">
                <a:moveTo>
                  <a:pt x="47637" y="0"/>
                </a:moveTo>
                <a:lnTo>
                  <a:pt x="47637" y="0"/>
                </a:lnTo>
                <a:lnTo>
                  <a:pt x="47637" y="1190916"/>
                </a:lnTo>
                <a:lnTo>
                  <a:pt x="47637" y="1190916"/>
                </a:lnTo>
                <a:cubicBezTo>
                  <a:pt x="21328" y="1190916"/>
                  <a:pt x="0" y="1169588"/>
                  <a:pt x="0" y="1143279"/>
                </a:cubicBezTo>
                <a:lnTo>
                  <a:pt x="0" y="47637"/>
                </a:lnTo>
                <a:cubicBezTo>
                  <a:pt x="0" y="21345"/>
                  <a:pt x="21345" y="0"/>
                  <a:pt x="47637" y="0"/>
                </a:cubicBezTo>
                <a:close/>
              </a:path>
            </a:pathLst>
          </a:custGeom>
          <a:solidFill>
            <a:srgbClr val="D4A237"/>
          </a:solidFill>
          <a:ln/>
        </p:spPr>
      </p:sp>
      <p:sp>
        <p:nvSpPr>
          <p:cNvPr id="31" name="Text 29"/>
          <p:cNvSpPr/>
          <p:nvPr/>
        </p:nvSpPr>
        <p:spPr>
          <a:xfrm>
            <a:off x="5824881" y="4575706"/>
            <a:ext cx="4477843" cy="2858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00" b="1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特殊文件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5824881" y="4962754"/>
            <a:ext cx="1629787" cy="22031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13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symbolic_link_target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5824881" y="5248574"/>
            <a:ext cx="1598153" cy="22031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13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device_major/minor</a:t>
            </a: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>
            <a:off x="5658152" y="5766622"/>
            <a:ext cx="4692208" cy="2048375"/>
          </a:xfrm>
          <a:custGeom>
            <a:avLst/>
            <a:gdLst/>
            <a:ahLst/>
            <a:cxnLst/>
            <a:rect l="l" t="t" r="r" b="b"/>
            <a:pathLst>
              <a:path w="4692208" h="2048375">
                <a:moveTo>
                  <a:pt x="47637" y="0"/>
                </a:moveTo>
                <a:lnTo>
                  <a:pt x="4596938" y="0"/>
                </a:lnTo>
                <a:cubicBezTo>
                  <a:pt x="4649554" y="0"/>
                  <a:pt x="4692208" y="42654"/>
                  <a:pt x="4692208" y="95270"/>
                </a:cubicBezTo>
                <a:lnTo>
                  <a:pt x="4692208" y="1953105"/>
                </a:lnTo>
                <a:cubicBezTo>
                  <a:pt x="4692208" y="2005721"/>
                  <a:pt x="4649554" y="2048375"/>
                  <a:pt x="4596938" y="2048375"/>
                </a:cubicBezTo>
                <a:lnTo>
                  <a:pt x="47637" y="2048375"/>
                </a:lnTo>
                <a:cubicBezTo>
                  <a:pt x="21328" y="2048375"/>
                  <a:pt x="0" y="2027047"/>
                  <a:pt x="0" y="2000738"/>
                </a:cubicBezTo>
                <a:lnTo>
                  <a:pt x="0" y="47637"/>
                </a:lnTo>
                <a:cubicBezTo>
                  <a:pt x="0" y="21345"/>
                  <a:pt x="21345" y="0"/>
                  <a:pt x="47637" y="0"/>
                </a:cubicBez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35" name="Shape 33"/>
          <p:cNvSpPr/>
          <p:nvPr/>
        </p:nvSpPr>
        <p:spPr>
          <a:xfrm>
            <a:off x="5658152" y="5766622"/>
            <a:ext cx="47637" cy="2048375"/>
          </a:xfrm>
          <a:custGeom>
            <a:avLst/>
            <a:gdLst/>
            <a:ahLst/>
            <a:cxnLst/>
            <a:rect l="l" t="t" r="r" b="b"/>
            <a:pathLst>
              <a:path w="47637" h="2048375">
                <a:moveTo>
                  <a:pt x="47637" y="0"/>
                </a:moveTo>
                <a:lnTo>
                  <a:pt x="47637" y="0"/>
                </a:lnTo>
                <a:lnTo>
                  <a:pt x="47637" y="2048375"/>
                </a:lnTo>
                <a:lnTo>
                  <a:pt x="47637" y="2048375"/>
                </a:lnTo>
                <a:cubicBezTo>
                  <a:pt x="21328" y="2048375"/>
                  <a:pt x="0" y="2027047"/>
                  <a:pt x="0" y="2000738"/>
                </a:cubicBezTo>
                <a:lnTo>
                  <a:pt x="0" y="47637"/>
                </a:lnTo>
                <a:cubicBezTo>
                  <a:pt x="0" y="21345"/>
                  <a:pt x="21345" y="0"/>
                  <a:pt x="47637" y="0"/>
                </a:cubicBezTo>
                <a:close/>
              </a:path>
            </a:pathLst>
          </a:custGeom>
          <a:solidFill>
            <a:srgbClr val="D4A237"/>
          </a:solidFill>
          <a:ln/>
        </p:spPr>
      </p:sp>
      <p:sp>
        <p:nvSpPr>
          <p:cNvPr id="36" name="Text 34"/>
          <p:cNvSpPr/>
          <p:nvPr/>
        </p:nvSpPr>
        <p:spPr>
          <a:xfrm>
            <a:off x="5824881" y="5909532"/>
            <a:ext cx="4477843" cy="2858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00" b="1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文件类型枚举</a:t>
            </a:r>
            <a:endParaRPr lang="en-US" sz="1600" dirty="0"/>
          </a:p>
        </p:txBody>
      </p:sp>
      <p:sp>
        <p:nvSpPr>
          <p:cNvPr id="37" name="Text 35"/>
          <p:cNvSpPr/>
          <p:nvPr/>
        </p:nvSpPr>
        <p:spPr>
          <a:xfrm>
            <a:off x="5824881" y="6296580"/>
            <a:ext cx="798379" cy="22031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13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Unknown</a:t>
            </a:r>
            <a:endParaRPr lang="en-US" sz="1600" dirty="0"/>
          </a:p>
        </p:txBody>
      </p:sp>
      <p:sp>
        <p:nvSpPr>
          <p:cNvPr id="38" name="Text 36"/>
          <p:cNvSpPr/>
          <p:nvPr/>
        </p:nvSpPr>
        <p:spPr>
          <a:xfrm>
            <a:off x="5824881" y="6582399"/>
            <a:ext cx="938404" cy="22031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13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RegularFile</a:t>
            </a:r>
            <a:endParaRPr lang="en-US" sz="1600" dirty="0"/>
          </a:p>
        </p:txBody>
      </p:sp>
      <p:sp>
        <p:nvSpPr>
          <p:cNvPr id="39" name="Text 37"/>
          <p:cNvSpPr/>
          <p:nvPr/>
        </p:nvSpPr>
        <p:spPr>
          <a:xfrm>
            <a:off x="5824881" y="6868219"/>
            <a:ext cx="791680" cy="22031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13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Directory</a:t>
            </a:r>
            <a:endParaRPr lang="en-US" sz="1600" dirty="0"/>
          </a:p>
        </p:txBody>
      </p:sp>
      <p:sp>
        <p:nvSpPr>
          <p:cNvPr id="40" name="Text 38"/>
          <p:cNvSpPr/>
          <p:nvPr/>
        </p:nvSpPr>
        <p:spPr>
          <a:xfrm>
            <a:off x="5824881" y="7154039"/>
            <a:ext cx="1093130" cy="22031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13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SymbolicLink</a:t>
            </a:r>
            <a:endParaRPr lang="en-US" sz="1600" dirty="0"/>
          </a:p>
        </p:txBody>
      </p:sp>
      <p:sp>
        <p:nvSpPr>
          <p:cNvPr id="41" name="Text 39"/>
          <p:cNvSpPr/>
          <p:nvPr/>
        </p:nvSpPr>
        <p:spPr>
          <a:xfrm>
            <a:off x="5824881" y="7439859"/>
            <a:ext cx="1961289" cy="22031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13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Fifo/Socket/BlockDevice</a:t>
            </a:r>
            <a:endParaRPr lang="en-US" sz="1600" dirty="0"/>
          </a:p>
        </p:txBody>
      </p:sp>
      <p:sp>
        <p:nvSpPr>
          <p:cNvPr id="42" name="Shape 40"/>
          <p:cNvSpPr/>
          <p:nvPr/>
        </p:nvSpPr>
        <p:spPr>
          <a:xfrm>
            <a:off x="10845893" y="624162"/>
            <a:ext cx="4930391" cy="3727566"/>
          </a:xfrm>
          <a:custGeom>
            <a:avLst/>
            <a:gdLst/>
            <a:ahLst/>
            <a:cxnLst/>
            <a:rect l="l" t="t" r="r" b="b"/>
            <a:pathLst>
              <a:path w="4930391" h="3727566">
                <a:moveTo>
                  <a:pt x="95277" y="0"/>
                </a:moveTo>
                <a:lnTo>
                  <a:pt x="4835115" y="0"/>
                </a:lnTo>
                <a:cubicBezTo>
                  <a:pt x="4887734" y="0"/>
                  <a:pt x="4930391" y="42657"/>
                  <a:pt x="4930391" y="95277"/>
                </a:cubicBezTo>
                <a:lnTo>
                  <a:pt x="4930391" y="3632290"/>
                </a:lnTo>
                <a:cubicBezTo>
                  <a:pt x="4930391" y="3684910"/>
                  <a:pt x="4887734" y="3727566"/>
                  <a:pt x="4835115" y="3727566"/>
                </a:cubicBezTo>
                <a:lnTo>
                  <a:pt x="95277" y="3727566"/>
                </a:lnTo>
                <a:cubicBezTo>
                  <a:pt x="42657" y="3727566"/>
                  <a:pt x="0" y="3684910"/>
                  <a:pt x="0" y="3632290"/>
                </a:cubicBezTo>
                <a:lnTo>
                  <a:pt x="0" y="95277"/>
                </a:lnTo>
                <a:cubicBezTo>
                  <a:pt x="0" y="42692"/>
                  <a:pt x="42692" y="0"/>
                  <a:pt x="95277" y="0"/>
                </a:cubicBezTo>
                <a:close/>
              </a:path>
            </a:pathLst>
          </a:custGeom>
          <a:solidFill>
            <a:srgbClr val="343A40"/>
          </a:solidFill>
          <a:ln w="12700">
            <a:solidFill>
              <a:srgbClr val="495057">
                <a:alpha val="30196"/>
              </a:srgbClr>
            </a:solidFill>
            <a:prstDash val="solid"/>
          </a:ln>
        </p:spPr>
      </p:sp>
      <p:sp>
        <p:nvSpPr>
          <p:cNvPr id="43" name="Text 41"/>
          <p:cNvSpPr/>
          <p:nvPr/>
        </p:nvSpPr>
        <p:spPr>
          <a:xfrm>
            <a:off x="11090031" y="868300"/>
            <a:ext cx="4561207" cy="3334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875" b="1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设计优势</a:t>
            </a:r>
            <a:endParaRPr lang="en-US" sz="1600" dirty="0"/>
          </a:p>
        </p:txBody>
      </p:sp>
      <p:sp>
        <p:nvSpPr>
          <p:cNvPr id="44" name="Shape 42"/>
          <p:cNvSpPr/>
          <p:nvPr/>
        </p:nvSpPr>
        <p:spPr>
          <a:xfrm>
            <a:off x="11113849" y="1439940"/>
            <a:ext cx="190547" cy="190547"/>
          </a:xfrm>
          <a:custGeom>
            <a:avLst/>
            <a:gdLst/>
            <a:ahLst/>
            <a:cxnLst/>
            <a:rect l="l" t="t" r="r" b="b"/>
            <a:pathLst>
              <a:path w="190547" h="190547">
                <a:moveTo>
                  <a:pt x="95273" y="190547"/>
                </a:moveTo>
                <a:cubicBezTo>
                  <a:pt x="147856" y="190547"/>
                  <a:pt x="190547" y="147856"/>
                  <a:pt x="190547" y="95273"/>
                </a:cubicBezTo>
                <a:cubicBezTo>
                  <a:pt x="190547" y="42691"/>
                  <a:pt x="147856" y="0"/>
                  <a:pt x="95273" y="0"/>
                </a:cubicBezTo>
                <a:cubicBezTo>
                  <a:pt x="42691" y="0"/>
                  <a:pt x="0" y="42691"/>
                  <a:pt x="0" y="95273"/>
                </a:cubicBezTo>
                <a:cubicBezTo>
                  <a:pt x="0" y="147856"/>
                  <a:pt x="42691" y="190547"/>
                  <a:pt x="95273" y="190547"/>
                </a:cubicBezTo>
                <a:close/>
                <a:moveTo>
                  <a:pt x="126684" y="79159"/>
                </a:moveTo>
                <a:lnTo>
                  <a:pt x="96911" y="126795"/>
                </a:lnTo>
                <a:cubicBezTo>
                  <a:pt x="95348" y="129289"/>
                  <a:pt x="92668" y="130852"/>
                  <a:pt x="89728" y="131001"/>
                </a:cubicBezTo>
                <a:cubicBezTo>
                  <a:pt x="86788" y="131150"/>
                  <a:pt x="83960" y="129810"/>
                  <a:pt x="82210" y="127428"/>
                </a:cubicBezTo>
                <a:lnTo>
                  <a:pt x="64347" y="103610"/>
                </a:lnTo>
                <a:cubicBezTo>
                  <a:pt x="61369" y="99665"/>
                  <a:pt x="62188" y="94082"/>
                  <a:pt x="66133" y="91105"/>
                </a:cubicBezTo>
                <a:cubicBezTo>
                  <a:pt x="70078" y="88128"/>
                  <a:pt x="75660" y="88947"/>
                  <a:pt x="78638" y="92891"/>
                </a:cubicBezTo>
                <a:lnTo>
                  <a:pt x="88686" y="106289"/>
                </a:lnTo>
                <a:lnTo>
                  <a:pt x="111537" y="69706"/>
                </a:lnTo>
                <a:cubicBezTo>
                  <a:pt x="114142" y="65538"/>
                  <a:pt x="119650" y="64235"/>
                  <a:pt x="123855" y="66877"/>
                </a:cubicBezTo>
                <a:cubicBezTo>
                  <a:pt x="128061" y="69520"/>
                  <a:pt x="129326" y="74990"/>
                  <a:pt x="126684" y="79196"/>
                </a:cubicBezTo>
                <a:close/>
              </a:path>
            </a:pathLst>
          </a:custGeom>
          <a:solidFill>
            <a:srgbClr val="D4A237"/>
          </a:solidFill>
          <a:ln/>
        </p:spPr>
      </p:sp>
      <p:sp>
        <p:nvSpPr>
          <p:cNvPr id="45" name="Text 43"/>
          <p:cNvSpPr/>
          <p:nvPr/>
        </p:nvSpPr>
        <p:spPr>
          <a:xfrm>
            <a:off x="11471124" y="1392303"/>
            <a:ext cx="2096012" cy="2858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00" b="1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属性完整保留</a:t>
            </a:r>
            <a:endParaRPr lang="en-US" sz="1600" dirty="0"/>
          </a:p>
        </p:txBody>
      </p:sp>
      <p:sp>
        <p:nvSpPr>
          <p:cNvPr id="46" name="Text 44"/>
          <p:cNvSpPr/>
          <p:nvPr/>
        </p:nvSpPr>
        <p:spPr>
          <a:xfrm>
            <a:off x="11471124" y="1725759"/>
            <a:ext cx="2084103" cy="23818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13" dirty="0">
                <a:solidFill>
                  <a:srgbClr val="F8F9FA">
                    <a:alpha val="6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跨平台备份不丢失文件属性</a:t>
            </a:r>
            <a:endParaRPr lang="en-US" sz="1600" dirty="0"/>
          </a:p>
        </p:txBody>
      </p:sp>
      <p:sp>
        <p:nvSpPr>
          <p:cNvPr id="47" name="Shape 45"/>
          <p:cNvSpPr/>
          <p:nvPr/>
        </p:nvSpPr>
        <p:spPr>
          <a:xfrm>
            <a:off x="11113849" y="2154489"/>
            <a:ext cx="190547" cy="190547"/>
          </a:xfrm>
          <a:custGeom>
            <a:avLst/>
            <a:gdLst/>
            <a:ahLst/>
            <a:cxnLst/>
            <a:rect l="l" t="t" r="r" b="b"/>
            <a:pathLst>
              <a:path w="190547" h="190547">
                <a:moveTo>
                  <a:pt x="95273" y="190547"/>
                </a:moveTo>
                <a:cubicBezTo>
                  <a:pt x="147856" y="190547"/>
                  <a:pt x="190547" y="147856"/>
                  <a:pt x="190547" y="95273"/>
                </a:cubicBezTo>
                <a:cubicBezTo>
                  <a:pt x="190547" y="42691"/>
                  <a:pt x="147856" y="0"/>
                  <a:pt x="95273" y="0"/>
                </a:cubicBezTo>
                <a:cubicBezTo>
                  <a:pt x="42691" y="0"/>
                  <a:pt x="0" y="42691"/>
                  <a:pt x="0" y="95273"/>
                </a:cubicBezTo>
                <a:cubicBezTo>
                  <a:pt x="0" y="147856"/>
                  <a:pt x="42691" y="190547"/>
                  <a:pt x="95273" y="190547"/>
                </a:cubicBezTo>
                <a:close/>
                <a:moveTo>
                  <a:pt x="126684" y="79159"/>
                </a:moveTo>
                <a:lnTo>
                  <a:pt x="96911" y="126795"/>
                </a:lnTo>
                <a:cubicBezTo>
                  <a:pt x="95348" y="129289"/>
                  <a:pt x="92668" y="130852"/>
                  <a:pt x="89728" y="131001"/>
                </a:cubicBezTo>
                <a:cubicBezTo>
                  <a:pt x="86788" y="131150"/>
                  <a:pt x="83960" y="129810"/>
                  <a:pt x="82210" y="127428"/>
                </a:cubicBezTo>
                <a:lnTo>
                  <a:pt x="64347" y="103610"/>
                </a:lnTo>
                <a:cubicBezTo>
                  <a:pt x="61369" y="99665"/>
                  <a:pt x="62188" y="94082"/>
                  <a:pt x="66133" y="91105"/>
                </a:cubicBezTo>
                <a:cubicBezTo>
                  <a:pt x="70078" y="88128"/>
                  <a:pt x="75660" y="88947"/>
                  <a:pt x="78638" y="92891"/>
                </a:cubicBezTo>
                <a:lnTo>
                  <a:pt x="88686" y="106289"/>
                </a:lnTo>
                <a:lnTo>
                  <a:pt x="111537" y="69706"/>
                </a:lnTo>
                <a:cubicBezTo>
                  <a:pt x="114142" y="65538"/>
                  <a:pt x="119650" y="64235"/>
                  <a:pt x="123855" y="66877"/>
                </a:cubicBezTo>
                <a:cubicBezTo>
                  <a:pt x="128061" y="69520"/>
                  <a:pt x="129326" y="74990"/>
                  <a:pt x="126684" y="79196"/>
                </a:cubicBezTo>
                <a:close/>
              </a:path>
            </a:pathLst>
          </a:custGeom>
          <a:solidFill>
            <a:srgbClr val="D4A237"/>
          </a:solidFill>
          <a:ln/>
        </p:spPr>
      </p:sp>
      <p:sp>
        <p:nvSpPr>
          <p:cNvPr id="48" name="Text 46"/>
          <p:cNvSpPr/>
          <p:nvPr/>
        </p:nvSpPr>
        <p:spPr>
          <a:xfrm>
            <a:off x="11471124" y="2106852"/>
            <a:ext cx="1762555" cy="2858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00" b="1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统一访问接口</a:t>
            </a:r>
            <a:endParaRPr lang="en-US" sz="1600" dirty="0"/>
          </a:p>
        </p:txBody>
      </p:sp>
      <p:sp>
        <p:nvSpPr>
          <p:cNvPr id="49" name="Text 47"/>
          <p:cNvSpPr/>
          <p:nvPr/>
        </p:nvSpPr>
        <p:spPr>
          <a:xfrm>
            <a:off x="11471124" y="2440309"/>
            <a:ext cx="1750646" cy="23818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13" dirty="0">
                <a:solidFill>
                  <a:srgbClr val="F8F9FA">
                    <a:alpha val="6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不同设备相同操作方式</a:t>
            </a:r>
            <a:endParaRPr lang="en-US" sz="1600" dirty="0"/>
          </a:p>
        </p:txBody>
      </p:sp>
      <p:sp>
        <p:nvSpPr>
          <p:cNvPr id="50" name="Shape 48"/>
          <p:cNvSpPr/>
          <p:nvPr/>
        </p:nvSpPr>
        <p:spPr>
          <a:xfrm>
            <a:off x="11113849" y="2869038"/>
            <a:ext cx="190547" cy="190547"/>
          </a:xfrm>
          <a:custGeom>
            <a:avLst/>
            <a:gdLst/>
            <a:ahLst/>
            <a:cxnLst/>
            <a:rect l="l" t="t" r="r" b="b"/>
            <a:pathLst>
              <a:path w="190547" h="190547">
                <a:moveTo>
                  <a:pt x="95273" y="190547"/>
                </a:moveTo>
                <a:cubicBezTo>
                  <a:pt x="147856" y="190547"/>
                  <a:pt x="190547" y="147856"/>
                  <a:pt x="190547" y="95273"/>
                </a:cubicBezTo>
                <a:cubicBezTo>
                  <a:pt x="190547" y="42691"/>
                  <a:pt x="147856" y="0"/>
                  <a:pt x="95273" y="0"/>
                </a:cubicBezTo>
                <a:cubicBezTo>
                  <a:pt x="42691" y="0"/>
                  <a:pt x="0" y="42691"/>
                  <a:pt x="0" y="95273"/>
                </a:cubicBezTo>
                <a:cubicBezTo>
                  <a:pt x="0" y="147856"/>
                  <a:pt x="42691" y="190547"/>
                  <a:pt x="95273" y="190547"/>
                </a:cubicBezTo>
                <a:close/>
                <a:moveTo>
                  <a:pt x="126684" y="79159"/>
                </a:moveTo>
                <a:lnTo>
                  <a:pt x="96911" y="126795"/>
                </a:lnTo>
                <a:cubicBezTo>
                  <a:pt x="95348" y="129289"/>
                  <a:pt x="92668" y="130852"/>
                  <a:pt x="89728" y="131001"/>
                </a:cubicBezTo>
                <a:cubicBezTo>
                  <a:pt x="86788" y="131150"/>
                  <a:pt x="83960" y="129810"/>
                  <a:pt x="82210" y="127428"/>
                </a:cubicBezTo>
                <a:lnTo>
                  <a:pt x="64347" y="103610"/>
                </a:lnTo>
                <a:cubicBezTo>
                  <a:pt x="61369" y="99665"/>
                  <a:pt x="62188" y="94082"/>
                  <a:pt x="66133" y="91105"/>
                </a:cubicBezTo>
                <a:cubicBezTo>
                  <a:pt x="70078" y="88128"/>
                  <a:pt x="75660" y="88947"/>
                  <a:pt x="78638" y="92891"/>
                </a:cubicBezTo>
                <a:lnTo>
                  <a:pt x="88686" y="106289"/>
                </a:lnTo>
                <a:lnTo>
                  <a:pt x="111537" y="69706"/>
                </a:lnTo>
                <a:cubicBezTo>
                  <a:pt x="114142" y="65538"/>
                  <a:pt x="119650" y="64235"/>
                  <a:pt x="123855" y="66877"/>
                </a:cubicBezTo>
                <a:cubicBezTo>
                  <a:pt x="128061" y="69520"/>
                  <a:pt x="129326" y="74990"/>
                  <a:pt x="126684" y="79196"/>
                </a:cubicBezTo>
                <a:close/>
              </a:path>
            </a:pathLst>
          </a:custGeom>
          <a:solidFill>
            <a:srgbClr val="D4A237"/>
          </a:solidFill>
          <a:ln/>
        </p:spPr>
      </p:sp>
      <p:sp>
        <p:nvSpPr>
          <p:cNvPr id="51" name="Text 49"/>
          <p:cNvSpPr/>
          <p:nvPr/>
        </p:nvSpPr>
        <p:spPr>
          <a:xfrm>
            <a:off x="11471124" y="2821402"/>
            <a:ext cx="1929284" cy="2858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00" b="1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类型安全</a:t>
            </a:r>
            <a:endParaRPr lang="en-US" sz="1600" dirty="0"/>
          </a:p>
        </p:txBody>
      </p:sp>
      <p:sp>
        <p:nvSpPr>
          <p:cNvPr id="52" name="Text 50"/>
          <p:cNvSpPr/>
          <p:nvPr/>
        </p:nvSpPr>
        <p:spPr>
          <a:xfrm>
            <a:off x="11471124" y="3154858"/>
            <a:ext cx="1917374" cy="23818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13" dirty="0">
                <a:solidFill>
                  <a:srgbClr val="F8F9FA">
                    <a:alpha val="6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强类型枚举区分文件类型</a:t>
            </a:r>
            <a:endParaRPr lang="en-US" sz="1600" dirty="0"/>
          </a:p>
        </p:txBody>
      </p:sp>
      <p:sp>
        <p:nvSpPr>
          <p:cNvPr id="53" name="Shape 51"/>
          <p:cNvSpPr/>
          <p:nvPr/>
        </p:nvSpPr>
        <p:spPr>
          <a:xfrm>
            <a:off x="11113849" y="3583588"/>
            <a:ext cx="190547" cy="190547"/>
          </a:xfrm>
          <a:custGeom>
            <a:avLst/>
            <a:gdLst/>
            <a:ahLst/>
            <a:cxnLst/>
            <a:rect l="l" t="t" r="r" b="b"/>
            <a:pathLst>
              <a:path w="190547" h="190547">
                <a:moveTo>
                  <a:pt x="95273" y="190547"/>
                </a:moveTo>
                <a:cubicBezTo>
                  <a:pt x="147856" y="190547"/>
                  <a:pt x="190547" y="147856"/>
                  <a:pt x="190547" y="95273"/>
                </a:cubicBezTo>
                <a:cubicBezTo>
                  <a:pt x="190547" y="42691"/>
                  <a:pt x="147856" y="0"/>
                  <a:pt x="95273" y="0"/>
                </a:cubicBezTo>
                <a:cubicBezTo>
                  <a:pt x="42691" y="0"/>
                  <a:pt x="0" y="42691"/>
                  <a:pt x="0" y="95273"/>
                </a:cubicBezTo>
                <a:cubicBezTo>
                  <a:pt x="0" y="147856"/>
                  <a:pt x="42691" y="190547"/>
                  <a:pt x="95273" y="190547"/>
                </a:cubicBezTo>
                <a:close/>
                <a:moveTo>
                  <a:pt x="126684" y="79159"/>
                </a:moveTo>
                <a:lnTo>
                  <a:pt x="96911" y="126795"/>
                </a:lnTo>
                <a:cubicBezTo>
                  <a:pt x="95348" y="129289"/>
                  <a:pt x="92668" y="130852"/>
                  <a:pt x="89728" y="131001"/>
                </a:cubicBezTo>
                <a:cubicBezTo>
                  <a:pt x="86788" y="131150"/>
                  <a:pt x="83960" y="129810"/>
                  <a:pt x="82210" y="127428"/>
                </a:cubicBezTo>
                <a:lnTo>
                  <a:pt x="64347" y="103610"/>
                </a:lnTo>
                <a:cubicBezTo>
                  <a:pt x="61369" y="99665"/>
                  <a:pt x="62188" y="94082"/>
                  <a:pt x="66133" y="91105"/>
                </a:cubicBezTo>
                <a:cubicBezTo>
                  <a:pt x="70078" y="88128"/>
                  <a:pt x="75660" y="88947"/>
                  <a:pt x="78638" y="92891"/>
                </a:cubicBezTo>
                <a:lnTo>
                  <a:pt x="88686" y="106289"/>
                </a:lnTo>
                <a:lnTo>
                  <a:pt x="111537" y="69706"/>
                </a:lnTo>
                <a:cubicBezTo>
                  <a:pt x="114142" y="65538"/>
                  <a:pt x="119650" y="64235"/>
                  <a:pt x="123855" y="66877"/>
                </a:cubicBezTo>
                <a:cubicBezTo>
                  <a:pt x="128061" y="69520"/>
                  <a:pt x="129326" y="74990"/>
                  <a:pt x="126684" y="79196"/>
                </a:cubicBezTo>
                <a:close/>
              </a:path>
            </a:pathLst>
          </a:custGeom>
          <a:solidFill>
            <a:srgbClr val="D4A237"/>
          </a:solidFill>
          <a:ln/>
        </p:spPr>
      </p:sp>
      <p:sp>
        <p:nvSpPr>
          <p:cNvPr id="54" name="Text 52"/>
          <p:cNvSpPr/>
          <p:nvPr/>
        </p:nvSpPr>
        <p:spPr>
          <a:xfrm>
            <a:off x="11471124" y="3535951"/>
            <a:ext cx="1929284" cy="2858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00" b="1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易于扩展</a:t>
            </a:r>
            <a:endParaRPr lang="en-US" sz="1600" dirty="0"/>
          </a:p>
        </p:txBody>
      </p:sp>
      <p:sp>
        <p:nvSpPr>
          <p:cNvPr id="55" name="Text 53"/>
          <p:cNvSpPr/>
          <p:nvPr/>
        </p:nvSpPr>
        <p:spPr>
          <a:xfrm>
            <a:off x="11471124" y="3869408"/>
            <a:ext cx="1917374" cy="23818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13" dirty="0">
                <a:solidFill>
                  <a:srgbClr val="F8F9FA">
                    <a:alpha val="6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新增属性不影响现有代码</a:t>
            </a:r>
            <a:endParaRPr lang="en-US" sz="1600" dirty="0"/>
          </a:p>
        </p:txBody>
      </p:sp>
      <p:sp>
        <p:nvSpPr>
          <p:cNvPr id="56" name="Shape 54"/>
          <p:cNvSpPr/>
          <p:nvPr/>
        </p:nvSpPr>
        <p:spPr>
          <a:xfrm>
            <a:off x="10845893" y="4752967"/>
            <a:ext cx="4930391" cy="3870476"/>
          </a:xfrm>
          <a:custGeom>
            <a:avLst/>
            <a:gdLst/>
            <a:ahLst/>
            <a:cxnLst/>
            <a:rect l="l" t="t" r="r" b="b"/>
            <a:pathLst>
              <a:path w="4930391" h="3870476">
                <a:moveTo>
                  <a:pt x="95291" y="0"/>
                </a:moveTo>
                <a:lnTo>
                  <a:pt x="4835100" y="0"/>
                </a:lnTo>
                <a:cubicBezTo>
                  <a:pt x="4887728" y="0"/>
                  <a:pt x="4930391" y="42663"/>
                  <a:pt x="4930391" y="95291"/>
                </a:cubicBezTo>
                <a:lnTo>
                  <a:pt x="4930391" y="3775185"/>
                </a:lnTo>
                <a:cubicBezTo>
                  <a:pt x="4930391" y="3827813"/>
                  <a:pt x="4887728" y="3870476"/>
                  <a:pt x="4835100" y="3870476"/>
                </a:cubicBezTo>
                <a:lnTo>
                  <a:pt x="95291" y="3870476"/>
                </a:lnTo>
                <a:cubicBezTo>
                  <a:pt x="42663" y="3870476"/>
                  <a:pt x="0" y="3827813"/>
                  <a:pt x="0" y="3775185"/>
                </a:cubicBezTo>
                <a:lnTo>
                  <a:pt x="0" y="95291"/>
                </a:lnTo>
                <a:cubicBezTo>
                  <a:pt x="0" y="42699"/>
                  <a:pt x="42699" y="0"/>
                  <a:pt x="95291" y="0"/>
                </a:cubicBezTo>
                <a:close/>
              </a:path>
            </a:pathLst>
          </a:custGeom>
          <a:solidFill>
            <a:srgbClr val="343A40"/>
          </a:solidFill>
          <a:ln w="12700">
            <a:solidFill>
              <a:srgbClr val="495057">
                <a:alpha val="30196"/>
              </a:srgbClr>
            </a:solidFill>
            <a:prstDash val="solid"/>
          </a:ln>
        </p:spPr>
      </p:sp>
      <p:sp>
        <p:nvSpPr>
          <p:cNvPr id="57" name="Text 55"/>
          <p:cNvSpPr/>
          <p:nvPr/>
        </p:nvSpPr>
        <p:spPr>
          <a:xfrm>
            <a:off x="11090031" y="4997105"/>
            <a:ext cx="4561207" cy="3334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875" b="1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跨平台示例</a:t>
            </a:r>
            <a:endParaRPr lang="en-US" sz="1600" dirty="0"/>
          </a:p>
        </p:txBody>
      </p:sp>
      <p:sp>
        <p:nvSpPr>
          <p:cNvPr id="58" name="Shape 56"/>
          <p:cNvSpPr/>
          <p:nvPr/>
        </p:nvSpPr>
        <p:spPr>
          <a:xfrm>
            <a:off x="11090031" y="5521108"/>
            <a:ext cx="4442116" cy="857459"/>
          </a:xfrm>
          <a:custGeom>
            <a:avLst/>
            <a:gdLst/>
            <a:ahLst/>
            <a:cxnLst/>
            <a:rect l="l" t="t" r="r" b="b"/>
            <a:pathLst>
              <a:path w="4442116" h="857459">
                <a:moveTo>
                  <a:pt x="47640" y="0"/>
                </a:moveTo>
                <a:lnTo>
                  <a:pt x="4394475" y="0"/>
                </a:lnTo>
                <a:cubicBezTo>
                  <a:pt x="4420786" y="0"/>
                  <a:pt x="4442116" y="21329"/>
                  <a:pt x="4442116" y="47640"/>
                </a:cubicBezTo>
                <a:lnTo>
                  <a:pt x="4442116" y="809819"/>
                </a:lnTo>
                <a:cubicBezTo>
                  <a:pt x="4442116" y="836130"/>
                  <a:pt x="4420786" y="857459"/>
                  <a:pt x="4394475" y="857459"/>
                </a:cubicBezTo>
                <a:lnTo>
                  <a:pt x="47640" y="857459"/>
                </a:lnTo>
                <a:cubicBezTo>
                  <a:pt x="21329" y="857459"/>
                  <a:pt x="0" y="836130"/>
                  <a:pt x="0" y="809819"/>
                </a:cubicBezTo>
                <a:lnTo>
                  <a:pt x="0" y="47640"/>
                </a:lnTo>
                <a:cubicBezTo>
                  <a:pt x="0" y="21347"/>
                  <a:pt x="21347" y="0"/>
                  <a:pt x="47640" y="0"/>
                </a:cubicBez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59" name="Text 57"/>
          <p:cNvSpPr/>
          <p:nvPr/>
        </p:nvSpPr>
        <p:spPr>
          <a:xfrm>
            <a:off x="11232941" y="5664018"/>
            <a:ext cx="4239660" cy="23818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13" b="1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Windows → Linux</a:t>
            </a:r>
            <a:endParaRPr lang="en-US" sz="1600" dirty="0"/>
          </a:p>
        </p:txBody>
      </p:sp>
      <p:sp>
        <p:nvSpPr>
          <p:cNvPr id="60" name="Text 58"/>
          <p:cNvSpPr/>
          <p:nvPr/>
        </p:nvSpPr>
        <p:spPr>
          <a:xfrm>
            <a:off x="11232941" y="5997474"/>
            <a:ext cx="4239660" cy="23818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13" dirty="0">
                <a:solidFill>
                  <a:srgbClr val="F8F9FA">
                    <a:alpha val="6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windows_attributes → posix_mode转换</a:t>
            </a:r>
            <a:endParaRPr lang="en-US" sz="1600" dirty="0"/>
          </a:p>
        </p:txBody>
      </p:sp>
      <p:sp>
        <p:nvSpPr>
          <p:cNvPr id="61" name="Shape 59"/>
          <p:cNvSpPr/>
          <p:nvPr/>
        </p:nvSpPr>
        <p:spPr>
          <a:xfrm>
            <a:off x="11090031" y="6521477"/>
            <a:ext cx="4442116" cy="857459"/>
          </a:xfrm>
          <a:custGeom>
            <a:avLst/>
            <a:gdLst/>
            <a:ahLst/>
            <a:cxnLst/>
            <a:rect l="l" t="t" r="r" b="b"/>
            <a:pathLst>
              <a:path w="4442116" h="857459">
                <a:moveTo>
                  <a:pt x="47640" y="0"/>
                </a:moveTo>
                <a:lnTo>
                  <a:pt x="4394475" y="0"/>
                </a:lnTo>
                <a:cubicBezTo>
                  <a:pt x="4420786" y="0"/>
                  <a:pt x="4442116" y="21329"/>
                  <a:pt x="4442116" y="47640"/>
                </a:cubicBezTo>
                <a:lnTo>
                  <a:pt x="4442116" y="809819"/>
                </a:lnTo>
                <a:cubicBezTo>
                  <a:pt x="4442116" y="836130"/>
                  <a:pt x="4420786" y="857459"/>
                  <a:pt x="4394475" y="857459"/>
                </a:cubicBezTo>
                <a:lnTo>
                  <a:pt x="47640" y="857459"/>
                </a:lnTo>
                <a:cubicBezTo>
                  <a:pt x="21329" y="857459"/>
                  <a:pt x="0" y="836130"/>
                  <a:pt x="0" y="809819"/>
                </a:cubicBezTo>
                <a:lnTo>
                  <a:pt x="0" y="47640"/>
                </a:lnTo>
                <a:cubicBezTo>
                  <a:pt x="0" y="21347"/>
                  <a:pt x="21347" y="0"/>
                  <a:pt x="47640" y="0"/>
                </a:cubicBez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62" name="Text 60"/>
          <p:cNvSpPr/>
          <p:nvPr/>
        </p:nvSpPr>
        <p:spPr>
          <a:xfrm>
            <a:off x="11232941" y="6664387"/>
            <a:ext cx="4239660" cy="23818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13" b="1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Linux → Windows</a:t>
            </a:r>
            <a:endParaRPr lang="en-US" sz="1600" dirty="0"/>
          </a:p>
        </p:txBody>
      </p:sp>
      <p:sp>
        <p:nvSpPr>
          <p:cNvPr id="63" name="Text 61"/>
          <p:cNvSpPr/>
          <p:nvPr/>
        </p:nvSpPr>
        <p:spPr>
          <a:xfrm>
            <a:off x="11232941" y="6997843"/>
            <a:ext cx="4239660" cy="23818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13" dirty="0">
                <a:solidFill>
                  <a:srgbClr val="F8F9FA">
                    <a:alpha val="6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posix_mode → windows_attributes转换</a:t>
            </a:r>
            <a:endParaRPr lang="en-US" sz="1600" dirty="0"/>
          </a:p>
        </p:txBody>
      </p:sp>
      <p:sp>
        <p:nvSpPr>
          <p:cNvPr id="64" name="Shape 62"/>
          <p:cNvSpPr/>
          <p:nvPr/>
        </p:nvSpPr>
        <p:spPr>
          <a:xfrm>
            <a:off x="11090031" y="7521846"/>
            <a:ext cx="4442116" cy="857459"/>
          </a:xfrm>
          <a:custGeom>
            <a:avLst/>
            <a:gdLst/>
            <a:ahLst/>
            <a:cxnLst/>
            <a:rect l="l" t="t" r="r" b="b"/>
            <a:pathLst>
              <a:path w="4442116" h="857459">
                <a:moveTo>
                  <a:pt x="47640" y="0"/>
                </a:moveTo>
                <a:lnTo>
                  <a:pt x="4394475" y="0"/>
                </a:lnTo>
                <a:cubicBezTo>
                  <a:pt x="4420786" y="0"/>
                  <a:pt x="4442116" y="21329"/>
                  <a:pt x="4442116" y="47640"/>
                </a:cubicBezTo>
                <a:lnTo>
                  <a:pt x="4442116" y="809819"/>
                </a:lnTo>
                <a:cubicBezTo>
                  <a:pt x="4442116" y="836130"/>
                  <a:pt x="4420786" y="857459"/>
                  <a:pt x="4394475" y="857459"/>
                </a:cubicBezTo>
                <a:lnTo>
                  <a:pt x="47640" y="857459"/>
                </a:lnTo>
                <a:cubicBezTo>
                  <a:pt x="21329" y="857459"/>
                  <a:pt x="0" y="836130"/>
                  <a:pt x="0" y="809819"/>
                </a:cubicBezTo>
                <a:lnTo>
                  <a:pt x="0" y="47640"/>
                </a:lnTo>
                <a:cubicBezTo>
                  <a:pt x="0" y="21347"/>
                  <a:pt x="21347" y="0"/>
                  <a:pt x="47640" y="0"/>
                </a:cubicBez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65" name="Text 63"/>
          <p:cNvSpPr/>
          <p:nvPr/>
        </p:nvSpPr>
        <p:spPr>
          <a:xfrm>
            <a:off x="11232941" y="7664756"/>
            <a:ext cx="4239660" cy="23818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13" b="1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符号链接</a:t>
            </a:r>
            <a:endParaRPr lang="en-US" sz="1600" dirty="0"/>
          </a:p>
        </p:txBody>
      </p:sp>
      <p:sp>
        <p:nvSpPr>
          <p:cNvPr id="66" name="Text 64"/>
          <p:cNvSpPr/>
          <p:nvPr/>
        </p:nvSpPr>
        <p:spPr>
          <a:xfrm>
            <a:off x="11232941" y="7998213"/>
            <a:ext cx="4239660" cy="23818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13" dirty="0">
                <a:solidFill>
                  <a:srgbClr val="F8F9FA">
                    <a:alpha val="6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symbolic_link_target保留链接目标</a:t>
            </a:r>
            <a:endParaRPr lang="en-US" sz="1600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upload.wikimedia.org/09d1995420ee4f20804c74cf1bd14f546da03834.png"/>
          <p:cNvPicPr>
            <a:picLocks noChangeAspect="1"/>
          </p:cNvPicPr>
          <p:nvPr/>
        </p:nvPicPr>
        <p:blipFill>
          <a:blip r:embed="rId3">
            <a:alphaModFix amt="30000"/>
          </a:blip>
          <a:srcRect t="12500" b="12500"/>
          <a:stretch/>
        </p:blipFill>
        <p:spPr>
          <a:xfrm>
            <a:off x="0" y="0"/>
            <a:ext cx="16256000" cy="9144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6256000" cy="9144000"/>
          </a:xfrm>
          <a:custGeom>
            <a:avLst/>
            <a:gdLst/>
            <a:ahLst/>
            <a:cxnLst/>
            <a:rect l="l" t="t" r="r" b="b"/>
            <a:pathLst>
              <a:path w="16256000" h="9144000">
                <a:moveTo>
                  <a:pt x="0" y="0"/>
                </a:moveTo>
                <a:lnTo>
                  <a:pt x="16256000" y="0"/>
                </a:lnTo>
                <a:lnTo>
                  <a:pt x="16256000" y="9144000"/>
                </a:lnTo>
                <a:lnTo>
                  <a:pt x="0" y="9144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1A1D21">
                  <a:alpha val="98000"/>
                </a:srgbClr>
              </a:gs>
              <a:gs pos="50000">
                <a:srgbClr val="343A40">
                  <a:alpha val="95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</a:gradFill>
          <a:ln/>
        </p:spPr>
      </p:sp>
      <p:sp>
        <p:nvSpPr>
          <p:cNvPr id="4" name="Shape 1"/>
          <p:cNvSpPr/>
          <p:nvPr/>
        </p:nvSpPr>
        <p:spPr>
          <a:xfrm>
            <a:off x="533400" y="1181100"/>
            <a:ext cx="3111500" cy="762000"/>
          </a:xfrm>
          <a:custGeom>
            <a:avLst/>
            <a:gdLst/>
            <a:ahLst/>
            <a:cxnLst/>
            <a:rect l="l" t="t" r="r" b="b"/>
            <a:pathLst>
              <a:path w="3111500" h="762000">
                <a:moveTo>
                  <a:pt x="0" y="0"/>
                </a:moveTo>
                <a:lnTo>
                  <a:pt x="3111500" y="0"/>
                </a:lnTo>
                <a:lnTo>
                  <a:pt x="3111500" y="762000"/>
                </a:lnTo>
                <a:lnTo>
                  <a:pt x="0" y="762000"/>
                </a:lnTo>
                <a:lnTo>
                  <a:pt x="0" y="0"/>
                </a:lnTo>
                <a:close/>
              </a:path>
            </a:pathLst>
          </a:custGeom>
          <a:solidFill>
            <a:srgbClr val="D4A237">
              <a:alpha val="20000"/>
            </a:srgbClr>
          </a:solidFill>
          <a:ln/>
        </p:spPr>
      </p:sp>
      <p:sp>
        <p:nvSpPr>
          <p:cNvPr id="5" name="Shape 2"/>
          <p:cNvSpPr/>
          <p:nvPr/>
        </p:nvSpPr>
        <p:spPr>
          <a:xfrm>
            <a:off x="533400" y="1181100"/>
            <a:ext cx="50800" cy="762000"/>
          </a:xfrm>
          <a:custGeom>
            <a:avLst/>
            <a:gdLst/>
            <a:ahLst/>
            <a:cxnLst/>
            <a:rect l="l" t="t" r="r" b="b"/>
            <a:pathLst>
              <a:path w="50800" h="762000">
                <a:moveTo>
                  <a:pt x="0" y="0"/>
                </a:moveTo>
                <a:lnTo>
                  <a:pt x="50800" y="0"/>
                </a:lnTo>
                <a:lnTo>
                  <a:pt x="50800" y="762000"/>
                </a:lnTo>
                <a:lnTo>
                  <a:pt x="0" y="762000"/>
                </a:lnTo>
                <a:lnTo>
                  <a:pt x="0" y="0"/>
                </a:lnTo>
                <a:close/>
              </a:path>
            </a:pathLst>
          </a:custGeom>
          <a:solidFill>
            <a:srgbClr val="D4A237"/>
          </a:solidFill>
          <a:ln/>
        </p:spPr>
      </p:sp>
      <p:sp>
        <p:nvSpPr>
          <p:cNvPr id="6" name="Text 3"/>
          <p:cNvSpPr/>
          <p:nvPr/>
        </p:nvSpPr>
        <p:spPr>
          <a:xfrm>
            <a:off x="863600" y="1308100"/>
            <a:ext cx="2670076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3000" b="1" kern="0" spc="150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CHAPTER 04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508000" y="2311400"/>
            <a:ext cx="5029200" cy="12128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7200" b="1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设备抽象与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508000" y="3454400"/>
            <a:ext cx="2286000" cy="12128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7200" b="1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实现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508000" y="5041900"/>
            <a:ext cx="99060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dirty="0">
                <a:solidFill>
                  <a:srgbClr val="F8F9FA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四种设备类型的具体实现方案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514350" y="6064250"/>
            <a:ext cx="7404100" cy="1892300"/>
          </a:xfrm>
          <a:custGeom>
            <a:avLst/>
            <a:gdLst/>
            <a:ahLst/>
            <a:cxnLst/>
            <a:rect l="l" t="t" r="r" b="b"/>
            <a:pathLst>
              <a:path w="7404100" h="1892300">
                <a:moveTo>
                  <a:pt x="101598" y="0"/>
                </a:moveTo>
                <a:lnTo>
                  <a:pt x="7302502" y="0"/>
                </a:lnTo>
                <a:cubicBezTo>
                  <a:pt x="7358613" y="0"/>
                  <a:pt x="7404100" y="45487"/>
                  <a:pt x="7404100" y="101598"/>
                </a:cubicBezTo>
                <a:lnTo>
                  <a:pt x="7404100" y="1790702"/>
                </a:lnTo>
                <a:cubicBezTo>
                  <a:pt x="7404100" y="1846813"/>
                  <a:pt x="7358613" y="1892300"/>
                  <a:pt x="7302502" y="1892300"/>
                </a:cubicBezTo>
                <a:lnTo>
                  <a:pt x="101598" y="1892300"/>
                </a:lnTo>
                <a:cubicBezTo>
                  <a:pt x="45487" y="1892300"/>
                  <a:pt x="0" y="1846813"/>
                  <a:pt x="0" y="1790702"/>
                </a:cubicBezTo>
                <a:lnTo>
                  <a:pt x="0" y="101598"/>
                </a:lnTo>
                <a:cubicBezTo>
                  <a:pt x="0" y="45524"/>
                  <a:pt x="45524" y="0"/>
                  <a:pt x="101598" y="0"/>
                </a:cubicBezTo>
                <a:close/>
              </a:path>
            </a:pathLst>
          </a:custGeom>
          <a:solidFill>
            <a:srgbClr val="343A40">
              <a:alpha val="60000"/>
            </a:srgbClr>
          </a:solidFill>
          <a:ln w="12700">
            <a:solidFill>
              <a:srgbClr val="495057">
                <a:alpha val="30196"/>
              </a:srgbClr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825500" y="6375400"/>
            <a:ext cx="69342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四种设备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825500" y="6934200"/>
            <a:ext cx="6896100" cy="711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dirty="0">
                <a:solidFill>
                  <a:srgbClr val="F8F9FA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SystemDevice | TarDevice</a:t>
            </a:r>
            <a:endParaRPr lang="en-US" sz="1600" dirty="0"/>
          </a:p>
          <a:p>
            <a:pPr>
              <a:lnSpc>
                <a:spcPct val="130000"/>
              </a:lnSpc>
            </a:pPr>
            <a:r>
              <a:rPr lang="en-US" sz="1800" dirty="0">
                <a:solidFill>
                  <a:srgbClr val="F8F9FA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ZipDevice | SevenZipDevice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8337550" y="6064250"/>
            <a:ext cx="7404100" cy="1892300"/>
          </a:xfrm>
          <a:custGeom>
            <a:avLst/>
            <a:gdLst/>
            <a:ahLst/>
            <a:cxnLst/>
            <a:rect l="l" t="t" r="r" b="b"/>
            <a:pathLst>
              <a:path w="7404100" h="1892300">
                <a:moveTo>
                  <a:pt x="101598" y="0"/>
                </a:moveTo>
                <a:lnTo>
                  <a:pt x="7302502" y="0"/>
                </a:lnTo>
                <a:cubicBezTo>
                  <a:pt x="7358613" y="0"/>
                  <a:pt x="7404100" y="45487"/>
                  <a:pt x="7404100" y="101598"/>
                </a:cubicBezTo>
                <a:lnTo>
                  <a:pt x="7404100" y="1790702"/>
                </a:lnTo>
                <a:cubicBezTo>
                  <a:pt x="7404100" y="1846813"/>
                  <a:pt x="7358613" y="1892300"/>
                  <a:pt x="7302502" y="1892300"/>
                </a:cubicBezTo>
                <a:lnTo>
                  <a:pt x="101598" y="1892300"/>
                </a:lnTo>
                <a:cubicBezTo>
                  <a:pt x="45487" y="1892300"/>
                  <a:pt x="0" y="1846813"/>
                  <a:pt x="0" y="1790702"/>
                </a:cubicBezTo>
                <a:lnTo>
                  <a:pt x="0" y="101598"/>
                </a:lnTo>
                <a:cubicBezTo>
                  <a:pt x="0" y="45524"/>
                  <a:pt x="45524" y="0"/>
                  <a:pt x="101598" y="0"/>
                </a:cubicBezTo>
                <a:close/>
              </a:path>
            </a:pathLst>
          </a:custGeom>
          <a:solidFill>
            <a:srgbClr val="343A40">
              <a:alpha val="60000"/>
            </a:srgbClr>
          </a:solidFill>
          <a:ln w="12700">
            <a:solidFill>
              <a:srgbClr val="495057">
                <a:alpha val="30196"/>
              </a:srgbClr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8648700" y="6375400"/>
            <a:ext cx="69342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统一接口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8648700" y="6934200"/>
            <a:ext cx="6896100" cy="711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dirty="0">
                <a:solidFill>
                  <a:srgbClr val="F8F9FA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都实现Device抽象接口</a:t>
            </a:r>
            <a:endParaRPr lang="en-US" sz="1600" dirty="0"/>
          </a:p>
          <a:p>
            <a:pPr>
              <a:lnSpc>
                <a:spcPct val="130000"/>
              </a:lnSpc>
            </a:pPr>
            <a:r>
              <a:rPr lang="en-US" sz="1800" dirty="0">
                <a:solidFill>
                  <a:srgbClr val="F8F9FA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支持相同操作模式</a:t>
            </a:r>
            <a:endParaRPr lang="en-US" sz="1600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08000" y="508000"/>
            <a:ext cx="154686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600" b="1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SystemDevice:本地文件系统访问</a:t>
            </a:r>
            <a:endParaRPr lang="en-US" sz="1600" dirty="0"/>
          </a:p>
        </p:txBody>
      </p:sp>
      <p:sp>
        <p:nvSpPr>
          <p:cNvPr id="3" name="Shape 1"/>
          <p:cNvSpPr/>
          <p:nvPr/>
        </p:nvSpPr>
        <p:spPr>
          <a:xfrm>
            <a:off x="508000" y="1117600"/>
            <a:ext cx="812800" cy="50800"/>
          </a:xfrm>
          <a:custGeom>
            <a:avLst/>
            <a:gdLst/>
            <a:ahLst/>
            <a:cxnLst/>
            <a:rect l="l" t="t" r="r" b="b"/>
            <a:pathLst>
              <a:path w="812800" h="50800">
                <a:moveTo>
                  <a:pt x="0" y="0"/>
                </a:moveTo>
                <a:lnTo>
                  <a:pt x="812800" y="0"/>
                </a:lnTo>
                <a:lnTo>
                  <a:pt x="8128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solidFill>
            <a:srgbClr val="D4A237"/>
          </a:solidFill>
          <a:ln/>
        </p:spPr>
      </p:sp>
      <p:sp>
        <p:nvSpPr>
          <p:cNvPr id="4" name="Shape 2"/>
          <p:cNvSpPr/>
          <p:nvPr/>
        </p:nvSpPr>
        <p:spPr>
          <a:xfrm>
            <a:off x="514350" y="1428750"/>
            <a:ext cx="7480300" cy="4940300"/>
          </a:xfrm>
          <a:custGeom>
            <a:avLst/>
            <a:gdLst/>
            <a:ahLst/>
            <a:cxnLst/>
            <a:rect l="l" t="t" r="r" b="b"/>
            <a:pathLst>
              <a:path w="7480300" h="4940300">
                <a:moveTo>
                  <a:pt x="101622" y="0"/>
                </a:moveTo>
                <a:lnTo>
                  <a:pt x="7378678" y="0"/>
                </a:lnTo>
                <a:cubicBezTo>
                  <a:pt x="7434802" y="0"/>
                  <a:pt x="7480300" y="45498"/>
                  <a:pt x="7480300" y="101622"/>
                </a:cubicBezTo>
                <a:lnTo>
                  <a:pt x="7480300" y="4838678"/>
                </a:lnTo>
                <a:cubicBezTo>
                  <a:pt x="7480300" y="4894802"/>
                  <a:pt x="7434802" y="4940300"/>
                  <a:pt x="7378678" y="4940300"/>
                </a:cubicBezTo>
                <a:lnTo>
                  <a:pt x="101622" y="4940300"/>
                </a:lnTo>
                <a:cubicBezTo>
                  <a:pt x="45498" y="4940300"/>
                  <a:pt x="0" y="4894802"/>
                  <a:pt x="0" y="4838678"/>
                </a:cubicBezTo>
                <a:lnTo>
                  <a:pt x="0" y="101622"/>
                </a:lnTo>
                <a:cubicBezTo>
                  <a:pt x="0" y="45535"/>
                  <a:pt x="45535" y="0"/>
                  <a:pt x="101622" y="0"/>
                </a:cubicBezTo>
                <a:close/>
              </a:path>
            </a:pathLst>
          </a:custGeom>
          <a:solidFill>
            <a:srgbClr val="343A40"/>
          </a:solidFill>
          <a:ln w="12700">
            <a:solidFill>
              <a:srgbClr val="495057">
                <a:alpha val="30196"/>
              </a:srgbClr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774700" y="1689100"/>
            <a:ext cx="70866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Windows实现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774700" y="2197100"/>
            <a:ext cx="6959600" cy="1879600"/>
          </a:xfrm>
          <a:custGeom>
            <a:avLst/>
            <a:gdLst/>
            <a:ahLst/>
            <a:cxnLst/>
            <a:rect l="l" t="t" r="r" b="b"/>
            <a:pathLst>
              <a:path w="6959600" h="1879600">
                <a:moveTo>
                  <a:pt x="101592" y="0"/>
                </a:moveTo>
                <a:lnTo>
                  <a:pt x="6858008" y="0"/>
                </a:lnTo>
                <a:cubicBezTo>
                  <a:pt x="6914116" y="0"/>
                  <a:pt x="6959600" y="45484"/>
                  <a:pt x="6959600" y="101592"/>
                </a:cubicBezTo>
                <a:lnTo>
                  <a:pt x="6959600" y="1778008"/>
                </a:lnTo>
                <a:cubicBezTo>
                  <a:pt x="6959600" y="1834116"/>
                  <a:pt x="6914116" y="1879600"/>
                  <a:pt x="6858008" y="1879600"/>
                </a:cubicBezTo>
                <a:lnTo>
                  <a:pt x="101592" y="1879600"/>
                </a:lnTo>
                <a:cubicBezTo>
                  <a:pt x="45484" y="1879600"/>
                  <a:pt x="0" y="1834116"/>
                  <a:pt x="0" y="1778008"/>
                </a:cubicBezTo>
                <a:lnTo>
                  <a:pt x="0" y="101592"/>
                </a:lnTo>
                <a:cubicBezTo>
                  <a:pt x="0" y="45522"/>
                  <a:pt x="45522" y="0"/>
                  <a:pt x="101592" y="0"/>
                </a:cubicBez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7" name="Text 5"/>
          <p:cNvSpPr/>
          <p:nvPr/>
        </p:nvSpPr>
        <p:spPr>
          <a:xfrm>
            <a:off x="927100" y="2349500"/>
            <a:ext cx="6756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核心API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927100" y="2755900"/>
            <a:ext cx="67437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FindFirstFile/FindNextFile</a:t>
            </a:r>
            <a:r>
              <a:rPr lang="en-US" sz="1400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- 目录遍历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927100" y="3060700"/>
            <a:ext cx="67437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GetFileAttributes</a:t>
            </a:r>
            <a:r>
              <a:rPr lang="en-US" sz="1400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- 获取文件属性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927100" y="3365500"/>
            <a:ext cx="67437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CreateFile/ReadFile</a:t>
            </a:r>
            <a:r>
              <a:rPr lang="en-US" sz="1400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- 文件读写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927100" y="3670300"/>
            <a:ext cx="67437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LookupAccountSid</a:t>
            </a:r>
            <a:r>
              <a:rPr lang="en-US" sz="1400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- SID转用户名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774700" y="4229100"/>
            <a:ext cx="6959600" cy="1879600"/>
          </a:xfrm>
          <a:custGeom>
            <a:avLst/>
            <a:gdLst/>
            <a:ahLst/>
            <a:cxnLst/>
            <a:rect l="l" t="t" r="r" b="b"/>
            <a:pathLst>
              <a:path w="6959600" h="1879600">
                <a:moveTo>
                  <a:pt x="101592" y="0"/>
                </a:moveTo>
                <a:lnTo>
                  <a:pt x="6858008" y="0"/>
                </a:lnTo>
                <a:cubicBezTo>
                  <a:pt x="6914116" y="0"/>
                  <a:pt x="6959600" y="45484"/>
                  <a:pt x="6959600" y="101592"/>
                </a:cubicBezTo>
                <a:lnTo>
                  <a:pt x="6959600" y="1778008"/>
                </a:lnTo>
                <a:cubicBezTo>
                  <a:pt x="6959600" y="1834116"/>
                  <a:pt x="6914116" y="1879600"/>
                  <a:pt x="6858008" y="1879600"/>
                </a:cubicBezTo>
                <a:lnTo>
                  <a:pt x="101592" y="1879600"/>
                </a:lnTo>
                <a:cubicBezTo>
                  <a:pt x="45484" y="1879600"/>
                  <a:pt x="0" y="1834116"/>
                  <a:pt x="0" y="1778008"/>
                </a:cubicBezTo>
                <a:lnTo>
                  <a:pt x="0" y="101592"/>
                </a:lnTo>
                <a:cubicBezTo>
                  <a:pt x="0" y="45522"/>
                  <a:pt x="45522" y="0"/>
                  <a:pt x="101592" y="0"/>
                </a:cubicBez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13" name="Text 11"/>
          <p:cNvSpPr/>
          <p:nvPr/>
        </p:nvSpPr>
        <p:spPr>
          <a:xfrm>
            <a:off x="927100" y="4381500"/>
            <a:ext cx="6756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属性映射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927100" y="4794250"/>
            <a:ext cx="2479080" cy="2349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FILE_ATTRIBUTE_READONLY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927100" y="5099050"/>
            <a:ext cx="2203152" cy="2349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FILE_ATTRIBUTE_HIDDEN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927100" y="5403850"/>
            <a:ext cx="2226667" cy="2349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FILE_ATTRIBUTE_SYSTEM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927100" y="5708650"/>
            <a:ext cx="2279848" cy="2349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FILE_ATTRIBUTE_ARCHIVE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8261350" y="1428750"/>
            <a:ext cx="7480300" cy="4940300"/>
          </a:xfrm>
          <a:custGeom>
            <a:avLst/>
            <a:gdLst/>
            <a:ahLst/>
            <a:cxnLst/>
            <a:rect l="l" t="t" r="r" b="b"/>
            <a:pathLst>
              <a:path w="7480300" h="4940300">
                <a:moveTo>
                  <a:pt x="101622" y="0"/>
                </a:moveTo>
                <a:lnTo>
                  <a:pt x="7378678" y="0"/>
                </a:lnTo>
                <a:cubicBezTo>
                  <a:pt x="7434802" y="0"/>
                  <a:pt x="7480300" y="45498"/>
                  <a:pt x="7480300" y="101622"/>
                </a:cubicBezTo>
                <a:lnTo>
                  <a:pt x="7480300" y="4838678"/>
                </a:lnTo>
                <a:cubicBezTo>
                  <a:pt x="7480300" y="4894802"/>
                  <a:pt x="7434802" y="4940300"/>
                  <a:pt x="7378678" y="4940300"/>
                </a:cubicBezTo>
                <a:lnTo>
                  <a:pt x="101622" y="4940300"/>
                </a:lnTo>
                <a:cubicBezTo>
                  <a:pt x="45498" y="4940300"/>
                  <a:pt x="0" y="4894802"/>
                  <a:pt x="0" y="4838678"/>
                </a:cubicBezTo>
                <a:lnTo>
                  <a:pt x="0" y="101622"/>
                </a:lnTo>
                <a:cubicBezTo>
                  <a:pt x="0" y="45535"/>
                  <a:pt x="45535" y="0"/>
                  <a:pt x="101622" y="0"/>
                </a:cubicBezTo>
                <a:close/>
              </a:path>
            </a:pathLst>
          </a:custGeom>
          <a:solidFill>
            <a:srgbClr val="343A40"/>
          </a:solidFill>
          <a:ln w="12700">
            <a:solidFill>
              <a:srgbClr val="495057">
                <a:alpha val="30196"/>
              </a:srgbClr>
            </a:solidFill>
            <a:prstDash val="solid"/>
          </a:ln>
        </p:spPr>
      </p:sp>
      <p:sp>
        <p:nvSpPr>
          <p:cNvPr id="19" name="Text 17"/>
          <p:cNvSpPr/>
          <p:nvPr/>
        </p:nvSpPr>
        <p:spPr>
          <a:xfrm>
            <a:off x="8521700" y="1689100"/>
            <a:ext cx="70866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关键实现流程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8521700" y="2197100"/>
            <a:ext cx="6959600" cy="1727200"/>
          </a:xfrm>
          <a:custGeom>
            <a:avLst/>
            <a:gdLst/>
            <a:ahLst/>
            <a:cxnLst/>
            <a:rect l="l" t="t" r="r" b="b"/>
            <a:pathLst>
              <a:path w="6959600" h="1727200">
                <a:moveTo>
                  <a:pt x="101594" y="0"/>
                </a:moveTo>
                <a:lnTo>
                  <a:pt x="6858006" y="0"/>
                </a:lnTo>
                <a:cubicBezTo>
                  <a:pt x="6914115" y="0"/>
                  <a:pt x="6959600" y="45485"/>
                  <a:pt x="6959600" y="101594"/>
                </a:cubicBezTo>
                <a:lnTo>
                  <a:pt x="6959600" y="1625606"/>
                </a:lnTo>
                <a:cubicBezTo>
                  <a:pt x="6959600" y="1681715"/>
                  <a:pt x="6914115" y="1727200"/>
                  <a:pt x="6858006" y="1727200"/>
                </a:cubicBezTo>
                <a:lnTo>
                  <a:pt x="101594" y="1727200"/>
                </a:lnTo>
                <a:cubicBezTo>
                  <a:pt x="45485" y="1727200"/>
                  <a:pt x="0" y="1681715"/>
                  <a:pt x="0" y="1625606"/>
                </a:cubicBezTo>
                <a:lnTo>
                  <a:pt x="0" y="101594"/>
                </a:lnTo>
                <a:cubicBezTo>
                  <a:pt x="0" y="45523"/>
                  <a:pt x="45523" y="0"/>
                  <a:pt x="101594" y="0"/>
                </a:cubicBez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21" name="Text 19"/>
          <p:cNvSpPr/>
          <p:nvPr/>
        </p:nvSpPr>
        <p:spPr>
          <a:xfrm>
            <a:off x="8674100" y="2349500"/>
            <a:ext cx="6756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get_folder流程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8674100" y="27559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52400" y="0"/>
                </a:lnTo>
                <a:cubicBezTo>
                  <a:pt x="236512" y="0"/>
                  <a:pt x="304800" y="68288"/>
                  <a:pt x="304800" y="152400"/>
                </a:cubicBezTo>
                <a:lnTo>
                  <a:pt x="304800" y="152400"/>
                </a:lnTo>
                <a:cubicBezTo>
                  <a:pt x="304800" y="236512"/>
                  <a:pt x="236512" y="304800"/>
                  <a:pt x="152400" y="304800"/>
                </a:cubicBezTo>
                <a:lnTo>
                  <a:pt x="152400" y="304800"/>
                </a:lnTo>
                <a:cubicBezTo>
                  <a:pt x="68288" y="304800"/>
                  <a:pt x="0" y="236512"/>
                  <a:pt x="0" y="1524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D4A237"/>
          </a:solidFill>
          <a:ln/>
        </p:spPr>
      </p:sp>
      <p:sp>
        <p:nvSpPr>
          <p:cNvPr id="23" name="Text 21"/>
          <p:cNvSpPr/>
          <p:nvPr/>
        </p:nvSpPr>
        <p:spPr>
          <a:xfrm>
            <a:off x="8636000" y="2755900"/>
            <a:ext cx="381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200" b="1" dirty="0">
                <a:solidFill>
                  <a:srgbClr val="1A1D2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9080500" y="2781300"/>
            <a:ext cx="32385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调用FindFirstFile/FindNextFile遍历目录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8674100" y="31115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52400" y="0"/>
                </a:lnTo>
                <a:cubicBezTo>
                  <a:pt x="236512" y="0"/>
                  <a:pt x="304800" y="68288"/>
                  <a:pt x="304800" y="152400"/>
                </a:cubicBezTo>
                <a:lnTo>
                  <a:pt x="304800" y="152400"/>
                </a:lnTo>
                <a:cubicBezTo>
                  <a:pt x="304800" y="236512"/>
                  <a:pt x="236512" y="304800"/>
                  <a:pt x="152400" y="304800"/>
                </a:cubicBezTo>
                <a:lnTo>
                  <a:pt x="152400" y="304800"/>
                </a:lnTo>
                <a:cubicBezTo>
                  <a:pt x="68288" y="304800"/>
                  <a:pt x="0" y="236512"/>
                  <a:pt x="0" y="1524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D4A237"/>
          </a:solidFill>
          <a:ln/>
        </p:spPr>
      </p:sp>
      <p:sp>
        <p:nvSpPr>
          <p:cNvPr id="26" name="Text 24"/>
          <p:cNvSpPr/>
          <p:nvPr/>
        </p:nvSpPr>
        <p:spPr>
          <a:xfrm>
            <a:off x="8636000" y="3111500"/>
            <a:ext cx="381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200" b="1" dirty="0">
                <a:solidFill>
                  <a:srgbClr val="1A1D2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9080500" y="3136900"/>
            <a:ext cx="29845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对每个条目调用get_meta获取元数据</a:t>
            </a: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8674100" y="34671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52400" y="0"/>
                </a:lnTo>
                <a:cubicBezTo>
                  <a:pt x="236512" y="0"/>
                  <a:pt x="304800" y="68288"/>
                  <a:pt x="304800" y="152400"/>
                </a:cubicBezTo>
                <a:lnTo>
                  <a:pt x="304800" y="152400"/>
                </a:lnTo>
                <a:cubicBezTo>
                  <a:pt x="304800" y="236512"/>
                  <a:pt x="236512" y="304800"/>
                  <a:pt x="152400" y="304800"/>
                </a:cubicBezTo>
                <a:lnTo>
                  <a:pt x="152400" y="304800"/>
                </a:lnTo>
                <a:cubicBezTo>
                  <a:pt x="68288" y="304800"/>
                  <a:pt x="0" y="236512"/>
                  <a:pt x="0" y="1524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D4A237"/>
          </a:solidFill>
          <a:ln/>
        </p:spPr>
      </p:sp>
      <p:sp>
        <p:nvSpPr>
          <p:cNvPr id="29" name="Text 27"/>
          <p:cNvSpPr/>
          <p:nvPr/>
        </p:nvSpPr>
        <p:spPr>
          <a:xfrm>
            <a:off x="8636000" y="3467100"/>
            <a:ext cx="381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200" b="1" dirty="0">
                <a:solidFill>
                  <a:srgbClr val="1A1D2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</a:t>
            </a: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9080500" y="3492500"/>
            <a:ext cx="27813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构造FileEntity对象并添加到Folder</a:t>
            </a:r>
            <a:endParaRPr lang="en-US" sz="1600" dirty="0"/>
          </a:p>
        </p:txBody>
      </p:sp>
      <p:sp>
        <p:nvSpPr>
          <p:cNvPr id="31" name="Shape 29"/>
          <p:cNvSpPr/>
          <p:nvPr/>
        </p:nvSpPr>
        <p:spPr>
          <a:xfrm>
            <a:off x="8521700" y="4076700"/>
            <a:ext cx="6959600" cy="1727200"/>
          </a:xfrm>
          <a:custGeom>
            <a:avLst/>
            <a:gdLst/>
            <a:ahLst/>
            <a:cxnLst/>
            <a:rect l="l" t="t" r="r" b="b"/>
            <a:pathLst>
              <a:path w="6959600" h="1727200">
                <a:moveTo>
                  <a:pt x="101594" y="0"/>
                </a:moveTo>
                <a:lnTo>
                  <a:pt x="6858006" y="0"/>
                </a:lnTo>
                <a:cubicBezTo>
                  <a:pt x="6914115" y="0"/>
                  <a:pt x="6959600" y="45485"/>
                  <a:pt x="6959600" y="101594"/>
                </a:cubicBezTo>
                <a:lnTo>
                  <a:pt x="6959600" y="1625606"/>
                </a:lnTo>
                <a:cubicBezTo>
                  <a:pt x="6959600" y="1681715"/>
                  <a:pt x="6914115" y="1727200"/>
                  <a:pt x="6858006" y="1727200"/>
                </a:cubicBezTo>
                <a:lnTo>
                  <a:pt x="101594" y="1727200"/>
                </a:lnTo>
                <a:cubicBezTo>
                  <a:pt x="45485" y="1727200"/>
                  <a:pt x="0" y="1681715"/>
                  <a:pt x="0" y="1625606"/>
                </a:cubicBezTo>
                <a:lnTo>
                  <a:pt x="0" y="101594"/>
                </a:lnTo>
                <a:cubicBezTo>
                  <a:pt x="0" y="45523"/>
                  <a:pt x="45523" y="0"/>
                  <a:pt x="101594" y="0"/>
                </a:cubicBez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32" name="Text 30"/>
          <p:cNvSpPr/>
          <p:nvPr/>
        </p:nvSpPr>
        <p:spPr>
          <a:xfrm>
            <a:off x="8674100" y="4229100"/>
            <a:ext cx="6756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get_meta流程</a:t>
            </a:r>
            <a:endParaRPr lang="en-US" sz="1600" dirty="0"/>
          </a:p>
        </p:txBody>
      </p:sp>
      <p:sp>
        <p:nvSpPr>
          <p:cNvPr id="33" name="Shape 31"/>
          <p:cNvSpPr/>
          <p:nvPr/>
        </p:nvSpPr>
        <p:spPr>
          <a:xfrm>
            <a:off x="8674100" y="46355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52400" y="0"/>
                </a:lnTo>
                <a:cubicBezTo>
                  <a:pt x="236512" y="0"/>
                  <a:pt x="304800" y="68288"/>
                  <a:pt x="304800" y="152400"/>
                </a:cubicBezTo>
                <a:lnTo>
                  <a:pt x="304800" y="152400"/>
                </a:lnTo>
                <a:cubicBezTo>
                  <a:pt x="304800" y="236512"/>
                  <a:pt x="236512" y="304800"/>
                  <a:pt x="152400" y="304800"/>
                </a:cubicBezTo>
                <a:lnTo>
                  <a:pt x="152400" y="304800"/>
                </a:lnTo>
                <a:cubicBezTo>
                  <a:pt x="68288" y="304800"/>
                  <a:pt x="0" y="236512"/>
                  <a:pt x="0" y="1524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D4A237"/>
          </a:solidFill>
          <a:ln/>
        </p:spPr>
      </p:sp>
      <p:sp>
        <p:nvSpPr>
          <p:cNvPr id="34" name="Text 32"/>
          <p:cNvSpPr/>
          <p:nvPr/>
        </p:nvSpPr>
        <p:spPr>
          <a:xfrm>
            <a:off x="8636000" y="4635500"/>
            <a:ext cx="381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200" b="1" dirty="0">
                <a:solidFill>
                  <a:srgbClr val="1A1D2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</a:t>
            </a:r>
            <a:endParaRPr lang="en-US" sz="1600" dirty="0"/>
          </a:p>
        </p:txBody>
      </p:sp>
      <p:sp>
        <p:nvSpPr>
          <p:cNvPr id="35" name="Text 33"/>
          <p:cNvSpPr/>
          <p:nvPr/>
        </p:nvSpPr>
        <p:spPr>
          <a:xfrm>
            <a:off x="9080500" y="4660900"/>
            <a:ext cx="28956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调用GetFileAttributes获取文件属性</a:t>
            </a:r>
            <a:endParaRPr lang="en-US" sz="1600" dirty="0"/>
          </a:p>
        </p:txBody>
      </p:sp>
      <p:sp>
        <p:nvSpPr>
          <p:cNvPr id="36" name="Shape 34"/>
          <p:cNvSpPr/>
          <p:nvPr/>
        </p:nvSpPr>
        <p:spPr>
          <a:xfrm>
            <a:off x="8674100" y="49911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52400" y="0"/>
                </a:lnTo>
                <a:cubicBezTo>
                  <a:pt x="236512" y="0"/>
                  <a:pt x="304800" y="68288"/>
                  <a:pt x="304800" y="152400"/>
                </a:cubicBezTo>
                <a:lnTo>
                  <a:pt x="304800" y="152400"/>
                </a:lnTo>
                <a:cubicBezTo>
                  <a:pt x="304800" y="236512"/>
                  <a:pt x="236512" y="304800"/>
                  <a:pt x="152400" y="304800"/>
                </a:cubicBezTo>
                <a:lnTo>
                  <a:pt x="152400" y="304800"/>
                </a:lnTo>
                <a:cubicBezTo>
                  <a:pt x="68288" y="304800"/>
                  <a:pt x="0" y="236512"/>
                  <a:pt x="0" y="1524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D4A237"/>
          </a:solidFill>
          <a:ln/>
        </p:spPr>
      </p:sp>
      <p:sp>
        <p:nvSpPr>
          <p:cNvPr id="37" name="Text 35"/>
          <p:cNvSpPr/>
          <p:nvPr/>
        </p:nvSpPr>
        <p:spPr>
          <a:xfrm>
            <a:off x="8636000" y="4991100"/>
            <a:ext cx="381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200" b="1" dirty="0">
                <a:solidFill>
                  <a:srgbClr val="1A1D2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</a:t>
            </a:r>
            <a:endParaRPr lang="en-US" sz="1600" dirty="0"/>
          </a:p>
        </p:txBody>
      </p:sp>
      <p:sp>
        <p:nvSpPr>
          <p:cNvPr id="38" name="Text 36"/>
          <p:cNvSpPr/>
          <p:nvPr/>
        </p:nvSpPr>
        <p:spPr>
          <a:xfrm>
            <a:off x="9080500" y="5016500"/>
            <a:ext cx="25019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通过SID转换获取用户名和组名</a:t>
            </a:r>
            <a:endParaRPr lang="en-US" sz="1600" dirty="0"/>
          </a:p>
        </p:txBody>
      </p:sp>
      <p:sp>
        <p:nvSpPr>
          <p:cNvPr id="39" name="Shape 37"/>
          <p:cNvSpPr/>
          <p:nvPr/>
        </p:nvSpPr>
        <p:spPr>
          <a:xfrm>
            <a:off x="8674100" y="53467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52400" y="0"/>
                </a:lnTo>
                <a:cubicBezTo>
                  <a:pt x="236512" y="0"/>
                  <a:pt x="304800" y="68288"/>
                  <a:pt x="304800" y="152400"/>
                </a:cubicBezTo>
                <a:lnTo>
                  <a:pt x="304800" y="152400"/>
                </a:lnTo>
                <a:cubicBezTo>
                  <a:pt x="304800" y="236512"/>
                  <a:pt x="236512" y="304800"/>
                  <a:pt x="152400" y="304800"/>
                </a:cubicBezTo>
                <a:lnTo>
                  <a:pt x="152400" y="304800"/>
                </a:lnTo>
                <a:cubicBezTo>
                  <a:pt x="68288" y="304800"/>
                  <a:pt x="0" y="236512"/>
                  <a:pt x="0" y="1524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D4A237"/>
          </a:solidFill>
          <a:ln/>
        </p:spPr>
      </p:sp>
      <p:sp>
        <p:nvSpPr>
          <p:cNvPr id="40" name="Text 38"/>
          <p:cNvSpPr/>
          <p:nvPr/>
        </p:nvSpPr>
        <p:spPr>
          <a:xfrm>
            <a:off x="8636000" y="5346700"/>
            <a:ext cx="381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200" b="1" dirty="0">
                <a:solidFill>
                  <a:srgbClr val="1A1D2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</a:t>
            </a:r>
            <a:endParaRPr lang="en-US" sz="1600" dirty="0"/>
          </a:p>
        </p:txBody>
      </p:sp>
      <p:sp>
        <p:nvSpPr>
          <p:cNvPr id="41" name="Text 39"/>
          <p:cNvSpPr/>
          <p:nvPr/>
        </p:nvSpPr>
        <p:spPr>
          <a:xfrm>
            <a:off x="9080500" y="5372100"/>
            <a:ext cx="25019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填充FileEntityMeta对象并返回</a:t>
            </a:r>
            <a:endParaRPr lang="en-US" sz="1600" dirty="0"/>
          </a:p>
        </p:txBody>
      </p:sp>
      <p:sp>
        <p:nvSpPr>
          <p:cNvPr id="42" name="Shape 40"/>
          <p:cNvSpPr/>
          <p:nvPr/>
        </p:nvSpPr>
        <p:spPr>
          <a:xfrm>
            <a:off x="514350" y="6635750"/>
            <a:ext cx="4902200" cy="1943100"/>
          </a:xfrm>
          <a:custGeom>
            <a:avLst/>
            <a:gdLst/>
            <a:ahLst/>
            <a:cxnLst/>
            <a:rect l="l" t="t" r="r" b="b"/>
            <a:pathLst>
              <a:path w="4902200" h="1943100">
                <a:moveTo>
                  <a:pt x="101605" y="0"/>
                </a:moveTo>
                <a:lnTo>
                  <a:pt x="4800595" y="0"/>
                </a:lnTo>
                <a:cubicBezTo>
                  <a:pt x="4856710" y="0"/>
                  <a:pt x="4902200" y="45490"/>
                  <a:pt x="4902200" y="101605"/>
                </a:cubicBezTo>
                <a:lnTo>
                  <a:pt x="4902200" y="1841495"/>
                </a:lnTo>
                <a:cubicBezTo>
                  <a:pt x="4902200" y="1897610"/>
                  <a:pt x="4856710" y="1943100"/>
                  <a:pt x="4800595" y="1943100"/>
                </a:cubicBezTo>
                <a:lnTo>
                  <a:pt x="101605" y="1943100"/>
                </a:lnTo>
                <a:cubicBezTo>
                  <a:pt x="45490" y="1943100"/>
                  <a:pt x="0" y="1897610"/>
                  <a:pt x="0" y="1841495"/>
                </a:cubicBezTo>
                <a:lnTo>
                  <a:pt x="0" y="101605"/>
                </a:lnTo>
                <a:cubicBezTo>
                  <a:pt x="0" y="45528"/>
                  <a:pt x="45528" y="0"/>
                  <a:pt x="101605" y="0"/>
                </a:cubicBezTo>
                <a:close/>
              </a:path>
            </a:pathLst>
          </a:custGeom>
          <a:solidFill>
            <a:srgbClr val="343A40"/>
          </a:solidFill>
          <a:ln w="12700">
            <a:solidFill>
              <a:srgbClr val="495057">
                <a:alpha val="30196"/>
              </a:srgbClr>
            </a:solidFill>
            <a:prstDash val="solid"/>
          </a:ln>
        </p:spPr>
      </p:sp>
      <p:sp>
        <p:nvSpPr>
          <p:cNvPr id="43" name="Shape 41"/>
          <p:cNvSpPr/>
          <p:nvPr/>
        </p:nvSpPr>
        <p:spPr>
          <a:xfrm>
            <a:off x="787400" y="6896100"/>
            <a:ext cx="190500" cy="254000"/>
          </a:xfrm>
          <a:custGeom>
            <a:avLst/>
            <a:gdLst/>
            <a:ahLst/>
            <a:cxnLst/>
            <a:rect l="l" t="t" r="r" b="b"/>
            <a:pathLst>
              <a:path w="190500" h="254000">
                <a:moveTo>
                  <a:pt x="0" y="31750"/>
                </a:moveTo>
                <a:cubicBezTo>
                  <a:pt x="0" y="14238"/>
                  <a:pt x="14238" y="0"/>
                  <a:pt x="31750" y="0"/>
                </a:cubicBezTo>
                <a:lnTo>
                  <a:pt x="105916" y="0"/>
                </a:lnTo>
                <a:cubicBezTo>
                  <a:pt x="114350" y="0"/>
                  <a:pt x="122436" y="3324"/>
                  <a:pt x="128389" y="9277"/>
                </a:cubicBezTo>
                <a:lnTo>
                  <a:pt x="181223" y="62161"/>
                </a:lnTo>
                <a:cubicBezTo>
                  <a:pt x="187176" y="68114"/>
                  <a:pt x="190500" y="76200"/>
                  <a:pt x="190500" y="84634"/>
                </a:cubicBezTo>
                <a:lnTo>
                  <a:pt x="190500" y="222250"/>
                </a:lnTo>
                <a:cubicBezTo>
                  <a:pt x="190500" y="239762"/>
                  <a:pt x="176262" y="254000"/>
                  <a:pt x="158750" y="254000"/>
                </a:cubicBezTo>
                <a:lnTo>
                  <a:pt x="31750" y="254000"/>
                </a:lnTo>
                <a:cubicBezTo>
                  <a:pt x="14238" y="254000"/>
                  <a:pt x="0" y="239762"/>
                  <a:pt x="0" y="222250"/>
                </a:cubicBezTo>
                <a:lnTo>
                  <a:pt x="0" y="31750"/>
                </a:lnTo>
                <a:close/>
                <a:moveTo>
                  <a:pt x="103188" y="29021"/>
                </a:moveTo>
                <a:lnTo>
                  <a:pt x="103188" y="75406"/>
                </a:lnTo>
                <a:cubicBezTo>
                  <a:pt x="103188" y="82004"/>
                  <a:pt x="108496" y="87313"/>
                  <a:pt x="115094" y="87313"/>
                </a:cubicBezTo>
                <a:lnTo>
                  <a:pt x="161479" y="87313"/>
                </a:lnTo>
                <a:lnTo>
                  <a:pt x="103188" y="29021"/>
                </a:lnTo>
                <a:close/>
                <a:moveTo>
                  <a:pt x="76498" y="146645"/>
                </a:moveTo>
                <a:cubicBezTo>
                  <a:pt x="80764" y="141635"/>
                  <a:pt x="80218" y="134144"/>
                  <a:pt x="75208" y="129877"/>
                </a:cubicBezTo>
                <a:cubicBezTo>
                  <a:pt x="70197" y="125611"/>
                  <a:pt x="62706" y="126157"/>
                  <a:pt x="58440" y="131167"/>
                </a:cubicBezTo>
                <a:lnTo>
                  <a:pt x="34627" y="158948"/>
                </a:lnTo>
                <a:cubicBezTo>
                  <a:pt x="30807" y="163413"/>
                  <a:pt x="30807" y="169962"/>
                  <a:pt x="34627" y="174427"/>
                </a:cubicBezTo>
                <a:lnTo>
                  <a:pt x="58440" y="202208"/>
                </a:lnTo>
                <a:cubicBezTo>
                  <a:pt x="62706" y="207218"/>
                  <a:pt x="70247" y="207764"/>
                  <a:pt x="75208" y="203498"/>
                </a:cubicBezTo>
                <a:cubicBezTo>
                  <a:pt x="80169" y="199231"/>
                  <a:pt x="80764" y="191691"/>
                  <a:pt x="76498" y="186730"/>
                </a:cubicBezTo>
                <a:lnTo>
                  <a:pt x="59333" y="166688"/>
                </a:lnTo>
                <a:lnTo>
                  <a:pt x="76498" y="146645"/>
                </a:lnTo>
                <a:close/>
                <a:moveTo>
                  <a:pt x="132060" y="131167"/>
                </a:moveTo>
                <a:cubicBezTo>
                  <a:pt x="127794" y="126157"/>
                  <a:pt x="120253" y="125611"/>
                  <a:pt x="115292" y="129877"/>
                </a:cubicBezTo>
                <a:cubicBezTo>
                  <a:pt x="110331" y="134144"/>
                  <a:pt x="109736" y="141684"/>
                  <a:pt x="114002" y="146645"/>
                </a:cubicBezTo>
                <a:lnTo>
                  <a:pt x="131167" y="166688"/>
                </a:lnTo>
                <a:lnTo>
                  <a:pt x="114002" y="186730"/>
                </a:lnTo>
                <a:cubicBezTo>
                  <a:pt x="109736" y="191740"/>
                  <a:pt x="110282" y="199231"/>
                  <a:pt x="115292" y="203498"/>
                </a:cubicBezTo>
                <a:cubicBezTo>
                  <a:pt x="120303" y="207764"/>
                  <a:pt x="127794" y="207218"/>
                  <a:pt x="132060" y="202208"/>
                </a:cubicBezTo>
                <a:lnTo>
                  <a:pt x="155873" y="174427"/>
                </a:lnTo>
                <a:cubicBezTo>
                  <a:pt x="159693" y="169962"/>
                  <a:pt x="159693" y="163413"/>
                  <a:pt x="155873" y="158948"/>
                </a:cubicBezTo>
                <a:lnTo>
                  <a:pt x="132060" y="131167"/>
                </a:lnTo>
                <a:close/>
              </a:path>
            </a:pathLst>
          </a:custGeom>
          <a:solidFill>
            <a:srgbClr val="D4A237"/>
          </a:solidFill>
          <a:ln/>
        </p:spPr>
      </p:sp>
      <p:sp>
        <p:nvSpPr>
          <p:cNvPr id="44" name="Text 42"/>
          <p:cNvSpPr/>
          <p:nvPr/>
        </p:nvSpPr>
        <p:spPr>
          <a:xfrm>
            <a:off x="1193800" y="6845300"/>
            <a:ext cx="10287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文件读取</a:t>
            </a:r>
            <a:endParaRPr lang="en-US" sz="1600" dirty="0"/>
          </a:p>
        </p:txBody>
      </p:sp>
      <p:sp>
        <p:nvSpPr>
          <p:cNvPr id="45" name="Shape 43"/>
          <p:cNvSpPr/>
          <p:nvPr/>
        </p:nvSpPr>
        <p:spPr>
          <a:xfrm>
            <a:off x="723900" y="7353300"/>
            <a:ext cx="4483100" cy="457200"/>
          </a:xfrm>
          <a:custGeom>
            <a:avLst/>
            <a:gdLst/>
            <a:ahLst/>
            <a:cxnLst/>
            <a:rect l="l" t="t" r="r" b="b"/>
            <a:pathLst>
              <a:path w="4483100" h="457200">
                <a:moveTo>
                  <a:pt x="50799" y="0"/>
                </a:moveTo>
                <a:lnTo>
                  <a:pt x="4432301" y="0"/>
                </a:lnTo>
                <a:cubicBezTo>
                  <a:pt x="4460356" y="0"/>
                  <a:pt x="4483100" y="22744"/>
                  <a:pt x="4483100" y="50799"/>
                </a:cubicBezTo>
                <a:lnTo>
                  <a:pt x="4483100" y="406401"/>
                </a:lnTo>
                <a:cubicBezTo>
                  <a:pt x="4483100" y="434456"/>
                  <a:pt x="4460356" y="457200"/>
                  <a:pt x="4432301" y="457200"/>
                </a:cubicBezTo>
                <a:lnTo>
                  <a:pt x="50799" y="457200"/>
                </a:lnTo>
                <a:cubicBezTo>
                  <a:pt x="22744" y="457200"/>
                  <a:pt x="0" y="434456"/>
                  <a:pt x="0" y="406401"/>
                </a:cubicBezTo>
                <a:lnTo>
                  <a:pt x="0" y="50799"/>
                </a:lnTo>
                <a:cubicBezTo>
                  <a:pt x="0" y="22762"/>
                  <a:pt x="22762" y="0"/>
                  <a:pt x="50799" y="0"/>
                </a:cubicBezTo>
                <a:close/>
              </a:path>
            </a:pathLst>
          </a:custGeom>
          <a:solidFill>
            <a:srgbClr val="495057">
              <a:alpha val="30196"/>
            </a:srgbClr>
          </a:solidFill>
          <a:ln/>
        </p:spPr>
      </p:sp>
      <p:sp>
        <p:nvSpPr>
          <p:cNvPr id="46" name="Text 44"/>
          <p:cNvSpPr/>
          <p:nvPr/>
        </p:nvSpPr>
        <p:spPr>
          <a:xfrm>
            <a:off x="723900" y="7353300"/>
            <a:ext cx="4572000" cy="457200"/>
          </a:xfrm>
          <a:prstGeom prst="rect">
            <a:avLst/>
          </a:prstGeom>
          <a:noFill/>
          <a:ln/>
        </p:spPr>
        <p:txBody>
          <a:bodyPr wrap="square" lIns="101600" tIns="101600" rIns="101600" bIns="10160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get_file:</a:t>
            </a:r>
            <a:r>
              <a:rPr lang="en-US" sz="1400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通过ifstream打开文件流</a:t>
            </a:r>
            <a:endParaRPr lang="en-US" sz="1600" dirty="0"/>
          </a:p>
        </p:txBody>
      </p:sp>
      <p:sp>
        <p:nvSpPr>
          <p:cNvPr id="47" name="Shape 45"/>
          <p:cNvSpPr/>
          <p:nvPr/>
        </p:nvSpPr>
        <p:spPr>
          <a:xfrm>
            <a:off x="723900" y="7912100"/>
            <a:ext cx="4483100" cy="457200"/>
          </a:xfrm>
          <a:custGeom>
            <a:avLst/>
            <a:gdLst/>
            <a:ahLst/>
            <a:cxnLst/>
            <a:rect l="l" t="t" r="r" b="b"/>
            <a:pathLst>
              <a:path w="4483100" h="457200">
                <a:moveTo>
                  <a:pt x="50799" y="0"/>
                </a:moveTo>
                <a:lnTo>
                  <a:pt x="4432301" y="0"/>
                </a:lnTo>
                <a:cubicBezTo>
                  <a:pt x="4460356" y="0"/>
                  <a:pt x="4483100" y="22744"/>
                  <a:pt x="4483100" y="50799"/>
                </a:cubicBezTo>
                <a:lnTo>
                  <a:pt x="4483100" y="406401"/>
                </a:lnTo>
                <a:cubicBezTo>
                  <a:pt x="4483100" y="434456"/>
                  <a:pt x="4460356" y="457200"/>
                  <a:pt x="4432301" y="457200"/>
                </a:cubicBezTo>
                <a:lnTo>
                  <a:pt x="50799" y="457200"/>
                </a:lnTo>
                <a:cubicBezTo>
                  <a:pt x="22744" y="457200"/>
                  <a:pt x="0" y="434456"/>
                  <a:pt x="0" y="406401"/>
                </a:cubicBezTo>
                <a:lnTo>
                  <a:pt x="0" y="50799"/>
                </a:lnTo>
                <a:cubicBezTo>
                  <a:pt x="0" y="22762"/>
                  <a:pt x="22762" y="0"/>
                  <a:pt x="50799" y="0"/>
                </a:cubicBezTo>
                <a:close/>
              </a:path>
            </a:pathLst>
          </a:custGeom>
          <a:solidFill>
            <a:srgbClr val="495057">
              <a:alpha val="30196"/>
            </a:srgbClr>
          </a:solidFill>
          <a:ln/>
        </p:spPr>
      </p:sp>
      <p:sp>
        <p:nvSpPr>
          <p:cNvPr id="48" name="Text 46"/>
          <p:cNvSpPr/>
          <p:nvPr/>
        </p:nvSpPr>
        <p:spPr>
          <a:xfrm>
            <a:off x="723900" y="7912100"/>
            <a:ext cx="4572000" cy="457200"/>
          </a:xfrm>
          <a:prstGeom prst="rect">
            <a:avLst/>
          </a:prstGeom>
          <a:noFill/>
          <a:ln/>
        </p:spPr>
        <p:txBody>
          <a:bodyPr wrap="square" lIns="101600" tIns="101600" rIns="101600" bIns="10160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ReadableFile:</a:t>
            </a:r>
            <a:r>
              <a:rPr lang="en-US" sz="1400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封装文件流和元数据</a:t>
            </a:r>
            <a:endParaRPr lang="en-US" sz="1600" dirty="0"/>
          </a:p>
        </p:txBody>
      </p:sp>
      <p:sp>
        <p:nvSpPr>
          <p:cNvPr id="49" name="Shape 47"/>
          <p:cNvSpPr/>
          <p:nvPr/>
        </p:nvSpPr>
        <p:spPr>
          <a:xfrm>
            <a:off x="5678984" y="6635750"/>
            <a:ext cx="4902200" cy="1943100"/>
          </a:xfrm>
          <a:custGeom>
            <a:avLst/>
            <a:gdLst/>
            <a:ahLst/>
            <a:cxnLst/>
            <a:rect l="l" t="t" r="r" b="b"/>
            <a:pathLst>
              <a:path w="4902200" h="1943100">
                <a:moveTo>
                  <a:pt x="101605" y="0"/>
                </a:moveTo>
                <a:lnTo>
                  <a:pt x="4800595" y="0"/>
                </a:lnTo>
                <a:cubicBezTo>
                  <a:pt x="4856710" y="0"/>
                  <a:pt x="4902200" y="45490"/>
                  <a:pt x="4902200" y="101605"/>
                </a:cubicBezTo>
                <a:lnTo>
                  <a:pt x="4902200" y="1841495"/>
                </a:lnTo>
                <a:cubicBezTo>
                  <a:pt x="4902200" y="1897610"/>
                  <a:pt x="4856710" y="1943100"/>
                  <a:pt x="4800595" y="1943100"/>
                </a:cubicBezTo>
                <a:lnTo>
                  <a:pt x="101605" y="1943100"/>
                </a:lnTo>
                <a:cubicBezTo>
                  <a:pt x="45490" y="1943100"/>
                  <a:pt x="0" y="1897610"/>
                  <a:pt x="0" y="1841495"/>
                </a:cubicBezTo>
                <a:lnTo>
                  <a:pt x="0" y="101605"/>
                </a:lnTo>
                <a:cubicBezTo>
                  <a:pt x="0" y="45528"/>
                  <a:pt x="45528" y="0"/>
                  <a:pt x="101605" y="0"/>
                </a:cubicBezTo>
                <a:close/>
              </a:path>
            </a:pathLst>
          </a:custGeom>
          <a:solidFill>
            <a:srgbClr val="343A40"/>
          </a:solidFill>
          <a:ln w="12700">
            <a:solidFill>
              <a:srgbClr val="495057">
                <a:alpha val="30196"/>
              </a:srgbClr>
            </a:solidFill>
            <a:prstDash val="solid"/>
          </a:ln>
        </p:spPr>
      </p:sp>
      <p:sp>
        <p:nvSpPr>
          <p:cNvPr id="50" name="Shape 48"/>
          <p:cNvSpPr/>
          <p:nvPr/>
        </p:nvSpPr>
        <p:spPr>
          <a:xfrm>
            <a:off x="5904409" y="6896100"/>
            <a:ext cx="285750" cy="254000"/>
          </a:xfrm>
          <a:custGeom>
            <a:avLst/>
            <a:gdLst/>
            <a:ahLst/>
            <a:cxnLst/>
            <a:rect l="l" t="t" r="r" b="b"/>
            <a:pathLst>
              <a:path w="285750" h="254000">
                <a:moveTo>
                  <a:pt x="47873" y="0"/>
                </a:moveTo>
                <a:cubicBezTo>
                  <a:pt x="30361" y="0"/>
                  <a:pt x="16123" y="14238"/>
                  <a:pt x="16123" y="31750"/>
                </a:cubicBezTo>
                <a:lnTo>
                  <a:pt x="16123" y="222250"/>
                </a:lnTo>
                <a:cubicBezTo>
                  <a:pt x="16123" y="239762"/>
                  <a:pt x="30361" y="254000"/>
                  <a:pt x="47873" y="254000"/>
                </a:cubicBezTo>
                <a:lnTo>
                  <a:pt x="174873" y="254000"/>
                </a:lnTo>
                <a:cubicBezTo>
                  <a:pt x="192385" y="254000"/>
                  <a:pt x="206623" y="239762"/>
                  <a:pt x="206623" y="222250"/>
                </a:cubicBezTo>
                <a:lnTo>
                  <a:pt x="206623" y="174625"/>
                </a:lnTo>
                <a:lnTo>
                  <a:pt x="245368" y="174625"/>
                </a:lnTo>
                <a:lnTo>
                  <a:pt x="229989" y="190004"/>
                </a:lnTo>
                <a:cubicBezTo>
                  <a:pt x="225326" y="194667"/>
                  <a:pt x="225326" y="202208"/>
                  <a:pt x="229989" y="206821"/>
                </a:cubicBezTo>
                <a:cubicBezTo>
                  <a:pt x="234652" y="211435"/>
                  <a:pt x="242193" y="211485"/>
                  <a:pt x="246807" y="206821"/>
                </a:cubicBezTo>
                <a:lnTo>
                  <a:pt x="282525" y="171103"/>
                </a:lnTo>
                <a:cubicBezTo>
                  <a:pt x="287189" y="166439"/>
                  <a:pt x="287189" y="158899"/>
                  <a:pt x="282525" y="154285"/>
                </a:cubicBezTo>
                <a:lnTo>
                  <a:pt x="246807" y="118566"/>
                </a:lnTo>
                <a:cubicBezTo>
                  <a:pt x="242143" y="113903"/>
                  <a:pt x="234603" y="113903"/>
                  <a:pt x="229989" y="118566"/>
                </a:cubicBezTo>
                <a:cubicBezTo>
                  <a:pt x="225375" y="123230"/>
                  <a:pt x="225326" y="130770"/>
                  <a:pt x="229989" y="135384"/>
                </a:cubicBezTo>
                <a:lnTo>
                  <a:pt x="245368" y="150763"/>
                </a:lnTo>
                <a:lnTo>
                  <a:pt x="206623" y="150763"/>
                </a:lnTo>
                <a:lnTo>
                  <a:pt x="206623" y="84534"/>
                </a:lnTo>
                <a:cubicBezTo>
                  <a:pt x="206623" y="76101"/>
                  <a:pt x="203299" y="68014"/>
                  <a:pt x="197346" y="62061"/>
                </a:cubicBezTo>
                <a:lnTo>
                  <a:pt x="144463" y="9277"/>
                </a:lnTo>
                <a:cubicBezTo>
                  <a:pt x="138509" y="3324"/>
                  <a:pt x="130473" y="0"/>
                  <a:pt x="122039" y="0"/>
                </a:cubicBezTo>
                <a:lnTo>
                  <a:pt x="47873" y="0"/>
                </a:lnTo>
                <a:close/>
                <a:moveTo>
                  <a:pt x="177602" y="87313"/>
                </a:moveTo>
                <a:lnTo>
                  <a:pt x="131217" y="87313"/>
                </a:lnTo>
                <a:cubicBezTo>
                  <a:pt x="124619" y="87313"/>
                  <a:pt x="119311" y="82004"/>
                  <a:pt x="119311" y="75406"/>
                </a:cubicBezTo>
                <a:lnTo>
                  <a:pt x="119311" y="29021"/>
                </a:lnTo>
                <a:lnTo>
                  <a:pt x="177602" y="87313"/>
                </a:lnTo>
                <a:close/>
                <a:moveTo>
                  <a:pt x="111373" y="162719"/>
                </a:moveTo>
                <a:cubicBezTo>
                  <a:pt x="111373" y="156121"/>
                  <a:pt x="116681" y="150813"/>
                  <a:pt x="123279" y="150813"/>
                </a:cubicBezTo>
                <a:lnTo>
                  <a:pt x="174873" y="150813"/>
                </a:lnTo>
                <a:lnTo>
                  <a:pt x="174873" y="174625"/>
                </a:lnTo>
                <a:lnTo>
                  <a:pt x="123279" y="174625"/>
                </a:lnTo>
                <a:cubicBezTo>
                  <a:pt x="116681" y="174625"/>
                  <a:pt x="111373" y="169317"/>
                  <a:pt x="111373" y="162719"/>
                </a:cubicBezTo>
                <a:close/>
              </a:path>
            </a:pathLst>
          </a:custGeom>
          <a:solidFill>
            <a:srgbClr val="D4A237"/>
          </a:solidFill>
          <a:ln/>
        </p:spPr>
      </p:sp>
      <p:sp>
        <p:nvSpPr>
          <p:cNvPr id="51" name="Text 49"/>
          <p:cNvSpPr/>
          <p:nvPr/>
        </p:nvSpPr>
        <p:spPr>
          <a:xfrm>
            <a:off x="6358434" y="6845300"/>
            <a:ext cx="10287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文件写入</a:t>
            </a:r>
            <a:endParaRPr lang="en-US" sz="1600" dirty="0"/>
          </a:p>
        </p:txBody>
      </p:sp>
      <p:sp>
        <p:nvSpPr>
          <p:cNvPr id="52" name="Shape 50"/>
          <p:cNvSpPr/>
          <p:nvPr/>
        </p:nvSpPr>
        <p:spPr>
          <a:xfrm>
            <a:off x="5888534" y="7353300"/>
            <a:ext cx="4483100" cy="457200"/>
          </a:xfrm>
          <a:custGeom>
            <a:avLst/>
            <a:gdLst/>
            <a:ahLst/>
            <a:cxnLst/>
            <a:rect l="l" t="t" r="r" b="b"/>
            <a:pathLst>
              <a:path w="4483100" h="457200">
                <a:moveTo>
                  <a:pt x="50799" y="0"/>
                </a:moveTo>
                <a:lnTo>
                  <a:pt x="4432301" y="0"/>
                </a:lnTo>
                <a:cubicBezTo>
                  <a:pt x="4460356" y="0"/>
                  <a:pt x="4483100" y="22744"/>
                  <a:pt x="4483100" y="50799"/>
                </a:cubicBezTo>
                <a:lnTo>
                  <a:pt x="4483100" y="406401"/>
                </a:lnTo>
                <a:cubicBezTo>
                  <a:pt x="4483100" y="434456"/>
                  <a:pt x="4460356" y="457200"/>
                  <a:pt x="4432301" y="457200"/>
                </a:cubicBezTo>
                <a:lnTo>
                  <a:pt x="50799" y="457200"/>
                </a:lnTo>
                <a:cubicBezTo>
                  <a:pt x="22744" y="457200"/>
                  <a:pt x="0" y="434456"/>
                  <a:pt x="0" y="406401"/>
                </a:cubicBezTo>
                <a:lnTo>
                  <a:pt x="0" y="50799"/>
                </a:lnTo>
                <a:cubicBezTo>
                  <a:pt x="0" y="22762"/>
                  <a:pt x="22762" y="0"/>
                  <a:pt x="50799" y="0"/>
                </a:cubicBezTo>
                <a:close/>
              </a:path>
            </a:pathLst>
          </a:custGeom>
          <a:solidFill>
            <a:srgbClr val="495057">
              <a:alpha val="30196"/>
            </a:srgbClr>
          </a:solidFill>
          <a:ln/>
        </p:spPr>
      </p:sp>
      <p:sp>
        <p:nvSpPr>
          <p:cNvPr id="53" name="Text 51"/>
          <p:cNvSpPr/>
          <p:nvPr/>
        </p:nvSpPr>
        <p:spPr>
          <a:xfrm>
            <a:off x="5888534" y="7353300"/>
            <a:ext cx="4572000" cy="457200"/>
          </a:xfrm>
          <a:prstGeom prst="rect">
            <a:avLst/>
          </a:prstGeom>
          <a:noFill/>
          <a:ln/>
        </p:spPr>
        <p:txBody>
          <a:bodyPr wrap="square" lIns="101600" tIns="101600" rIns="101600" bIns="10160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write_file:</a:t>
            </a:r>
            <a:r>
              <a:rPr lang="en-US" sz="1400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写入内容并设置属性</a:t>
            </a:r>
            <a:endParaRPr lang="en-US" sz="1600" dirty="0"/>
          </a:p>
        </p:txBody>
      </p:sp>
      <p:sp>
        <p:nvSpPr>
          <p:cNvPr id="54" name="Shape 52"/>
          <p:cNvSpPr/>
          <p:nvPr/>
        </p:nvSpPr>
        <p:spPr>
          <a:xfrm>
            <a:off x="5888534" y="7912100"/>
            <a:ext cx="4483100" cy="457200"/>
          </a:xfrm>
          <a:custGeom>
            <a:avLst/>
            <a:gdLst/>
            <a:ahLst/>
            <a:cxnLst/>
            <a:rect l="l" t="t" r="r" b="b"/>
            <a:pathLst>
              <a:path w="4483100" h="457200">
                <a:moveTo>
                  <a:pt x="50799" y="0"/>
                </a:moveTo>
                <a:lnTo>
                  <a:pt x="4432301" y="0"/>
                </a:lnTo>
                <a:cubicBezTo>
                  <a:pt x="4460356" y="0"/>
                  <a:pt x="4483100" y="22744"/>
                  <a:pt x="4483100" y="50799"/>
                </a:cubicBezTo>
                <a:lnTo>
                  <a:pt x="4483100" y="406401"/>
                </a:lnTo>
                <a:cubicBezTo>
                  <a:pt x="4483100" y="434456"/>
                  <a:pt x="4460356" y="457200"/>
                  <a:pt x="4432301" y="457200"/>
                </a:cubicBezTo>
                <a:lnTo>
                  <a:pt x="50799" y="457200"/>
                </a:lnTo>
                <a:cubicBezTo>
                  <a:pt x="22744" y="457200"/>
                  <a:pt x="0" y="434456"/>
                  <a:pt x="0" y="406401"/>
                </a:cubicBezTo>
                <a:lnTo>
                  <a:pt x="0" y="50799"/>
                </a:lnTo>
                <a:cubicBezTo>
                  <a:pt x="0" y="22762"/>
                  <a:pt x="22762" y="0"/>
                  <a:pt x="50799" y="0"/>
                </a:cubicBezTo>
                <a:close/>
              </a:path>
            </a:pathLst>
          </a:custGeom>
          <a:solidFill>
            <a:srgbClr val="495057">
              <a:alpha val="30196"/>
            </a:srgbClr>
          </a:solidFill>
          <a:ln/>
        </p:spPr>
      </p:sp>
      <p:sp>
        <p:nvSpPr>
          <p:cNvPr id="55" name="Text 53"/>
          <p:cNvSpPr/>
          <p:nvPr/>
        </p:nvSpPr>
        <p:spPr>
          <a:xfrm>
            <a:off x="5888534" y="7912100"/>
            <a:ext cx="4572000" cy="457200"/>
          </a:xfrm>
          <a:prstGeom prst="rect">
            <a:avLst/>
          </a:prstGeom>
          <a:noFill/>
          <a:ln/>
        </p:spPr>
        <p:txBody>
          <a:bodyPr wrap="square" lIns="101600" tIns="101600" rIns="101600" bIns="10160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set_file_attributes:</a:t>
            </a:r>
            <a:r>
              <a:rPr lang="en-US" sz="1400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时间戳+权限</a:t>
            </a:r>
            <a:endParaRPr lang="en-US" sz="1600" dirty="0"/>
          </a:p>
        </p:txBody>
      </p:sp>
      <p:sp>
        <p:nvSpPr>
          <p:cNvPr id="56" name="Shape 54"/>
          <p:cNvSpPr/>
          <p:nvPr/>
        </p:nvSpPr>
        <p:spPr>
          <a:xfrm>
            <a:off x="10843617" y="6635750"/>
            <a:ext cx="4902200" cy="1943100"/>
          </a:xfrm>
          <a:custGeom>
            <a:avLst/>
            <a:gdLst/>
            <a:ahLst/>
            <a:cxnLst/>
            <a:rect l="l" t="t" r="r" b="b"/>
            <a:pathLst>
              <a:path w="4902200" h="1943100">
                <a:moveTo>
                  <a:pt x="101605" y="0"/>
                </a:moveTo>
                <a:lnTo>
                  <a:pt x="4800595" y="0"/>
                </a:lnTo>
                <a:cubicBezTo>
                  <a:pt x="4856710" y="0"/>
                  <a:pt x="4902200" y="45490"/>
                  <a:pt x="4902200" y="101605"/>
                </a:cubicBezTo>
                <a:lnTo>
                  <a:pt x="4902200" y="1841495"/>
                </a:lnTo>
                <a:cubicBezTo>
                  <a:pt x="4902200" y="1897610"/>
                  <a:pt x="4856710" y="1943100"/>
                  <a:pt x="4800595" y="1943100"/>
                </a:cubicBezTo>
                <a:lnTo>
                  <a:pt x="101605" y="1943100"/>
                </a:lnTo>
                <a:cubicBezTo>
                  <a:pt x="45490" y="1943100"/>
                  <a:pt x="0" y="1897610"/>
                  <a:pt x="0" y="1841495"/>
                </a:cubicBezTo>
                <a:lnTo>
                  <a:pt x="0" y="101605"/>
                </a:lnTo>
                <a:cubicBezTo>
                  <a:pt x="0" y="45528"/>
                  <a:pt x="45528" y="0"/>
                  <a:pt x="101605" y="0"/>
                </a:cubicBezTo>
                <a:close/>
              </a:path>
            </a:pathLst>
          </a:custGeom>
          <a:solidFill>
            <a:srgbClr val="343A40"/>
          </a:solidFill>
          <a:ln w="12700">
            <a:solidFill>
              <a:srgbClr val="495057">
                <a:alpha val="30196"/>
              </a:srgbClr>
            </a:solidFill>
            <a:prstDash val="solid"/>
          </a:ln>
        </p:spPr>
      </p:sp>
      <p:sp>
        <p:nvSpPr>
          <p:cNvPr id="57" name="Shape 55"/>
          <p:cNvSpPr/>
          <p:nvPr/>
        </p:nvSpPr>
        <p:spPr>
          <a:xfrm>
            <a:off x="11069042" y="6896100"/>
            <a:ext cx="285750" cy="254000"/>
          </a:xfrm>
          <a:custGeom>
            <a:avLst/>
            <a:gdLst/>
            <a:ahLst/>
            <a:cxnLst/>
            <a:rect l="l" t="t" r="r" b="b"/>
            <a:pathLst>
              <a:path w="285750" h="254000">
                <a:moveTo>
                  <a:pt x="208111" y="47625"/>
                </a:moveTo>
                <a:cubicBezTo>
                  <a:pt x="199876" y="47625"/>
                  <a:pt x="191889" y="49857"/>
                  <a:pt x="184894" y="53925"/>
                </a:cubicBezTo>
                <a:cubicBezTo>
                  <a:pt x="177056" y="45988"/>
                  <a:pt x="167928" y="39340"/>
                  <a:pt x="157857" y="34330"/>
                </a:cubicBezTo>
                <a:cubicBezTo>
                  <a:pt x="171847" y="22423"/>
                  <a:pt x="189657" y="15875"/>
                  <a:pt x="208111" y="15875"/>
                </a:cubicBezTo>
                <a:cubicBezTo>
                  <a:pt x="250974" y="15875"/>
                  <a:pt x="285750" y="50602"/>
                  <a:pt x="285750" y="93514"/>
                </a:cubicBezTo>
                <a:cubicBezTo>
                  <a:pt x="285750" y="114102"/>
                  <a:pt x="277564" y="133846"/>
                  <a:pt x="263029" y="148382"/>
                </a:cubicBezTo>
                <a:lnTo>
                  <a:pt x="227757" y="183654"/>
                </a:lnTo>
                <a:cubicBezTo>
                  <a:pt x="213221" y="198189"/>
                  <a:pt x="193477" y="206375"/>
                  <a:pt x="172889" y="206375"/>
                </a:cubicBezTo>
                <a:cubicBezTo>
                  <a:pt x="130026" y="206375"/>
                  <a:pt x="95250" y="171648"/>
                  <a:pt x="95250" y="128736"/>
                </a:cubicBezTo>
                <a:cubicBezTo>
                  <a:pt x="95250" y="127992"/>
                  <a:pt x="95250" y="127248"/>
                  <a:pt x="95300" y="126504"/>
                </a:cubicBezTo>
                <a:cubicBezTo>
                  <a:pt x="95548" y="117723"/>
                  <a:pt x="102840" y="110827"/>
                  <a:pt x="111621" y="111075"/>
                </a:cubicBezTo>
                <a:cubicBezTo>
                  <a:pt x="120402" y="111323"/>
                  <a:pt x="127298" y="118616"/>
                  <a:pt x="127050" y="127397"/>
                </a:cubicBezTo>
                <a:cubicBezTo>
                  <a:pt x="127050" y="127843"/>
                  <a:pt x="127050" y="128290"/>
                  <a:pt x="127050" y="128687"/>
                </a:cubicBezTo>
                <a:cubicBezTo>
                  <a:pt x="127050" y="154037"/>
                  <a:pt x="147588" y="174575"/>
                  <a:pt x="172938" y="174575"/>
                </a:cubicBezTo>
                <a:cubicBezTo>
                  <a:pt x="185093" y="174575"/>
                  <a:pt x="196751" y="169763"/>
                  <a:pt x="205383" y="161131"/>
                </a:cubicBezTo>
                <a:lnTo>
                  <a:pt x="240655" y="125859"/>
                </a:lnTo>
                <a:cubicBezTo>
                  <a:pt x="249237" y="117277"/>
                  <a:pt x="254099" y="105569"/>
                  <a:pt x="254099" y="93414"/>
                </a:cubicBezTo>
                <a:cubicBezTo>
                  <a:pt x="254099" y="68064"/>
                  <a:pt x="233561" y="47526"/>
                  <a:pt x="208211" y="47526"/>
                </a:cubicBezTo>
                <a:close/>
                <a:moveTo>
                  <a:pt x="136525" y="85973"/>
                </a:moveTo>
                <a:cubicBezTo>
                  <a:pt x="135582" y="85576"/>
                  <a:pt x="134640" y="85030"/>
                  <a:pt x="133796" y="84435"/>
                </a:cubicBezTo>
                <a:cubicBezTo>
                  <a:pt x="127546" y="81211"/>
                  <a:pt x="120402" y="79375"/>
                  <a:pt x="112911" y="79375"/>
                </a:cubicBezTo>
                <a:cubicBezTo>
                  <a:pt x="100757" y="79375"/>
                  <a:pt x="89098" y="84187"/>
                  <a:pt x="80466" y="92819"/>
                </a:cubicBezTo>
                <a:lnTo>
                  <a:pt x="45194" y="128091"/>
                </a:lnTo>
                <a:cubicBezTo>
                  <a:pt x="36612" y="136674"/>
                  <a:pt x="31750" y="148382"/>
                  <a:pt x="31750" y="160536"/>
                </a:cubicBezTo>
                <a:cubicBezTo>
                  <a:pt x="31750" y="185886"/>
                  <a:pt x="52288" y="206425"/>
                  <a:pt x="77639" y="206425"/>
                </a:cubicBezTo>
                <a:cubicBezTo>
                  <a:pt x="85824" y="206425"/>
                  <a:pt x="93811" y="204242"/>
                  <a:pt x="100806" y="200174"/>
                </a:cubicBezTo>
                <a:cubicBezTo>
                  <a:pt x="108645" y="208111"/>
                  <a:pt x="117773" y="214759"/>
                  <a:pt x="127893" y="219770"/>
                </a:cubicBezTo>
                <a:cubicBezTo>
                  <a:pt x="113903" y="231626"/>
                  <a:pt x="96143" y="238224"/>
                  <a:pt x="77639" y="238224"/>
                </a:cubicBezTo>
                <a:cubicBezTo>
                  <a:pt x="34776" y="238224"/>
                  <a:pt x="0" y="203498"/>
                  <a:pt x="0" y="160586"/>
                </a:cubicBezTo>
                <a:cubicBezTo>
                  <a:pt x="0" y="139998"/>
                  <a:pt x="8186" y="120253"/>
                  <a:pt x="22721" y="105718"/>
                </a:cubicBezTo>
                <a:lnTo>
                  <a:pt x="57993" y="70445"/>
                </a:lnTo>
                <a:cubicBezTo>
                  <a:pt x="72529" y="55910"/>
                  <a:pt x="92273" y="47724"/>
                  <a:pt x="112861" y="47724"/>
                </a:cubicBezTo>
                <a:cubicBezTo>
                  <a:pt x="155823" y="47724"/>
                  <a:pt x="190500" y="82748"/>
                  <a:pt x="190500" y="125561"/>
                </a:cubicBezTo>
                <a:cubicBezTo>
                  <a:pt x="190500" y="126206"/>
                  <a:pt x="190500" y="126851"/>
                  <a:pt x="190500" y="127496"/>
                </a:cubicBezTo>
                <a:cubicBezTo>
                  <a:pt x="190302" y="136277"/>
                  <a:pt x="183009" y="143173"/>
                  <a:pt x="174228" y="142974"/>
                </a:cubicBezTo>
                <a:cubicBezTo>
                  <a:pt x="165447" y="142776"/>
                  <a:pt x="158552" y="135483"/>
                  <a:pt x="158750" y="126702"/>
                </a:cubicBezTo>
                <a:cubicBezTo>
                  <a:pt x="158750" y="126305"/>
                  <a:pt x="158750" y="125958"/>
                  <a:pt x="158750" y="125561"/>
                </a:cubicBezTo>
                <a:cubicBezTo>
                  <a:pt x="158750" y="108843"/>
                  <a:pt x="149820" y="94159"/>
                  <a:pt x="136525" y="86072"/>
                </a:cubicBezTo>
                <a:close/>
              </a:path>
            </a:pathLst>
          </a:custGeom>
          <a:solidFill>
            <a:srgbClr val="D4A237"/>
          </a:solidFill>
          <a:ln/>
        </p:spPr>
      </p:sp>
      <p:sp>
        <p:nvSpPr>
          <p:cNvPr id="58" name="Text 56"/>
          <p:cNvSpPr/>
          <p:nvPr/>
        </p:nvSpPr>
        <p:spPr>
          <a:xfrm>
            <a:off x="11523067" y="6845300"/>
            <a:ext cx="10287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符号链接</a:t>
            </a:r>
            <a:endParaRPr lang="en-US" sz="1600" dirty="0"/>
          </a:p>
        </p:txBody>
      </p:sp>
      <p:sp>
        <p:nvSpPr>
          <p:cNvPr id="59" name="Shape 57"/>
          <p:cNvSpPr/>
          <p:nvPr/>
        </p:nvSpPr>
        <p:spPr>
          <a:xfrm>
            <a:off x="11053167" y="7353300"/>
            <a:ext cx="4483100" cy="457200"/>
          </a:xfrm>
          <a:custGeom>
            <a:avLst/>
            <a:gdLst/>
            <a:ahLst/>
            <a:cxnLst/>
            <a:rect l="l" t="t" r="r" b="b"/>
            <a:pathLst>
              <a:path w="4483100" h="457200">
                <a:moveTo>
                  <a:pt x="50799" y="0"/>
                </a:moveTo>
                <a:lnTo>
                  <a:pt x="4432301" y="0"/>
                </a:lnTo>
                <a:cubicBezTo>
                  <a:pt x="4460356" y="0"/>
                  <a:pt x="4483100" y="22744"/>
                  <a:pt x="4483100" y="50799"/>
                </a:cubicBezTo>
                <a:lnTo>
                  <a:pt x="4483100" y="406401"/>
                </a:lnTo>
                <a:cubicBezTo>
                  <a:pt x="4483100" y="434456"/>
                  <a:pt x="4460356" y="457200"/>
                  <a:pt x="4432301" y="457200"/>
                </a:cubicBezTo>
                <a:lnTo>
                  <a:pt x="50799" y="457200"/>
                </a:lnTo>
                <a:cubicBezTo>
                  <a:pt x="22744" y="457200"/>
                  <a:pt x="0" y="434456"/>
                  <a:pt x="0" y="406401"/>
                </a:cubicBezTo>
                <a:lnTo>
                  <a:pt x="0" y="50799"/>
                </a:lnTo>
                <a:cubicBezTo>
                  <a:pt x="0" y="22762"/>
                  <a:pt x="22762" y="0"/>
                  <a:pt x="50799" y="0"/>
                </a:cubicBezTo>
                <a:close/>
              </a:path>
            </a:pathLst>
          </a:custGeom>
          <a:solidFill>
            <a:srgbClr val="495057">
              <a:alpha val="30196"/>
            </a:srgbClr>
          </a:solidFill>
          <a:ln/>
        </p:spPr>
      </p:sp>
      <p:sp>
        <p:nvSpPr>
          <p:cNvPr id="60" name="Text 58"/>
          <p:cNvSpPr/>
          <p:nvPr/>
        </p:nvSpPr>
        <p:spPr>
          <a:xfrm>
            <a:off x="11053167" y="7353300"/>
            <a:ext cx="4572000" cy="457200"/>
          </a:xfrm>
          <a:prstGeom prst="rect">
            <a:avLst/>
          </a:prstGeom>
          <a:noFill/>
          <a:ln/>
        </p:spPr>
        <p:txBody>
          <a:bodyPr wrap="square" lIns="101600" tIns="101600" rIns="101600" bIns="10160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通过reparse point解析链接目标</a:t>
            </a:r>
            <a:endParaRPr lang="en-US" sz="1600" dirty="0"/>
          </a:p>
        </p:txBody>
      </p:sp>
      <p:sp>
        <p:nvSpPr>
          <p:cNvPr id="61" name="Shape 59"/>
          <p:cNvSpPr/>
          <p:nvPr/>
        </p:nvSpPr>
        <p:spPr>
          <a:xfrm>
            <a:off x="11053167" y="7912100"/>
            <a:ext cx="4483100" cy="457200"/>
          </a:xfrm>
          <a:custGeom>
            <a:avLst/>
            <a:gdLst/>
            <a:ahLst/>
            <a:cxnLst/>
            <a:rect l="l" t="t" r="r" b="b"/>
            <a:pathLst>
              <a:path w="4483100" h="457200">
                <a:moveTo>
                  <a:pt x="50799" y="0"/>
                </a:moveTo>
                <a:lnTo>
                  <a:pt x="4432301" y="0"/>
                </a:lnTo>
                <a:cubicBezTo>
                  <a:pt x="4460356" y="0"/>
                  <a:pt x="4483100" y="22744"/>
                  <a:pt x="4483100" y="50799"/>
                </a:cubicBezTo>
                <a:lnTo>
                  <a:pt x="4483100" y="406401"/>
                </a:lnTo>
                <a:cubicBezTo>
                  <a:pt x="4483100" y="434456"/>
                  <a:pt x="4460356" y="457200"/>
                  <a:pt x="4432301" y="457200"/>
                </a:cubicBezTo>
                <a:lnTo>
                  <a:pt x="50799" y="457200"/>
                </a:lnTo>
                <a:cubicBezTo>
                  <a:pt x="22744" y="457200"/>
                  <a:pt x="0" y="434456"/>
                  <a:pt x="0" y="406401"/>
                </a:cubicBezTo>
                <a:lnTo>
                  <a:pt x="0" y="50799"/>
                </a:lnTo>
                <a:cubicBezTo>
                  <a:pt x="0" y="22762"/>
                  <a:pt x="22762" y="0"/>
                  <a:pt x="50799" y="0"/>
                </a:cubicBezTo>
                <a:close/>
              </a:path>
            </a:pathLst>
          </a:custGeom>
          <a:solidFill>
            <a:srgbClr val="495057">
              <a:alpha val="30196"/>
            </a:srgbClr>
          </a:solidFill>
          <a:ln/>
        </p:spPr>
      </p:sp>
      <p:sp>
        <p:nvSpPr>
          <p:cNvPr id="62" name="Text 60"/>
          <p:cNvSpPr/>
          <p:nvPr/>
        </p:nvSpPr>
        <p:spPr>
          <a:xfrm>
            <a:off x="11053167" y="7912100"/>
            <a:ext cx="4572000" cy="457200"/>
          </a:xfrm>
          <a:prstGeom prst="rect">
            <a:avLst/>
          </a:prstGeom>
          <a:noFill/>
          <a:ln/>
        </p:spPr>
        <p:txBody>
          <a:bodyPr wrap="square" lIns="101600" tIns="101600" rIns="101600" bIns="10160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保留symbolic_link_target属性</a:t>
            </a:r>
            <a:endParaRPr lang="en-US" sz="1600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08000" y="508000"/>
            <a:ext cx="154686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600" b="1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TarDevice:Tar归档格式支持</a:t>
            </a:r>
            <a:endParaRPr lang="en-US" sz="1600" dirty="0"/>
          </a:p>
        </p:txBody>
      </p:sp>
      <p:sp>
        <p:nvSpPr>
          <p:cNvPr id="3" name="Shape 1"/>
          <p:cNvSpPr/>
          <p:nvPr/>
        </p:nvSpPr>
        <p:spPr>
          <a:xfrm>
            <a:off x="508000" y="1117600"/>
            <a:ext cx="812800" cy="50800"/>
          </a:xfrm>
          <a:custGeom>
            <a:avLst/>
            <a:gdLst/>
            <a:ahLst/>
            <a:cxnLst/>
            <a:rect l="l" t="t" r="r" b="b"/>
            <a:pathLst>
              <a:path w="812800" h="50800">
                <a:moveTo>
                  <a:pt x="0" y="0"/>
                </a:moveTo>
                <a:lnTo>
                  <a:pt x="812800" y="0"/>
                </a:lnTo>
                <a:lnTo>
                  <a:pt x="8128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solidFill>
            <a:srgbClr val="D4A237"/>
          </a:solidFill>
          <a:ln/>
        </p:spPr>
      </p:sp>
      <p:sp>
        <p:nvSpPr>
          <p:cNvPr id="4" name="Shape 2"/>
          <p:cNvSpPr/>
          <p:nvPr/>
        </p:nvSpPr>
        <p:spPr>
          <a:xfrm>
            <a:off x="514350" y="1428750"/>
            <a:ext cx="7480300" cy="6032500"/>
          </a:xfrm>
          <a:custGeom>
            <a:avLst/>
            <a:gdLst/>
            <a:ahLst/>
            <a:cxnLst/>
            <a:rect l="l" t="t" r="r" b="b"/>
            <a:pathLst>
              <a:path w="7480300" h="6032500">
                <a:moveTo>
                  <a:pt x="101587" y="0"/>
                </a:moveTo>
                <a:lnTo>
                  <a:pt x="7378713" y="0"/>
                </a:lnTo>
                <a:cubicBezTo>
                  <a:pt x="7434818" y="0"/>
                  <a:pt x="7480300" y="45482"/>
                  <a:pt x="7480300" y="101587"/>
                </a:cubicBezTo>
                <a:lnTo>
                  <a:pt x="7480300" y="5930913"/>
                </a:lnTo>
                <a:cubicBezTo>
                  <a:pt x="7480300" y="5987018"/>
                  <a:pt x="7434818" y="6032500"/>
                  <a:pt x="7378713" y="6032500"/>
                </a:cubicBezTo>
                <a:lnTo>
                  <a:pt x="101587" y="6032500"/>
                </a:lnTo>
                <a:cubicBezTo>
                  <a:pt x="45482" y="6032500"/>
                  <a:pt x="0" y="5987018"/>
                  <a:pt x="0" y="5930913"/>
                </a:cubicBezTo>
                <a:lnTo>
                  <a:pt x="0" y="101587"/>
                </a:lnTo>
                <a:cubicBezTo>
                  <a:pt x="0" y="45482"/>
                  <a:pt x="45482" y="0"/>
                  <a:pt x="101587" y="0"/>
                </a:cubicBezTo>
                <a:close/>
              </a:path>
            </a:pathLst>
          </a:custGeom>
          <a:solidFill>
            <a:srgbClr val="343A40"/>
          </a:solidFill>
          <a:ln w="12700">
            <a:solidFill>
              <a:srgbClr val="495057">
                <a:alpha val="30196"/>
              </a:srgbClr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774700" y="1689100"/>
            <a:ext cx="70866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Tar文件格式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774700" y="2197100"/>
            <a:ext cx="6959600" cy="1574800"/>
          </a:xfrm>
          <a:custGeom>
            <a:avLst/>
            <a:gdLst/>
            <a:ahLst/>
            <a:cxnLst/>
            <a:rect l="l" t="t" r="r" b="b"/>
            <a:pathLst>
              <a:path w="6959600" h="1574800">
                <a:moveTo>
                  <a:pt x="101606" y="0"/>
                </a:moveTo>
                <a:lnTo>
                  <a:pt x="6857994" y="0"/>
                </a:lnTo>
                <a:cubicBezTo>
                  <a:pt x="6914109" y="0"/>
                  <a:pt x="6959600" y="45491"/>
                  <a:pt x="6959600" y="101606"/>
                </a:cubicBezTo>
                <a:lnTo>
                  <a:pt x="6959600" y="1473194"/>
                </a:lnTo>
                <a:cubicBezTo>
                  <a:pt x="6959600" y="1529309"/>
                  <a:pt x="6914109" y="1574800"/>
                  <a:pt x="6857994" y="1574800"/>
                </a:cubicBezTo>
                <a:lnTo>
                  <a:pt x="101606" y="1574800"/>
                </a:lnTo>
                <a:cubicBezTo>
                  <a:pt x="45491" y="1574800"/>
                  <a:pt x="0" y="1529309"/>
                  <a:pt x="0" y="1473194"/>
                </a:cubicBezTo>
                <a:lnTo>
                  <a:pt x="0" y="101606"/>
                </a:lnTo>
                <a:cubicBezTo>
                  <a:pt x="0" y="45528"/>
                  <a:pt x="45528" y="0"/>
                  <a:pt x="101606" y="0"/>
                </a:cubicBez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7" name="Text 5"/>
          <p:cNvSpPr/>
          <p:nvPr/>
        </p:nvSpPr>
        <p:spPr>
          <a:xfrm>
            <a:off x="927100" y="2349500"/>
            <a:ext cx="6756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512字节块结构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927100" y="2755900"/>
            <a:ext cx="67437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头块(512B):</a:t>
            </a:r>
            <a:r>
              <a:rPr lang="en-US" sz="1400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文件名、模式、大小、时间等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927100" y="3060700"/>
            <a:ext cx="67437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数据块(512B×N):</a:t>
            </a:r>
            <a:r>
              <a:rPr lang="en-US" sz="1400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文件内容按512B对齐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927100" y="3365500"/>
            <a:ext cx="67437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尾块:</a:t>
            </a:r>
            <a:r>
              <a:rPr lang="en-US" sz="1400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两个全零块表示归档结束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774700" y="3924300"/>
            <a:ext cx="6959600" cy="2895600"/>
          </a:xfrm>
          <a:custGeom>
            <a:avLst/>
            <a:gdLst/>
            <a:ahLst/>
            <a:cxnLst/>
            <a:rect l="l" t="t" r="r" b="b"/>
            <a:pathLst>
              <a:path w="6959600" h="2895600">
                <a:moveTo>
                  <a:pt x="101607" y="0"/>
                </a:moveTo>
                <a:lnTo>
                  <a:pt x="6857993" y="0"/>
                </a:lnTo>
                <a:cubicBezTo>
                  <a:pt x="6914109" y="0"/>
                  <a:pt x="6959600" y="45491"/>
                  <a:pt x="6959600" y="101607"/>
                </a:cubicBezTo>
                <a:lnTo>
                  <a:pt x="6959600" y="2793993"/>
                </a:lnTo>
                <a:cubicBezTo>
                  <a:pt x="6959600" y="2850109"/>
                  <a:pt x="6914109" y="2895600"/>
                  <a:pt x="6857993" y="2895600"/>
                </a:cubicBezTo>
                <a:lnTo>
                  <a:pt x="101607" y="2895600"/>
                </a:lnTo>
                <a:cubicBezTo>
                  <a:pt x="45491" y="2895600"/>
                  <a:pt x="0" y="2850109"/>
                  <a:pt x="0" y="2793993"/>
                </a:cubicBezTo>
                <a:lnTo>
                  <a:pt x="0" y="101607"/>
                </a:lnTo>
                <a:cubicBezTo>
                  <a:pt x="0" y="45528"/>
                  <a:pt x="45528" y="0"/>
                  <a:pt x="101607" y="0"/>
                </a:cubicBez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12" name="Text 10"/>
          <p:cNvSpPr/>
          <p:nvPr/>
        </p:nvSpPr>
        <p:spPr>
          <a:xfrm>
            <a:off x="927100" y="4076700"/>
            <a:ext cx="6756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支持的标准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927100" y="4483100"/>
            <a:ext cx="6654800" cy="660400"/>
          </a:xfrm>
          <a:custGeom>
            <a:avLst/>
            <a:gdLst/>
            <a:ahLst/>
            <a:cxnLst/>
            <a:rect l="l" t="t" r="r" b="b"/>
            <a:pathLst>
              <a:path w="6654800" h="660400">
                <a:moveTo>
                  <a:pt x="50798" y="0"/>
                </a:moveTo>
                <a:lnTo>
                  <a:pt x="6604002" y="0"/>
                </a:lnTo>
                <a:cubicBezTo>
                  <a:pt x="6632057" y="0"/>
                  <a:pt x="6654800" y="22743"/>
                  <a:pt x="6654800" y="50798"/>
                </a:cubicBezTo>
                <a:lnTo>
                  <a:pt x="6654800" y="609602"/>
                </a:lnTo>
                <a:cubicBezTo>
                  <a:pt x="6654800" y="637657"/>
                  <a:pt x="6632057" y="660400"/>
                  <a:pt x="6604002" y="660400"/>
                </a:cubicBezTo>
                <a:lnTo>
                  <a:pt x="50798" y="660400"/>
                </a:lnTo>
                <a:cubicBezTo>
                  <a:pt x="22743" y="660400"/>
                  <a:pt x="0" y="637657"/>
                  <a:pt x="0" y="609602"/>
                </a:cubicBezTo>
                <a:lnTo>
                  <a:pt x="0" y="50798"/>
                </a:lnTo>
                <a:cubicBezTo>
                  <a:pt x="0" y="22743"/>
                  <a:pt x="22743" y="0"/>
                  <a:pt x="50798" y="0"/>
                </a:cubicBezTo>
                <a:close/>
              </a:path>
            </a:pathLst>
          </a:custGeom>
          <a:solidFill>
            <a:srgbClr val="495057">
              <a:alpha val="30196"/>
            </a:srgbClr>
          </a:solidFill>
          <a:ln/>
        </p:spPr>
      </p:sp>
      <p:sp>
        <p:nvSpPr>
          <p:cNvPr id="14" name="Text 12"/>
          <p:cNvSpPr/>
          <p:nvPr/>
        </p:nvSpPr>
        <p:spPr>
          <a:xfrm>
            <a:off x="1028700" y="4584700"/>
            <a:ext cx="65405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POSIX USTAR (1988)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1028700" y="4838700"/>
            <a:ext cx="65278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200" dirty="0">
                <a:solidFill>
                  <a:srgbClr val="F8F9FA">
                    <a:alpha val="6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基础标准,支持7种文件类型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927100" y="5245100"/>
            <a:ext cx="6654800" cy="660400"/>
          </a:xfrm>
          <a:custGeom>
            <a:avLst/>
            <a:gdLst/>
            <a:ahLst/>
            <a:cxnLst/>
            <a:rect l="l" t="t" r="r" b="b"/>
            <a:pathLst>
              <a:path w="6654800" h="660400">
                <a:moveTo>
                  <a:pt x="50798" y="0"/>
                </a:moveTo>
                <a:lnTo>
                  <a:pt x="6604002" y="0"/>
                </a:lnTo>
                <a:cubicBezTo>
                  <a:pt x="6632057" y="0"/>
                  <a:pt x="6654800" y="22743"/>
                  <a:pt x="6654800" y="50798"/>
                </a:cubicBezTo>
                <a:lnTo>
                  <a:pt x="6654800" y="609602"/>
                </a:lnTo>
                <a:cubicBezTo>
                  <a:pt x="6654800" y="637657"/>
                  <a:pt x="6632057" y="660400"/>
                  <a:pt x="6604002" y="660400"/>
                </a:cubicBezTo>
                <a:lnTo>
                  <a:pt x="50798" y="660400"/>
                </a:lnTo>
                <a:cubicBezTo>
                  <a:pt x="22743" y="660400"/>
                  <a:pt x="0" y="637657"/>
                  <a:pt x="0" y="609602"/>
                </a:cubicBezTo>
                <a:lnTo>
                  <a:pt x="0" y="50798"/>
                </a:lnTo>
                <a:cubicBezTo>
                  <a:pt x="0" y="22743"/>
                  <a:pt x="22743" y="0"/>
                  <a:pt x="50798" y="0"/>
                </a:cubicBezTo>
                <a:close/>
              </a:path>
            </a:pathLst>
          </a:custGeom>
          <a:solidFill>
            <a:srgbClr val="495057">
              <a:alpha val="30196"/>
            </a:srgbClr>
          </a:solidFill>
          <a:ln/>
        </p:spPr>
      </p:sp>
      <p:sp>
        <p:nvSpPr>
          <p:cNvPr id="17" name="Text 15"/>
          <p:cNvSpPr/>
          <p:nvPr/>
        </p:nvSpPr>
        <p:spPr>
          <a:xfrm>
            <a:off x="1028700" y="5346700"/>
            <a:ext cx="65405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PAX (2001)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1028700" y="5600700"/>
            <a:ext cx="65278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200" dirty="0">
                <a:solidFill>
                  <a:srgbClr val="F8F9FA">
                    <a:alpha val="6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扩展标准,支持长文件名、扩展字段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927100" y="6007100"/>
            <a:ext cx="6654800" cy="660400"/>
          </a:xfrm>
          <a:custGeom>
            <a:avLst/>
            <a:gdLst/>
            <a:ahLst/>
            <a:cxnLst/>
            <a:rect l="l" t="t" r="r" b="b"/>
            <a:pathLst>
              <a:path w="6654800" h="660400">
                <a:moveTo>
                  <a:pt x="50798" y="0"/>
                </a:moveTo>
                <a:lnTo>
                  <a:pt x="6604002" y="0"/>
                </a:lnTo>
                <a:cubicBezTo>
                  <a:pt x="6632057" y="0"/>
                  <a:pt x="6654800" y="22743"/>
                  <a:pt x="6654800" y="50798"/>
                </a:cubicBezTo>
                <a:lnTo>
                  <a:pt x="6654800" y="609602"/>
                </a:lnTo>
                <a:cubicBezTo>
                  <a:pt x="6654800" y="637657"/>
                  <a:pt x="6632057" y="660400"/>
                  <a:pt x="6604002" y="660400"/>
                </a:cubicBezTo>
                <a:lnTo>
                  <a:pt x="50798" y="660400"/>
                </a:lnTo>
                <a:cubicBezTo>
                  <a:pt x="22743" y="660400"/>
                  <a:pt x="0" y="637657"/>
                  <a:pt x="0" y="609602"/>
                </a:cubicBezTo>
                <a:lnTo>
                  <a:pt x="0" y="50798"/>
                </a:lnTo>
                <a:cubicBezTo>
                  <a:pt x="0" y="22743"/>
                  <a:pt x="22743" y="0"/>
                  <a:pt x="50798" y="0"/>
                </a:cubicBezTo>
                <a:close/>
              </a:path>
            </a:pathLst>
          </a:custGeom>
          <a:solidFill>
            <a:srgbClr val="495057">
              <a:alpha val="30196"/>
            </a:srgbClr>
          </a:solidFill>
          <a:ln/>
        </p:spPr>
      </p:sp>
      <p:sp>
        <p:nvSpPr>
          <p:cNvPr id="20" name="Text 18"/>
          <p:cNvSpPr/>
          <p:nvPr/>
        </p:nvSpPr>
        <p:spPr>
          <a:xfrm>
            <a:off x="1028700" y="6108700"/>
            <a:ext cx="65405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GNU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1028700" y="6362700"/>
            <a:ext cx="65278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200" dirty="0">
                <a:solidFill>
                  <a:srgbClr val="F8F9FA">
                    <a:alpha val="6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长文件名、大文件、稀疏文件支持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8261350" y="1428750"/>
            <a:ext cx="7480300" cy="6032500"/>
          </a:xfrm>
          <a:custGeom>
            <a:avLst/>
            <a:gdLst/>
            <a:ahLst/>
            <a:cxnLst/>
            <a:rect l="l" t="t" r="r" b="b"/>
            <a:pathLst>
              <a:path w="7480300" h="6032500">
                <a:moveTo>
                  <a:pt x="101587" y="0"/>
                </a:moveTo>
                <a:lnTo>
                  <a:pt x="7378713" y="0"/>
                </a:lnTo>
                <a:cubicBezTo>
                  <a:pt x="7434818" y="0"/>
                  <a:pt x="7480300" y="45482"/>
                  <a:pt x="7480300" y="101587"/>
                </a:cubicBezTo>
                <a:lnTo>
                  <a:pt x="7480300" y="5930913"/>
                </a:lnTo>
                <a:cubicBezTo>
                  <a:pt x="7480300" y="5987018"/>
                  <a:pt x="7434818" y="6032500"/>
                  <a:pt x="7378713" y="6032500"/>
                </a:cubicBezTo>
                <a:lnTo>
                  <a:pt x="101587" y="6032500"/>
                </a:lnTo>
                <a:cubicBezTo>
                  <a:pt x="45482" y="6032500"/>
                  <a:pt x="0" y="5987018"/>
                  <a:pt x="0" y="5930913"/>
                </a:cubicBezTo>
                <a:lnTo>
                  <a:pt x="0" y="101587"/>
                </a:lnTo>
                <a:cubicBezTo>
                  <a:pt x="0" y="45482"/>
                  <a:pt x="45482" y="0"/>
                  <a:pt x="101587" y="0"/>
                </a:cubicBezTo>
                <a:close/>
              </a:path>
            </a:pathLst>
          </a:custGeom>
          <a:solidFill>
            <a:srgbClr val="343A40"/>
          </a:solidFill>
          <a:ln w="12700">
            <a:solidFill>
              <a:srgbClr val="495057">
                <a:alpha val="30196"/>
              </a:srgbClr>
            </a:solidFill>
            <a:prstDash val="solid"/>
          </a:ln>
        </p:spPr>
      </p:sp>
      <p:sp>
        <p:nvSpPr>
          <p:cNvPr id="23" name="Text 21"/>
          <p:cNvSpPr/>
          <p:nvPr/>
        </p:nvSpPr>
        <p:spPr>
          <a:xfrm>
            <a:off x="8521700" y="1689100"/>
            <a:ext cx="70866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TarFile类设计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8521700" y="2197100"/>
            <a:ext cx="6959600" cy="1879600"/>
          </a:xfrm>
          <a:custGeom>
            <a:avLst/>
            <a:gdLst/>
            <a:ahLst/>
            <a:cxnLst/>
            <a:rect l="l" t="t" r="r" b="b"/>
            <a:pathLst>
              <a:path w="6959600" h="1879600">
                <a:moveTo>
                  <a:pt x="101592" y="0"/>
                </a:moveTo>
                <a:lnTo>
                  <a:pt x="6858008" y="0"/>
                </a:lnTo>
                <a:cubicBezTo>
                  <a:pt x="6914116" y="0"/>
                  <a:pt x="6959600" y="45484"/>
                  <a:pt x="6959600" y="101592"/>
                </a:cubicBezTo>
                <a:lnTo>
                  <a:pt x="6959600" y="1778008"/>
                </a:lnTo>
                <a:cubicBezTo>
                  <a:pt x="6959600" y="1834116"/>
                  <a:pt x="6914116" y="1879600"/>
                  <a:pt x="6858008" y="1879600"/>
                </a:cubicBezTo>
                <a:lnTo>
                  <a:pt x="101592" y="1879600"/>
                </a:lnTo>
                <a:cubicBezTo>
                  <a:pt x="45484" y="1879600"/>
                  <a:pt x="0" y="1834116"/>
                  <a:pt x="0" y="1778008"/>
                </a:cubicBezTo>
                <a:lnTo>
                  <a:pt x="0" y="101592"/>
                </a:lnTo>
                <a:cubicBezTo>
                  <a:pt x="0" y="45522"/>
                  <a:pt x="45522" y="0"/>
                  <a:pt x="101592" y="0"/>
                </a:cubicBez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25" name="Text 23"/>
          <p:cNvSpPr/>
          <p:nvPr/>
        </p:nvSpPr>
        <p:spPr>
          <a:xfrm>
            <a:off x="8674100" y="2349500"/>
            <a:ext cx="6756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核心组件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8674100" y="2755900"/>
            <a:ext cx="67437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SQLite内存数据库:</a:t>
            </a:r>
            <a:r>
              <a:rPr lang="en-US" sz="1400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存储文件索引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8674100" y="3060700"/>
            <a:ext cx="67437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文件流:</a:t>
            </a:r>
            <a:r>
              <a:rPr lang="en-US" sz="1400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ifstream/ofstream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8674100" y="3365500"/>
            <a:ext cx="67437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标准识别:</a:t>
            </a:r>
            <a:r>
              <a:rPr lang="en-US" sz="1400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自动检测USTAR/PAX/GNU</a:t>
            </a: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8674100" y="3670300"/>
            <a:ext cx="67437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CRC32:</a:t>
            </a:r>
            <a:r>
              <a:rPr lang="en-US" sz="1400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生成短文件名索引</a:t>
            </a: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8521700" y="4229100"/>
            <a:ext cx="6959600" cy="2971800"/>
          </a:xfrm>
          <a:custGeom>
            <a:avLst/>
            <a:gdLst/>
            <a:ahLst/>
            <a:cxnLst/>
            <a:rect l="l" t="t" r="r" b="b"/>
            <a:pathLst>
              <a:path w="6959600" h="2971800">
                <a:moveTo>
                  <a:pt x="101606" y="0"/>
                </a:moveTo>
                <a:lnTo>
                  <a:pt x="6857994" y="0"/>
                </a:lnTo>
                <a:cubicBezTo>
                  <a:pt x="6914110" y="0"/>
                  <a:pt x="6959600" y="45490"/>
                  <a:pt x="6959600" y="101606"/>
                </a:cubicBezTo>
                <a:lnTo>
                  <a:pt x="6959600" y="2870194"/>
                </a:lnTo>
                <a:cubicBezTo>
                  <a:pt x="6959600" y="2926310"/>
                  <a:pt x="6914110" y="2971800"/>
                  <a:pt x="6857994" y="2971800"/>
                </a:cubicBezTo>
                <a:lnTo>
                  <a:pt x="101606" y="2971800"/>
                </a:lnTo>
                <a:cubicBezTo>
                  <a:pt x="45490" y="2971800"/>
                  <a:pt x="0" y="2926310"/>
                  <a:pt x="0" y="2870194"/>
                </a:cubicBezTo>
                <a:lnTo>
                  <a:pt x="0" y="101606"/>
                </a:lnTo>
                <a:cubicBezTo>
                  <a:pt x="0" y="45528"/>
                  <a:pt x="45528" y="0"/>
                  <a:pt x="101606" y="0"/>
                </a:cubicBez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31" name="Text 29"/>
          <p:cNvSpPr/>
          <p:nvPr/>
        </p:nvSpPr>
        <p:spPr>
          <a:xfrm>
            <a:off x="8674100" y="4381500"/>
            <a:ext cx="6756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关键方法</a:t>
            </a:r>
            <a:endParaRPr lang="en-US" sz="1600" dirty="0"/>
          </a:p>
        </p:txBody>
      </p:sp>
      <p:sp>
        <p:nvSpPr>
          <p:cNvPr id="32" name="Shape 30"/>
          <p:cNvSpPr/>
          <p:nvPr/>
        </p:nvSpPr>
        <p:spPr>
          <a:xfrm>
            <a:off x="8674100" y="4787900"/>
            <a:ext cx="6654800" cy="723900"/>
          </a:xfrm>
          <a:custGeom>
            <a:avLst/>
            <a:gdLst/>
            <a:ahLst/>
            <a:cxnLst/>
            <a:rect l="l" t="t" r="r" b="b"/>
            <a:pathLst>
              <a:path w="6654800" h="723900">
                <a:moveTo>
                  <a:pt x="50803" y="0"/>
                </a:moveTo>
                <a:lnTo>
                  <a:pt x="6603997" y="0"/>
                </a:lnTo>
                <a:cubicBezTo>
                  <a:pt x="6632055" y="0"/>
                  <a:pt x="6654800" y="22745"/>
                  <a:pt x="6654800" y="50803"/>
                </a:cubicBezTo>
                <a:lnTo>
                  <a:pt x="6654800" y="673097"/>
                </a:lnTo>
                <a:cubicBezTo>
                  <a:pt x="6654800" y="701155"/>
                  <a:pt x="6632055" y="723900"/>
                  <a:pt x="6603997" y="723900"/>
                </a:cubicBezTo>
                <a:lnTo>
                  <a:pt x="50803" y="723900"/>
                </a:lnTo>
                <a:cubicBezTo>
                  <a:pt x="22745" y="723900"/>
                  <a:pt x="0" y="701155"/>
                  <a:pt x="0" y="673097"/>
                </a:cubicBezTo>
                <a:lnTo>
                  <a:pt x="0" y="50803"/>
                </a:lnTo>
                <a:cubicBezTo>
                  <a:pt x="0" y="22764"/>
                  <a:pt x="22764" y="0"/>
                  <a:pt x="50803" y="0"/>
                </a:cubicBezTo>
                <a:close/>
              </a:path>
            </a:pathLst>
          </a:custGeom>
          <a:solidFill>
            <a:srgbClr val="495057">
              <a:alpha val="30196"/>
            </a:srgbClr>
          </a:solidFill>
          <a:ln/>
        </p:spPr>
      </p:sp>
      <p:sp>
        <p:nvSpPr>
          <p:cNvPr id="33" name="Text 31"/>
          <p:cNvSpPr/>
          <p:nvPr/>
        </p:nvSpPr>
        <p:spPr>
          <a:xfrm>
            <a:off x="8775700" y="4914900"/>
            <a:ext cx="2015728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init_db_from_tar()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8775700" y="5200650"/>
            <a:ext cx="65278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200" dirty="0">
                <a:solidFill>
                  <a:srgbClr val="F8F9FA">
                    <a:alpha val="6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预读文件初始化数据库</a:t>
            </a:r>
            <a:endParaRPr lang="en-US" sz="1600" dirty="0"/>
          </a:p>
        </p:txBody>
      </p:sp>
      <p:sp>
        <p:nvSpPr>
          <p:cNvPr id="35" name="Shape 33"/>
          <p:cNvSpPr/>
          <p:nvPr/>
        </p:nvSpPr>
        <p:spPr>
          <a:xfrm>
            <a:off x="8674100" y="5556250"/>
            <a:ext cx="6654800" cy="723900"/>
          </a:xfrm>
          <a:custGeom>
            <a:avLst/>
            <a:gdLst/>
            <a:ahLst/>
            <a:cxnLst/>
            <a:rect l="l" t="t" r="r" b="b"/>
            <a:pathLst>
              <a:path w="6654800" h="723900">
                <a:moveTo>
                  <a:pt x="50803" y="0"/>
                </a:moveTo>
                <a:lnTo>
                  <a:pt x="6603997" y="0"/>
                </a:lnTo>
                <a:cubicBezTo>
                  <a:pt x="6632055" y="0"/>
                  <a:pt x="6654800" y="22745"/>
                  <a:pt x="6654800" y="50803"/>
                </a:cubicBezTo>
                <a:lnTo>
                  <a:pt x="6654800" y="673097"/>
                </a:lnTo>
                <a:cubicBezTo>
                  <a:pt x="6654800" y="701155"/>
                  <a:pt x="6632055" y="723900"/>
                  <a:pt x="6603997" y="723900"/>
                </a:cubicBezTo>
                <a:lnTo>
                  <a:pt x="50803" y="723900"/>
                </a:lnTo>
                <a:cubicBezTo>
                  <a:pt x="22745" y="723900"/>
                  <a:pt x="0" y="701155"/>
                  <a:pt x="0" y="673097"/>
                </a:cubicBezTo>
                <a:lnTo>
                  <a:pt x="0" y="50803"/>
                </a:lnTo>
                <a:cubicBezTo>
                  <a:pt x="0" y="22764"/>
                  <a:pt x="22764" y="0"/>
                  <a:pt x="50803" y="0"/>
                </a:cubicBezTo>
                <a:close/>
              </a:path>
            </a:pathLst>
          </a:custGeom>
          <a:solidFill>
            <a:srgbClr val="495057">
              <a:alpha val="30196"/>
            </a:srgbClr>
          </a:solidFill>
          <a:ln/>
        </p:spPr>
      </p:sp>
      <p:sp>
        <p:nvSpPr>
          <p:cNvPr id="36" name="Text 34"/>
          <p:cNvSpPr/>
          <p:nvPr/>
        </p:nvSpPr>
        <p:spPr>
          <a:xfrm>
            <a:off x="8775700" y="5683250"/>
            <a:ext cx="2336899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get_file_stream(path)</a:t>
            </a:r>
            <a:endParaRPr lang="en-US" sz="1600" dirty="0"/>
          </a:p>
        </p:txBody>
      </p:sp>
      <p:sp>
        <p:nvSpPr>
          <p:cNvPr id="37" name="Text 35"/>
          <p:cNvSpPr/>
          <p:nvPr/>
        </p:nvSpPr>
        <p:spPr>
          <a:xfrm>
            <a:off x="8775700" y="5969000"/>
            <a:ext cx="65278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200" dirty="0">
                <a:solidFill>
                  <a:srgbClr val="F8F9FA">
                    <a:alpha val="6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根据偏移返回文件流</a:t>
            </a:r>
            <a:endParaRPr lang="en-US" sz="1600" dirty="0"/>
          </a:p>
        </p:txBody>
      </p:sp>
      <p:sp>
        <p:nvSpPr>
          <p:cNvPr id="38" name="Shape 36"/>
          <p:cNvSpPr/>
          <p:nvPr/>
        </p:nvSpPr>
        <p:spPr>
          <a:xfrm>
            <a:off x="8674100" y="6324600"/>
            <a:ext cx="6654800" cy="723900"/>
          </a:xfrm>
          <a:custGeom>
            <a:avLst/>
            <a:gdLst/>
            <a:ahLst/>
            <a:cxnLst/>
            <a:rect l="l" t="t" r="r" b="b"/>
            <a:pathLst>
              <a:path w="6654800" h="723900">
                <a:moveTo>
                  <a:pt x="50803" y="0"/>
                </a:moveTo>
                <a:lnTo>
                  <a:pt x="6603997" y="0"/>
                </a:lnTo>
                <a:cubicBezTo>
                  <a:pt x="6632055" y="0"/>
                  <a:pt x="6654800" y="22745"/>
                  <a:pt x="6654800" y="50803"/>
                </a:cubicBezTo>
                <a:lnTo>
                  <a:pt x="6654800" y="673097"/>
                </a:lnTo>
                <a:cubicBezTo>
                  <a:pt x="6654800" y="701155"/>
                  <a:pt x="6632055" y="723900"/>
                  <a:pt x="6603997" y="723900"/>
                </a:cubicBezTo>
                <a:lnTo>
                  <a:pt x="50803" y="723900"/>
                </a:lnTo>
                <a:cubicBezTo>
                  <a:pt x="22745" y="723900"/>
                  <a:pt x="0" y="701155"/>
                  <a:pt x="0" y="673097"/>
                </a:cubicBezTo>
                <a:lnTo>
                  <a:pt x="0" y="50803"/>
                </a:lnTo>
                <a:cubicBezTo>
                  <a:pt x="0" y="22764"/>
                  <a:pt x="22764" y="0"/>
                  <a:pt x="50803" y="0"/>
                </a:cubicBezTo>
                <a:close/>
              </a:path>
            </a:pathLst>
          </a:custGeom>
          <a:solidFill>
            <a:srgbClr val="495057">
              <a:alpha val="30196"/>
            </a:srgbClr>
          </a:solidFill>
          <a:ln/>
        </p:spPr>
      </p:sp>
      <p:sp>
        <p:nvSpPr>
          <p:cNvPr id="39" name="Text 37"/>
          <p:cNvSpPr/>
          <p:nvPr/>
        </p:nvSpPr>
        <p:spPr>
          <a:xfrm>
            <a:off x="8775700" y="6451600"/>
            <a:ext cx="1801614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add_entity(file)</a:t>
            </a:r>
            <a:endParaRPr lang="en-US" sz="1600" dirty="0"/>
          </a:p>
        </p:txBody>
      </p:sp>
      <p:sp>
        <p:nvSpPr>
          <p:cNvPr id="40" name="Text 38"/>
          <p:cNvSpPr/>
          <p:nvPr/>
        </p:nvSpPr>
        <p:spPr>
          <a:xfrm>
            <a:off x="8775700" y="6737350"/>
            <a:ext cx="65278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200" dirty="0">
                <a:solidFill>
                  <a:srgbClr val="F8F9FA">
                    <a:alpha val="6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写入文件到归档</a:t>
            </a:r>
            <a:endParaRPr lang="en-US" sz="1600" dirty="0"/>
          </a:p>
        </p:txBody>
      </p:sp>
      <p:sp>
        <p:nvSpPr>
          <p:cNvPr id="41" name="Shape 39"/>
          <p:cNvSpPr/>
          <p:nvPr/>
        </p:nvSpPr>
        <p:spPr>
          <a:xfrm>
            <a:off x="514350" y="7721600"/>
            <a:ext cx="3606800" cy="1130300"/>
          </a:xfrm>
          <a:custGeom>
            <a:avLst/>
            <a:gdLst/>
            <a:ahLst/>
            <a:cxnLst/>
            <a:rect l="l" t="t" r="r" b="b"/>
            <a:pathLst>
              <a:path w="3606800" h="1130300">
                <a:moveTo>
                  <a:pt x="101603" y="0"/>
                </a:moveTo>
                <a:lnTo>
                  <a:pt x="3505197" y="0"/>
                </a:lnTo>
                <a:cubicBezTo>
                  <a:pt x="3561311" y="0"/>
                  <a:pt x="3606800" y="45489"/>
                  <a:pt x="3606800" y="101603"/>
                </a:cubicBezTo>
                <a:lnTo>
                  <a:pt x="3606800" y="1028697"/>
                </a:lnTo>
                <a:cubicBezTo>
                  <a:pt x="3606800" y="1084811"/>
                  <a:pt x="3561311" y="1130300"/>
                  <a:pt x="3505197" y="1130300"/>
                </a:cubicBezTo>
                <a:lnTo>
                  <a:pt x="101603" y="1130300"/>
                </a:lnTo>
                <a:cubicBezTo>
                  <a:pt x="45489" y="1130300"/>
                  <a:pt x="0" y="1084811"/>
                  <a:pt x="0" y="1028697"/>
                </a:cubicBezTo>
                <a:lnTo>
                  <a:pt x="0" y="101603"/>
                </a:lnTo>
                <a:cubicBezTo>
                  <a:pt x="0" y="45527"/>
                  <a:pt x="45527" y="0"/>
                  <a:pt x="101603" y="0"/>
                </a:cubicBezTo>
                <a:close/>
              </a:path>
            </a:pathLst>
          </a:custGeom>
          <a:solidFill>
            <a:srgbClr val="343A40"/>
          </a:solidFill>
          <a:ln w="12700">
            <a:solidFill>
              <a:srgbClr val="495057">
                <a:alpha val="30196"/>
              </a:srgbClr>
            </a:solidFill>
            <a:prstDash val="solid"/>
          </a:ln>
        </p:spPr>
      </p:sp>
      <p:sp>
        <p:nvSpPr>
          <p:cNvPr id="42" name="Shape 40"/>
          <p:cNvSpPr/>
          <p:nvPr/>
        </p:nvSpPr>
        <p:spPr>
          <a:xfrm>
            <a:off x="771525" y="7981950"/>
            <a:ext cx="222250" cy="254000"/>
          </a:xfrm>
          <a:custGeom>
            <a:avLst/>
            <a:gdLst/>
            <a:ahLst/>
            <a:cxnLst/>
            <a:rect l="l" t="t" r="r" b="b"/>
            <a:pathLst>
              <a:path w="222250" h="254000">
                <a:moveTo>
                  <a:pt x="222250" y="102096"/>
                </a:moveTo>
                <a:cubicBezTo>
                  <a:pt x="214908" y="106958"/>
                  <a:pt x="206474" y="110877"/>
                  <a:pt x="197693" y="114002"/>
                </a:cubicBezTo>
                <a:cubicBezTo>
                  <a:pt x="174377" y="122337"/>
                  <a:pt x="143768" y="127000"/>
                  <a:pt x="111125" y="127000"/>
                </a:cubicBezTo>
                <a:cubicBezTo>
                  <a:pt x="78482" y="127000"/>
                  <a:pt x="47823" y="122287"/>
                  <a:pt x="24557" y="114002"/>
                </a:cubicBezTo>
                <a:cubicBezTo>
                  <a:pt x="15825" y="110877"/>
                  <a:pt x="7342" y="106958"/>
                  <a:pt x="0" y="102096"/>
                </a:cubicBezTo>
                <a:lnTo>
                  <a:pt x="0" y="142875"/>
                </a:lnTo>
                <a:cubicBezTo>
                  <a:pt x="0" y="164802"/>
                  <a:pt x="49758" y="182563"/>
                  <a:pt x="111125" y="182563"/>
                </a:cubicBezTo>
                <a:cubicBezTo>
                  <a:pt x="172492" y="182563"/>
                  <a:pt x="222250" y="164802"/>
                  <a:pt x="222250" y="142875"/>
                </a:cubicBezTo>
                <a:lnTo>
                  <a:pt x="222250" y="102096"/>
                </a:lnTo>
                <a:close/>
                <a:moveTo>
                  <a:pt x="222250" y="63500"/>
                </a:moveTo>
                <a:lnTo>
                  <a:pt x="222250" y="39688"/>
                </a:lnTo>
                <a:cubicBezTo>
                  <a:pt x="222250" y="17760"/>
                  <a:pt x="172492" y="0"/>
                  <a:pt x="111125" y="0"/>
                </a:cubicBezTo>
                <a:cubicBezTo>
                  <a:pt x="49758" y="0"/>
                  <a:pt x="0" y="17760"/>
                  <a:pt x="0" y="39688"/>
                </a:cubicBezTo>
                <a:lnTo>
                  <a:pt x="0" y="63500"/>
                </a:lnTo>
                <a:cubicBezTo>
                  <a:pt x="0" y="85427"/>
                  <a:pt x="49758" y="103188"/>
                  <a:pt x="111125" y="103188"/>
                </a:cubicBezTo>
                <a:cubicBezTo>
                  <a:pt x="172492" y="103188"/>
                  <a:pt x="222250" y="85427"/>
                  <a:pt x="222250" y="63500"/>
                </a:cubicBezTo>
                <a:close/>
                <a:moveTo>
                  <a:pt x="197693" y="193377"/>
                </a:moveTo>
                <a:cubicBezTo>
                  <a:pt x="174427" y="201662"/>
                  <a:pt x="143818" y="206375"/>
                  <a:pt x="111125" y="206375"/>
                </a:cubicBezTo>
                <a:cubicBezTo>
                  <a:pt x="78432" y="206375"/>
                  <a:pt x="47823" y="201662"/>
                  <a:pt x="24557" y="193377"/>
                </a:cubicBezTo>
                <a:cubicBezTo>
                  <a:pt x="15825" y="190252"/>
                  <a:pt x="7342" y="186333"/>
                  <a:pt x="0" y="181471"/>
                </a:cubicBezTo>
                <a:lnTo>
                  <a:pt x="0" y="214313"/>
                </a:lnTo>
                <a:cubicBezTo>
                  <a:pt x="0" y="236240"/>
                  <a:pt x="49758" y="254000"/>
                  <a:pt x="111125" y="254000"/>
                </a:cubicBezTo>
                <a:cubicBezTo>
                  <a:pt x="172492" y="254000"/>
                  <a:pt x="222250" y="236240"/>
                  <a:pt x="222250" y="214313"/>
                </a:cubicBezTo>
                <a:lnTo>
                  <a:pt x="222250" y="181471"/>
                </a:lnTo>
                <a:cubicBezTo>
                  <a:pt x="214908" y="186333"/>
                  <a:pt x="206474" y="190252"/>
                  <a:pt x="197693" y="193377"/>
                </a:cubicBezTo>
                <a:close/>
              </a:path>
            </a:pathLst>
          </a:custGeom>
          <a:solidFill>
            <a:srgbClr val="D4A237"/>
          </a:solidFill>
          <a:ln/>
        </p:spPr>
      </p:sp>
      <p:sp>
        <p:nvSpPr>
          <p:cNvPr id="43" name="Text 41"/>
          <p:cNvSpPr/>
          <p:nvPr/>
        </p:nvSpPr>
        <p:spPr>
          <a:xfrm>
            <a:off x="1193800" y="7931150"/>
            <a:ext cx="10287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快速索引</a:t>
            </a:r>
            <a:endParaRPr lang="en-US" sz="1600" dirty="0"/>
          </a:p>
        </p:txBody>
      </p:sp>
      <p:sp>
        <p:nvSpPr>
          <p:cNvPr id="44" name="Text 42"/>
          <p:cNvSpPr/>
          <p:nvPr/>
        </p:nvSpPr>
        <p:spPr>
          <a:xfrm>
            <a:off x="723900" y="8388350"/>
            <a:ext cx="32766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F8F9FA">
                    <a:alpha val="6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SQLite内存数据库,无需重新读取文件</a:t>
            </a:r>
            <a:endParaRPr lang="en-US" sz="1600" dirty="0"/>
          </a:p>
        </p:txBody>
      </p:sp>
      <p:sp>
        <p:nvSpPr>
          <p:cNvPr id="45" name="Shape 43"/>
          <p:cNvSpPr/>
          <p:nvPr/>
        </p:nvSpPr>
        <p:spPr>
          <a:xfrm>
            <a:off x="4387850" y="7721600"/>
            <a:ext cx="3606800" cy="1130300"/>
          </a:xfrm>
          <a:custGeom>
            <a:avLst/>
            <a:gdLst/>
            <a:ahLst/>
            <a:cxnLst/>
            <a:rect l="l" t="t" r="r" b="b"/>
            <a:pathLst>
              <a:path w="3606800" h="1130300">
                <a:moveTo>
                  <a:pt x="101603" y="0"/>
                </a:moveTo>
                <a:lnTo>
                  <a:pt x="3505197" y="0"/>
                </a:lnTo>
                <a:cubicBezTo>
                  <a:pt x="3561311" y="0"/>
                  <a:pt x="3606800" y="45489"/>
                  <a:pt x="3606800" y="101603"/>
                </a:cubicBezTo>
                <a:lnTo>
                  <a:pt x="3606800" y="1028697"/>
                </a:lnTo>
                <a:cubicBezTo>
                  <a:pt x="3606800" y="1084811"/>
                  <a:pt x="3561311" y="1130300"/>
                  <a:pt x="3505197" y="1130300"/>
                </a:cubicBezTo>
                <a:lnTo>
                  <a:pt x="101603" y="1130300"/>
                </a:lnTo>
                <a:cubicBezTo>
                  <a:pt x="45489" y="1130300"/>
                  <a:pt x="0" y="1084811"/>
                  <a:pt x="0" y="1028697"/>
                </a:cubicBezTo>
                <a:lnTo>
                  <a:pt x="0" y="101603"/>
                </a:lnTo>
                <a:cubicBezTo>
                  <a:pt x="0" y="45527"/>
                  <a:pt x="45527" y="0"/>
                  <a:pt x="101603" y="0"/>
                </a:cubicBezTo>
                <a:close/>
              </a:path>
            </a:pathLst>
          </a:custGeom>
          <a:solidFill>
            <a:srgbClr val="343A40"/>
          </a:solidFill>
          <a:ln w="12700">
            <a:solidFill>
              <a:srgbClr val="495057">
                <a:alpha val="30196"/>
              </a:srgbClr>
            </a:solidFill>
            <a:prstDash val="solid"/>
          </a:ln>
        </p:spPr>
      </p:sp>
      <p:sp>
        <p:nvSpPr>
          <p:cNvPr id="46" name="Shape 44"/>
          <p:cNvSpPr/>
          <p:nvPr/>
        </p:nvSpPr>
        <p:spPr>
          <a:xfrm>
            <a:off x="4597400" y="7981950"/>
            <a:ext cx="317500" cy="254000"/>
          </a:xfrm>
          <a:custGeom>
            <a:avLst/>
            <a:gdLst/>
            <a:ahLst/>
            <a:cxnLst/>
            <a:rect l="l" t="t" r="r" b="b"/>
            <a:pathLst>
              <a:path w="317500" h="254000">
                <a:moveTo>
                  <a:pt x="190500" y="15875"/>
                </a:moveTo>
                <a:lnTo>
                  <a:pt x="254000" y="15875"/>
                </a:lnTo>
                <a:cubicBezTo>
                  <a:pt x="262781" y="15875"/>
                  <a:pt x="269875" y="22969"/>
                  <a:pt x="269875" y="31750"/>
                </a:cubicBezTo>
                <a:cubicBezTo>
                  <a:pt x="269875" y="40531"/>
                  <a:pt x="262781" y="47625"/>
                  <a:pt x="254000" y="47625"/>
                </a:cubicBezTo>
                <a:lnTo>
                  <a:pt x="197644" y="47625"/>
                </a:lnTo>
                <a:cubicBezTo>
                  <a:pt x="195064" y="60424"/>
                  <a:pt x="186283" y="70991"/>
                  <a:pt x="174625" y="76051"/>
                </a:cubicBezTo>
                <a:lnTo>
                  <a:pt x="174625" y="222250"/>
                </a:lnTo>
                <a:lnTo>
                  <a:pt x="254000" y="222250"/>
                </a:lnTo>
                <a:cubicBezTo>
                  <a:pt x="262781" y="222250"/>
                  <a:pt x="269875" y="229344"/>
                  <a:pt x="269875" y="238125"/>
                </a:cubicBezTo>
                <a:cubicBezTo>
                  <a:pt x="269875" y="246906"/>
                  <a:pt x="262781" y="254000"/>
                  <a:pt x="254000" y="254000"/>
                </a:cubicBezTo>
                <a:lnTo>
                  <a:pt x="63500" y="254000"/>
                </a:lnTo>
                <a:cubicBezTo>
                  <a:pt x="54719" y="254000"/>
                  <a:pt x="47625" y="246906"/>
                  <a:pt x="47625" y="238125"/>
                </a:cubicBezTo>
                <a:cubicBezTo>
                  <a:pt x="47625" y="229344"/>
                  <a:pt x="54719" y="222250"/>
                  <a:pt x="63500" y="222250"/>
                </a:cubicBezTo>
                <a:lnTo>
                  <a:pt x="142875" y="222250"/>
                </a:lnTo>
                <a:lnTo>
                  <a:pt x="142875" y="76051"/>
                </a:lnTo>
                <a:cubicBezTo>
                  <a:pt x="131217" y="70941"/>
                  <a:pt x="122436" y="60375"/>
                  <a:pt x="119856" y="47625"/>
                </a:cubicBezTo>
                <a:lnTo>
                  <a:pt x="63500" y="47625"/>
                </a:lnTo>
                <a:cubicBezTo>
                  <a:pt x="54719" y="47625"/>
                  <a:pt x="47625" y="40531"/>
                  <a:pt x="47625" y="31750"/>
                </a:cubicBezTo>
                <a:cubicBezTo>
                  <a:pt x="47625" y="22969"/>
                  <a:pt x="54719" y="15875"/>
                  <a:pt x="63500" y="15875"/>
                </a:cubicBezTo>
                <a:lnTo>
                  <a:pt x="127000" y="15875"/>
                </a:lnTo>
                <a:cubicBezTo>
                  <a:pt x="134243" y="6251"/>
                  <a:pt x="145752" y="0"/>
                  <a:pt x="158750" y="0"/>
                </a:cubicBezTo>
                <a:cubicBezTo>
                  <a:pt x="171748" y="0"/>
                  <a:pt x="183257" y="6251"/>
                  <a:pt x="190500" y="15875"/>
                </a:cubicBezTo>
                <a:close/>
                <a:moveTo>
                  <a:pt x="218083" y="158750"/>
                </a:moveTo>
                <a:lnTo>
                  <a:pt x="289917" y="158750"/>
                </a:lnTo>
                <a:lnTo>
                  <a:pt x="254000" y="97135"/>
                </a:lnTo>
                <a:lnTo>
                  <a:pt x="218083" y="158750"/>
                </a:lnTo>
                <a:close/>
                <a:moveTo>
                  <a:pt x="254000" y="206375"/>
                </a:moveTo>
                <a:cubicBezTo>
                  <a:pt x="222796" y="206375"/>
                  <a:pt x="196850" y="189508"/>
                  <a:pt x="191492" y="167233"/>
                </a:cubicBezTo>
                <a:cubicBezTo>
                  <a:pt x="190202" y="161776"/>
                  <a:pt x="191988" y="156170"/>
                  <a:pt x="194816" y="151309"/>
                </a:cubicBezTo>
                <a:lnTo>
                  <a:pt x="242044" y="70346"/>
                </a:lnTo>
                <a:cubicBezTo>
                  <a:pt x="244525" y="66080"/>
                  <a:pt x="249089" y="63500"/>
                  <a:pt x="254000" y="63500"/>
                </a:cubicBezTo>
                <a:cubicBezTo>
                  <a:pt x="258911" y="63500"/>
                  <a:pt x="263475" y="66129"/>
                  <a:pt x="265956" y="70346"/>
                </a:cubicBezTo>
                <a:lnTo>
                  <a:pt x="313184" y="151309"/>
                </a:lnTo>
                <a:cubicBezTo>
                  <a:pt x="316012" y="156170"/>
                  <a:pt x="317798" y="161776"/>
                  <a:pt x="316508" y="167233"/>
                </a:cubicBezTo>
                <a:cubicBezTo>
                  <a:pt x="311150" y="189458"/>
                  <a:pt x="285204" y="206375"/>
                  <a:pt x="254000" y="206375"/>
                </a:cubicBezTo>
                <a:close/>
                <a:moveTo>
                  <a:pt x="62905" y="97135"/>
                </a:moveTo>
                <a:lnTo>
                  <a:pt x="26988" y="158750"/>
                </a:lnTo>
                <a:lnTo>
                  <a:pt x="98871" y="158750"/>
                </a:lnTo>
                <a:lnTo>
                  <a:pt x="62905" y="97135"/>
                </a:lnTo>
                <a:close/>
                <a:moveTo>
                  <a:pt x="446" y="167233"/>
                </a:moveTo>
                <a:cubicBezTo>
                  <a:pt x="-843" y="161776"/>
                  <a:pt x="943" y="156170"/>
                  <a:pt x="3770" y="151309"/>
                </a:cubicBezTo>
                <a:lnTo>
                  <a:pt x="50998" y="70346"/>
                </a:lnTo>
                <a:cubicBezTo>
                  <a:pt x="53479" y="66080"/>
                  <a:pt x="58043" y="63500"/>
                  <a:pt x="62954" y="63500"/>
                </a:cubicBezTo>
                <a:cubicBezTo>
                  <a:pt x="67866" y="63500"/>
                  <a:pt x="72430" y="66129"/>
                  <a:pt x="74910" y="70346"/>
                </a:cubicBezTo>
                <a:lnTo>
                  <a:pt x="122138" y="151309"/>
                </a:lnTo>
                <a:cubicBezTo>
                  <a:pt x="124966" y="156170"/>
                  <a:pt x="126752" y="161776"/>
                  <a:pt x="125462" y="167233"/>
                </a:cubicBezTo>
                <a:cubicBezTo>
                  <a:pt x="120104" y="189458"/>
                  <a:pt x="94159" y="206375"/>
                  <a:pt x="62954" y="206375"/>
                </a:cubicBezTo>
                <a:cubicBezTo>
                  <a:pt x="31750" y="206375"/>
                  <a:pt x="5804" y="189508"/>
                  <a:pt x="446" y="167233"/>
                </a:cubicBezTo>
                <a:close/>
              </a:path>
            </a:pathLst>
          </a:custGeom>
          <a:solidFill>
            <a:srgbClr val="D4A237"/>
          </a:solidFill>
          <a:ln/>
        </p:spPr>
      </p:sp>
      <p:sp>
        <p:nvSpPr>
          <p:cNvPr id="47" name="Text 45"/>
          <p:cNvSpPr/>
          <p:nvPr/>
        </p:nvSpPr>
        <p:spPr>
          <a:xfrm>
            <a:off x="5067300" y="7931150"/>
            <a:ext cx="10287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标准兼容</a:t>
            </a:r>
            <a:endParaRPr lang="en-US" sz="1600" dirty="0"/>
          </a:p>
        </p:txBody>
      </p:sp>
      <p:sp>
        <p:nvSpPr>
          <p:cNvPr id="48" name="Text 46"/>
          <p:cNvSpPr/>
          <p:nvPr/>
        </p:nvSpPr>
        <p:spPr>
          <a:xfrm>
            <a:off x="4597400" y="8388350"/>
            <a:ext cx="32766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F8F9FA">
                    <a:alpha val="6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自动识别并支持USTAR/PAX/GNU</a:t>
            </a:r>
            <a:endParaRPr lang="en-US" sz="1600" dirty="0"/>
          </a:p>
        </p:txBody>
      </p:sp>
      <p:sp>
        <p:nvSpPr>
          <p:cNvPr id="49" name="Shape 47"/>
          <p:cNvSpPr/>
          <p:nvPr/>
        </p:nvSpPr>
        <p:spPr>
          <a:xfrm>
            <a:off x="8261350" y="7721600"/>
            <a:ext cx="3606800" cy="1130300"/>
          </a:xfrm>
          <a:custGeom>
            <a:avLst/>
            <a:gdLst/>
            <a:ahLst/>
            <a:cxnLst/>
            <a:rect l="l" t="t" r="r" b="b"/>
            <a:pathLst>
              <a:path w="3606800" h="1130300">
                <a:moveTo>
                  <a:pt x="101603" y="0"/>
                </a:moveTo>
                <a:lnTo>
                  <a:pt x="3505197" y="0"/>
                </a:lnTo>
                <a:cubicBezTo>
                  <a:pt x="3561311" y="0"/>
                  <a:pt x="3606800" y="45489"/>
                  <a:pt x="3606800" y="101603"/>
                </a:cubicBezTo>
                <a:lnTo>
                  <a:pt x="3606800" y="1028697"/>
                </a:lnTo>
                <a:cubicBezTo>
                  <a:pt x="3606800" y="1084811"/>
                  <a:pt x="3561311" y="1130300"/>
                  <a:pt x="3505197" y="1130300"/>
                </a:cubicBezTo>
                <a:lnTo>
                  <a:pt x="101603" y="1130300"/>
                </a:lnTo>
                <a:cubicBezTo>
                  <a:pt x="45489" y="1130300"/>
                  <a:pt x="0" y="1084811"/>
                  <a:pt x="0" y="1028697"/>
                </a:cubicBezTo>
                <a:lnTo>
                  <a:pt x="0" y="101603"/>
                </a:lnTo>
                <a:cubicBezTo>
                  <a:pt x="0" y="45527"/>
                  <a:pt x="45527" y="0"/>
                  <a:pt x="101603" y="0"/>
                </a:cubicBezTo>
                <a:close/>
              </a:path>
            </a:pathLst>
          </a:custGeom>
          <a:solidFill>
            <a:srgbClr val="343A40"/>
          </a:solidFill>
          <a:ln w="12700">
            <a:solidFill>
              <a:srgbClr val="495057">
                <a:alpha val="30196"/>
              </a:srgbClr>
            </a:solidFill>
            <a:prstDash val="solid"/>
          </a:ln>
        </p:spPr>
      </p:sp>
      <p:sp>
        <p:nvSpPr>
          <p:cNvPr id="50" name="Shape 48"/>
          <p:cNvSpPr/>
          <p:nvPr/>
        </p:nvSpPr>
        <p:spPr>
          <a:xfrm>
            <a:off x="8534400" y="7981950"/>
            <a:ext cx="190500" cy="254000"/>
          </a:xfrm>
          <a:custGeom>
            <a:avLst/>
            <a:gdLst/>
            <a:ahLst/>
            <a:cxnLst/>
            <a:rect l="l" t="t" r="r" b="b"/>
            <a:pathLst>
              <a:path w="190500" h="254000">
                <a:moveTo>
                  <a:pt x="0" y="31750"/>
                </a:moveTo>
                <a:cubicBezTo>
                  <a:pt x="0" y="14238"/>
                  <a:pt x="14238" y="0"/>
                  <a:pt x="31750" y="0"/>
                </a:cubicBezTo>
                <a:lnTo>
                  <a:pt x="105916" y="0"/>
                </a:lnTo>
                <a:cubicBezTo>
                  <a:pt x="114350" y="0"/>
                  <a:pt x="122436" y="3324"/>
                  <a:pt x="128389" y="9277"/>
                </a:cubicBezTo>
                <a:lnTo>
                  <a:pt x="181223" y="62161"/>
                </a:lnTo>
                <a:cubicBezTo>
                  <a:pt x="187176" y="68114"/>
                  <a:pt x="190500" y="76200"/>
                  <a:pt x="190500" y="84634"/>
                </a:cubicBezTo>
                <a:lnTo>
                  <a:pt x="190500" y="222250"/>
                </a:lnTo>
                <a:cubicBezTo>
                  <a:pt x="190500" y="239762"/>
                  <a:pt x="176262" y="254000"/>
                  <a:pt x="158750" y="254000"/>
                </a:cubicBezTo>
                <a:lnTo>
                  <a:pt x="31750" y="254000"/>
                </a:lnTo>
                <a:cubicBezTo>
                  <a:pt x="14238" y="254000"/>
                  <a:pt x="0" y="239762"/>
                  <a:pt x="0" y="222250"/>
                </a:cubicBezTo>
                <a:lnTo>
                  <a:pt x="0" y="31750"/>
                </a:lnTo>
                <a:close/>
                <a:moveTo>
                  <a:pt x="103188" y="29021"/>
                </a:moveTo>
                <a:lnTo>
                  <a:pt x="103188" y="75406"/>
                </a:lnTo>
                <a:cubicBezTo>
                  <a:pt x="103188" y="82004"/>
                  <a:pt x="108496" y="87313"/>
                  <a:pt x="115094" y="87313"/>
                </a:cubicBezTo>
                <a:lnTo>
                  <a:pt x="161479" y="87313"/>
                </a:lnTo>
                <a:lnTo>
                  <a:pt x="103188" y="29021"/>
                </a:lnTo>
                <a:close/>
                <a:moveTo>
                  <a:pt x="59531" y="127000"/>
                </a:moveTo>
                <a:cubicBezTo>
                  <a:pt x="52933" y="127000"/>
                  <a:pt x="47625" y="132308"/>
                  <a:pt x="47625" y="138906"/>
                </a:cubicBezTo>
                <a:cubicBezTo>
                  <a:pt x="47625" y="145504"/>
                  <a:pt x="52933" y="150813"/>
                  <a:pt x="59531" y="150813"/>
                </a:cubicBezTo>
                <a:lnTo>
                  <a:pt x="130969" y="150813"/>
                </a:lnTo>
                <a:cubicBezTo>
                  <a:pt x="137567" y="150813"/>
                  <a:pt x="142875" y="145504"/>
                  <a:pt x="142875" y="138906"/>
                </a:cubicBezTo>
                <a:cubicBezTo>
                  <a:pt x="142875" y="132308"/>
                  <a:pt x="137567" y="127000"/>
                  <a:pt x="130969" y="127000"/>
                </a:cubicBezTo>
                <a:lnTo>
                  <a:pt x="59531" y="127000"/>
                </a:lnTo>
                <a:close/>
                <a:moveTo>
                  <a:pt x="59531" y="174625"/>
                </a:moveTo>
                <a:cubicBezTo>
                  <a:pt x="52933" y="174625"/>
                  <a:pt x="47625" y="179933"/>
                  <a:pt x="47625" y="186531"/>
                </a:cubicBezTo>
                <a:cubicBezTo>
                  <a:pt x="47625" y="193129"/>
                  <a:pt x="52933" y="198438"/>
                  <a:pt x="59531" y="198438"/>
                </a:cubicBezTo>
                <a:lnTo>
                  <a:pt x="130969" y="198438"/>
                </a:lnTo>
                <a:cubicBezTo>
                  <a:pt x="137567" y="198438"/>
                  <a:pt x="142875" y="193129"/>
                  <a:pt x="142875" y="186531"/>
                </a:cubicBezTo>
                <a:cubicBezTo>
                  <a:pt x="142875" y="179933"/>
                  <a:pt x="137567" y="174625"/>
                  <a:pt x="130969" y="174625"/>
                </a:cubicBezTo>
                <a:lnTo>
                  <a:pt x="59531" y="174625"/>
                </a:lnTo>
                <a:close/>
              </a:path>
            </a:pathLst>
          </a:custGeom>
          <a:solidFill>
            <a:srgbClr val="D4A237"/>
          </a:solidFill>
          <a:ln/>
        </p:spPr>
      </p:sp>
      <p:sp>
        <p:nvSpPr>
          <p:cNvPr id="51" name="Text 49"/>
          <p:cNvSpPr/>
          <p:nvPr/>
        </p:nvSpPr>
        <p:spPr>
          <a:xfrm>
            <a:off x="8940800" y="7931150"/>
            <a:ext cx="10287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长文件名</a:t>
            </a:r>
            <a:endParaRPr lang="en-US" sz="1600" dirty="0"/>
          </a:p>
        </p:txBody>
      </p:sp>
      <p:sp>
        <p:nvSpPr>
          <p:cNvPr id="52" name="Text 50"/>
          <p:cNvSpPr/>
          <p:nvPr/>
        </p:nvSpPr>
        <p:spPr>
          <a:xfrm>
            <a:off x="8470900" y="8388350"/>
            <a:ext cx="32766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F8F9FA">
                    <a:alpha val="6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PAX/GNU扩展支持超过100字符文件名</a:t>
            </a:r>
            <a:endParaRPr lang="en-US" sz="1600" dirty="0"/>
          </a:p>
        </p:txBody>
      </p:sp>
      <p:sp>
        <p:nvSpPr>
          <p:cNvPr id="53" name="Shape 51"/>
          <p:cNvSpPr/>
          <p:nvPr/>
        </p:nvSpPr>
        <p:spPr>
          <a:xfrm>
            <a:off x="12134850" y="7721600"/>
            <a:ext cx="3606800" cy="1130300"/>
          </a:xfrm>
          <a:custGeom>
            <a:avLst/>
            <a:gdLst/>
            <a:ahLst/>
            <a:cxnLst/>
            <a:rect l="l" t="t" r="r" b="b"/>
            <a:pathLst>
              <a:path w="3606800" h="1130300">
                <a:moveTo>
                  <a:pt x="101603" y="0"/>
                </a:moveTo>
                <a:lnTo>
                  <a:pt x="3505197" y="0"/>
                </a:lnTo>
                <a:cubicBezTo>
                  <a:pt x="3561311" y="0"/>
                  <a:pt x="3606800" y="45489"/>
                  <a:pt x="3606800" y="101603"/>
                </a:cubicBezTo>
                <a:lnTo>
                  <a:pt x="3606800" y="1028697"/>
                </a:lnTo>
                <a:cubicBezTo>
                  <a:pt x="3606800" y="1084811"/>
                  <a:pt x="3561311" y="1130300"/>
                  <a:pt x="3505197" y="1130300"/>
                </a:cubicBezTo>
                <a:lnTo>
                  <a:pt x="101603" y="1130300"/>
                </a:lnTo>
                <a:cubicBezTo>
                  <a:pt x="45489" y="1130300"/>
                  <a:pt x="0" y="1084811"/>
                  <a:pt x="0" y="1028697"/>
                </a:cubicBezTo>
                <a:lnTo>
                  <a:pt x="0" y="101603"/>
                </a:lnTo>
                <a:cubicBezTo>
                  <a:pt x="0" y="45527"/>
                  <a:pt x="45527" y="0"/>
                  <a:pt x="101603" y="0"/>
                </a:cubicBezTo>
                <a:close/>
              </a:path>
            </a:pathLst>
          </a:custGeom>
          <a:solidFill>
            <a:srgbClr val="343A40"/>
          </a:solidFill>
          <a:ln w="12700">
            <a:solidFill>
              <a:srgbClr val="495057">
                <a:alpha val="30196"/>
              </a:srgbClr>
            </a:solidFill>
            <a:prstDash val="solid"/>
          </a:ln>
        </p:spPr>
      </p:sp>
      <p:sp>
        <p:nvSpPr>
          <p:cNvPr id="54" name="Shape 52"/>
          <p:cNvSpPr/>
          <p:nvPr/>
        </p:nvSpPr>
        <p:spPr>
          <a:xfrm>
            <a:off x="12376150" y="7981950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249337" y="74712"/>
                </a:moveTo>
                <a:lnTo>
                  <a:pt x="201712" y="122337"/>
                </a:lnTo>
                <a:cubicBezTo>
                  <a:pt x="197148" y="126901"/>
                  <a:pt x="190351" y="128240"/>
                  <a:pt x="184398" y="125760"/>
                </a:cubicBezTo>
                <a:cubicBezTo>
                  <a:pt x="178445" y="123279"/>
                  <a:pt x="174625" y="117525"/>
                  <a:pt x="174625" y="111125"/>
                </a:cubicBezTo>
                <a:lnTo>
                  <a:pt x="174625" y="79375"/>
                </a:lnTo>
                <a:lnTo>
                  <a:pt x="15875" y="79375"/>
                </a:lnTo>
                <a:cubicBezTo>
                  <a:pt x="7094" y="79375"/>
                  <a:pt x="0" y="72281"/>
                  <a:pt x="0" y="63500"/>
                </a:cubicBezTo>
                <a:cubicBezTo>
                  <a:pt x="0" y="54719"/>
                  <a:pt x="7094" y="47625"/>
                  <a:pt x="15875" y="47625"/>
                </a:cubicBezTo>
                <a:lnTo>
                  <a:pt x="174625" y="47625"/>
                </a:lnTo>
                <a:lnTo>
                  <a:pt x="174625" y="15875"/>
                </a:lnTo>
                <a:cubicBezTo>
                  <a:pt x="174625" y="9475"/>
                  <a:pt x="178495" y="3671"/>
                  <a:pt x="184448" y="1191"/>
                </a:cubicBezTo>
                <a:cubicBezTo>
                  <a:pt x="190401" y="-1290"/>
                  <a:pt x="197197" y="99"/>
                  <a:pt x="201761" y="4614"/>
                </a:cubicBezTo>
                <a:lnTo>
                  <a:pt x="249386" y="52239"/>
                </a:lnTo>
                <a:cubicBezTo>
                  <a:pt x="255588" y="58440"/>
                  <a:pt x="255588" y="68511"/>
                  <a:pt x="249386" y="74712"/>
                </a:cubicBezTo>
                <a:close/>
                <a:moveTo>
                  <a:pt x="52239" y="249337"/>
                </a:moveTo>
                <a:lnTo>
                  <a:pt x="4614" y="201712"/>
                </a:lnTo>
                <a:cubicBezTo>
                  <a:pt x="-1587" y="195511"/>
                  <a:pt x="-1587" y="185440"/>
                  <a:pt x="4614" y="179239"/>
                </a:cubicBezTo>
                <a:lnTo>
                  <a:pt x="52239" y="131614"/>
                </a:lnTo>
                <a:cubicBezTo>
                  <a:pt x="56803" y="127050"/>
                  <a:pt x="63599" y="125710"/>
                  <a:pt x="69552" y="128191"/>
                </a:cubicBezTo>
                <a:cubicBezTo>
                  <a:pt x="75505" y="130671"/>
                  <a:pt x="79375" y="136475"/>
                  <a:pt x="79375" y="142875"/>
                </a:cubicBezTo>
                <a:lnTo>
                  <a:pt x="79375" y="174625"/>
                </a:lnTo>
                <a:lnTo>
                  <a:pt x="238125" y="174625"/>
                </a:lnTo>
                <a:cubicBezTo>
                  <a:pt x="246906" y="174625"/>
                  <a:pt x="254000" y="181719"/>
                  <a:pt x="254000" y="190500"/>
                </a:cubicBezTo>
                <a:cubicBezTo>
                  <a:pt x="254000" y="199281"/>
                  <a:pt x="246906" y="206375"/>
                  <a:pt x="238125" y="206375"/>
                </a:cubicBezTo>
                <a:lnTo>
                  <a:pt x="79375" y="206375"/>
                </a:lnTo>
                <a:lnTo>
                  <a:pt x="79375" y="238125"/>
                </a:lnTo>
                <a:cubicBezTo>
                  <a:pt x="79375" y="244525"/>
                  <a:pt x="75505" y="250329"/>
                  <a:pt x="69552" y="252809"/>
                </a:cubicBezTo>
                <a:cubicBezTo>
                  <a:pt x="63599" y="255290"/>
                  <a:pt x="56803" y="253901"/>
                  <a:pt x="52239" y="249386"/>
                </a:cubicBezTo>
                <a:close/>
              </a:path>
            </a:pathLst>
          </a:custGeom>
          <a:solidFill>
            <a:srgbClr val="D4A237"/>
          </a:solidFill>
          <a:ln/>
        </p:spPr>
      </p:sp>
      <p:sp>
        <p:nvSpPr>
          <p:cNvPr id="55" name="Text 53"/>
          <p:cNvSpPr/>
          <p:nvPr/>
        </p:nvSpPr>
        <p:spPr>
          <a:xfrm>
            <a:off x="12814300" y="7931150"/>
            <a:ext cx="10287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工具互通</a:t>
            </a:r>
            <a:endParaRPr lang="en-US" sz="1600" dirty="0"/>
          </a:p>
        </p:txBody>
      </p:sp>
      <p:sp>
        <p:nvSpPr>
          <p:cNvPr id="56" name="Text 54"/>
          <p:cNvSpPr/>
          <p:nvPr/>
        </p:nvSpPr>
        <p:spPr>
          <a:xfrm>
            <a:off x="12344400" y="8388350"/>
            <a:ext cx="32766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F8F9FA">
                    <a:alpha val="6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与libarchive、GNU tar等工具互操作</a:t>
            </a:r>
            <a:endParaRPr lang="en-US" sz="1600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08000" y="508000"/>
            <a:ext cx="154686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600" b="1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ZipDevice:Zip格式与加密支持</a:t>
            </a:r>
            <a:endParaRPr lang="en-US" sz="1600" dirty="0"/>
          </a:p>
        </p:txBody>
      </p:sp>
      <p:sp>
        <p:nvSpPr>
          <p:cNvPr id="3" name="Shape 1"/>
          <p:cNvSpPr/>
          <p:nvPr/>
        </p:nvSpPr>
        <p:spPr>
          <a:xfrm>
            <a:off x="508000" y="1117600"/>
            <a:ext cx="812800" cy="50800"/>
          </a:xfrm>
          <a:custGeom>
            <a:avLst/>
            <a:gdLst/>
            <a:ahLst/>
            <a:cxnLst/>
            <a:rect l="l" t="t" r="r" b="b"/>
            <a:pathLst>
              <a:path w="812800" h="50800">
                <a:moveTo>
                  <a:pt x="0" y="0"/>
                </a:moveTo>
                <a:lnTo>
                  <a:pt x="812800" y="0"/>
                </a:lnTo>
                <a:lnTo>
                  <a:pt x="8128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solidFill>
            <a:srgbClr val="D4A237"/>
          </a:solidFill>
          <a:ln/>
        </p:spPr>
      </p:sp>
      <p:sp>
        <p:nvSpPr>
          <p:cNvPr id="4" name="Shape 2"/>
          <p:cNvSpPr/>
          <p:nvPr/>
        </p:nvSpPr>
        <p:spPr>
          <a:xfrm>
            <a:off x="514350" y="1428750"/>
            <a:ext cx="7480300" cy="4889500"/>
          </a:xfrm>
          <a:custGeom>
            <a:avLst/>
            <a:gdLst/>
            <a:ahLst/>
            <a:cxnLst/>
            <a:rect l="l" t="t" r="r" b="b"/>
            <a:pathLst>
              <a:path w="7480300" h="4889500">
                <a:moveTo>
                  <a:pt x="101604" y="0"/>
                </a:moveTo>
                <a:lnTo>
                  <a:pt x="7378696" y="0"/>
                </a:lnTo>
                <a:cubicBezTo>
                  <a:pt x="7434810" y="0"/>
                  <a:pt x="7480300" y="45490"/>
                  <a:pt x="7480300" y="101604"/>
                </a:cubicBezTo>
                <a:lnTo>
                  <a:pt x="7480300" y="4787896"/>
                </a:lnTo>
                <a:cubicBezTo>
                  <a:pt x="7480300" y="4844010"/>
                  <a:pt x="7434810" y="4889500"/>
                  <a:pt x="7378696" y="4889500"/>
                </a:cubicBezTo>
                <a:lnTo>
                  <a:pt x="101604" y="4889500"/>
                </a:lnTo>
                <a:cubicBezTo>
                  <a:pt x="45490" y="4889500"/>
                  <a:pt x="0" y="4844010"/>
                  <a:pt x="0" y="4787896"/>
                </a:cubicBezTo>
                <a:lnTo>
                  <a:pt x="0" y="101604"/>
                </a:lnTo>
                <a:cubicBezTo>
                  <a:pt x="0" y="45527"/>
                  <a:pt x="45527" y="0"/>
                  <a:pt x="101604" y="0"/>
                </a:cubicBezTo>
                <a:close/>
              </a:path>
            </a:pathLst>
          </a:custGeom>
          <a:solidFill>
            <a:srgbClr val="343A40"/>
          </a:solidFill>
          <a:ln w="12700">
            <a:solidFill>
              <a:srgbClr val="495057">
                <a:alpha val="30196"/>
              </a:srgbClr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774700" y="1689100"/>
            <a:ext cx="70866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Zip文件结构</a:t>
            </a:r>
            <a:endParaRPr lang="en-US" sz="1600" dirty="0"/>
          </a:p>
        </p:txBody>
      </p: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2E1462AC-09D0-B8B1-1446-ABD5C13C8F14}"/>
              </a:ext>
            </a:extLst>
          </p:cNvPr>
          <p:cNvGrpSpPr/>
          <p:nvPr/>
        </p:nvGrpSpPr>
        <p:grpSpPr>
          <a:xfrm>
            <a:off x="774700" y="2289864"/>
            <a:ext cx="6959600" cy="1879600"/>
            <a:chOff x="774700" y="2197100"/>
            <a:chExt cx="6959600" cy="1879600"/>
          </a:xfrm>
        </p:grpSpPr>
        <p:sp>
          <p:nvSpPr>
            <p:cNvPr id="6" name="Shape 4"/>
            <p:cNvSpPr/>
            <p:nvPr/>
          </p:nvSpPr>
          <p:spPr>
            <a:xfrm>
              <a:off x="774700" y="2197100"/>
              <a:ext cx="6959600" cy="1879600"/>
            </a:xfrm>
            <a:custGeom>
              <a:avLst/>
              <a:gdLst/>
              <a:ahLst/>
              <a:cxnLst/>
              <a:rect l="l" t="t" r="r" b="b"/>
              <a:pathLst>
                <a:path w="6959600" h="1879600">
                  <a:moveTo>
                    <a:pt x="101592" y="0"/>
                  </a:moveTo>
                  <a:lnTo>
                    <a:pt x="6858008" y="0"/>
                  </a:lnTo>
                  <a:cubicBezTo>
                    <a:pt x="6914116" y="0"/>
                    <a:pt x="6959600" y="45484"/>
                    <a:pt x="6959600" y="101592"/>
                  </a:cubicBezTo>
                  <a:lnTo>
                    <a:pt x="6959600" y="1778008"/>
                  </a:lnTo>
                  <a:cubicBezTo>
                    <a:pt x="6959600" y="1834116"/>
                    <a:pt x="6914116" y="1879600"/>
                    <a:pt x="6858008" y="1879600"/>
                  </a:cubicBezTo>
                  <a:lnTo>
                    <a:pt x="101592" y="1879600"/>
                  </a:lnTo>
                  <a:cubicBezTo>
                    <a:pt x="45484" y="1879600"/>
                    <a:pt x="0" y="1834116"/>
                    <a:pt x="0" y="1778008"/>
                  </a:cubicBezTo>
                  <a:lnTo>
                    <a:pt x="0" y="101592"/>
                  </a:lnTo>
                  <a:cubicBezTo>
                    <a:pt x="0" y="45522"/>
                    <a:pt x="45522" y="0"/>
                    <a:pt x="101592" y="0"/>
                  </a:cubicBezTo>
                  <a:close/>
                </a:path>
              </a:pathLst>
            </a:custGeom>
            <a:solidFill>
              <a:srgbClr val="1A1D21"/>
            </a:solidFill>
            <a:ln/>
          </p:spPr>
        </p:sp>
        <p:sp>
          <p:nvSpPr>
            <p:cNvPr id="7" name="Text 5"/>
            <p:cNvSpPr/>
            <p:nvPr/>
          </p:nvSpPr>
          <p:spPr>
            <a:xfrm>
              <a:off x="927100" y="2349500"/>
              <a:ext cx="6756400" cy="3048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en-US" sz="1600" b="1" dirty="0">
                  <a:solidFill>
                    <a:srgbClr val="F8F9FA"/>
                  </a:solidFill>
                  <a:latin typeface="MiSans" pitchFamily="34" charset="0"/>
                  <a:ea typeface="MiSans" pitchFamily="34" charset="-122"/>
                  <a:cs typeface="MiSans" pitchFamily="34" charset="-120"/>
                </a:rPr>
                <a:t>小端序二进制格式</a:t>
              </a:r>
              <a:endParaRPr lang="en-US" sz="1600" dirty="0"/>
            </a:p>
          </p:txBody>
        </p:sp>
        <p:sp>
          <p:nvSpPr>
            <p:cNvPr id="8" name="Text 6"/>
            <p:cNvSpPr/>
            <p:nvPr/>
          </p:nvSpPr>
          <p:spPr>
            <a:xfrm>
              <a:off x="927100" y="2755900"/>
              <a:ext cx="6743700" cy="2540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20000"/>
                </a:lnSpc>
              </a:pPr>
              <a:r>
                <a:rPr lang="en-US" sz="1400" dirty="0">
                  <a:solidFill>
                    <a:srgbClr val="D4A237"/>
                  </a:solidFill>
                  <a:latin typeface="MiSans" pitchFamily="34" charset="0"/>
                  <a:ea typeface="MiSans" pitchFamily="34" charset="-122"/>
                  <a:cs typeface="MiSans" pitchFamily="34" charset="-120"/>
                </a:rPr>
                <a:t>本地文件头:</a:t>
              </a:r>
              <a:r>
                <a:rPr lang="en-US" sz="1400" dirty="0">
                  <a:solidFill>
                    <a:srgbClr val="F8F9FA"/>
                  </a:solidFill>
                  <a:latin typeface="MiSans" pitchFamily="34" charset="0"/>
                  <a:ea typeface="MiSans" pitchFamily="34" charset="-122"/>
                  <a:cs typeface="MiSans" pitchFamily="34" charset="-120"/>
                </a:rPr>
                <a:t> 文件名、压缩方法、CRC32等</a:t>
              </a:r>
              <a:endParaRPr lang="en-US" sz="1600" dirty="0"/>
            </a:p>
          </p:txBody>
        </p:sp>
        <p:sp>
          <p:nvSpPr>
            <p:cNvPr id="9" name="Text 7"/>
            <p:cNvSpPr/>
            <p:nvPr/>
          </p:nvSpPr>
          <p:spPr>
            <a:xfrm>
              <a:off x="927100" y="3060700"/>
              <a:ext cx="6743700" cy="2540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20000"/>
                </a:lnSpc>
              </a:pPr>
              <a:r>
                <a:rPr lang="en-US" sz="1400" dirty="0">
                  <a:solidFill>
                    <a:srgbClr val="D4A237"/>
                  </a:solidFill>
                  <a:latin typeface="MiSans" pitchFamily="34" charset="0"/>
                  <a:ea typeface="MiSans" pitchFamily="34" charset="-122"/>
                  <a:cs typeface="MiSans" pitchFamily="34" charset="-120"/>
                </a:rPr>
                <a:t>加密头:</a:t>
              </a:r>
              <a:r>
                <a:rPr lang="en-US" sz="1400" dirty="0">
                  <a:solidFill>
                    <a:srgbClr val="F8F9FA"/>
                  </a:solidFill>
                  <a:latin typeface="MiSans" pitchFamily="34" charset="0"/>
                  <a:ea typeface="MiSans" pitchFamily="34" charset="-122"/>
                  <a:cs typeface="MiSans" pitchFamily="34" charset="-120"/>
                </a:rPr>
                <a:t> 变长加密验证数据</a:t>
              </a:r>
              <a:endParaRPr lang="en-US" sz="1600" dirty="0"/>
            </a:p>
          </p:txBody>
        </p:sp>
        <p:sp>
          <p:nvSpPr>
            <p:cNvPr id="10" name="Text 8"/>
            <p:cNvSpPr/>
            <p:nvPr/>
          </p:nvSpPr>
          <p:spPr>
            <a:xfrm>
              <a:off x="927100" y="3365500"/>
              <a:ext cx="6743700" cy="2540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20000"/>
                </a:lnSpc>
              </a:pPr>
              <a:r>
                <a:rPr lang="en-US" sz="1400" dirty="0">
                  <a:solidFill>
                    <a:srgbClr val="D4A237"/>
                  </a:solidFill>
                  <a:latin typeface="MiSans" pitchFamily="34" charset="0"/>
                  <a:ea typeface="MiSans" pitchFamily="34" charset="-122"/>
                  <a:cs typeface="MiSans" pitchFamily="34" charset="-120"/>
                </a:rPr>
                <a:t>文件数据:</a:t>
              </a:r>
              <a:r>
                <a:rPr lang="en-US" sz="1400" dirty="0">
                  <a:solidFill>
                    <a:srgbClr val="F8F9FA"/>
                  </a:solidFill>
                  <a:latin typeface="MiSans" pitchFamily="34" charset="0"/>
                  <a:ea typeface="MiSans" pitchFamily="34" charset="-122"/>
                  <a:cs typeface="MiSans" pitchFamily="34" charset="-120"/>
                </a:rPr>
                <a:t> 压缩后的文件内容</a:t>
              </a:r>
              <a:endParaRPr lang="en-US" sz="1600" dirty="0"/>
            </a:p>
          </p:txBody>
        </p:sp>
        <p:sp>
          <p:nvSpPr>
            <p:cNvPr id="11" name="Text 9"/>
            <p:cNvSpPr/>
            <p:nvPr/>
          </p:nvSpPr>
          <p:spPr>
            <a:xfrm>
              <a:off x="927100" y="3670300"/>
              <a:ext cx="6743700" cy="2540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20000"/>
                </a:lnSpc>
              </a:pPr>
              <a:r>
                <a:rPr lang="en-US" sz="1400" dirty="0">
                  <a:solidFill>
                    <a:srgbClr val="D4A237"/>
                  </a:solidFill>
                  <a:latin typeface="MiSans" pitchFamily="34" charset="0"/>
                  <a:ea typeface="MiSans" pitchFamily="34" charset="-122"/>
                  <a:cs typeface="MiSans" pitchFamily="34" charset="-120"/>
                </a:rPr>
                <a:t>数据描述符:</a:t>
              </a:r>
              <a:r>
                <a:rPr lang="en-US" sz="1400" dirty="0">
                  <a:solidFill>
                    <a:srgbClr val="F8F9FA"/>
                  </a:solidFill>
                  <a:latin typeface="MiSans" pitchFamily="34" charset="0"/>
                  <a:ea typeface="MiSans" pitchFamily="34" charset="-122"/>
                  <a:cs typeface="MiSans" pitchFamily="34" charset="-120"/>
                </a:rPr>
                <a:t> 压缩后的大小和CRC32</a:t>
              </a:r>
              <a:endParaRPr lang="en-US" sz="1600" dirty="0"/>
            </a:p>
          </p:txBody>
        </p:sp>
      </p:grp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8836B445-F047-87B0-5B25-AC8BB8E42402}"/>
              </a:ext>
            </a:extLst>
          </p:cNvPr>
          <p:cNvGrpSpPr/>
          <p:nvPr/>
        </p:nvGrpSpPr>
        <p:grpSpPr>
          <a:xfrm>
            <a:off x="774700" y="4390334"/>
            <a:ext cx="6959600" cy="1574800"/>
            <a:chOff x="774700" y="4178300"/>
            <a:chExt cx="6959600" cy="1574800"/>
          </a:xfrm>
        </p:grpSpPr>
        <p:sp>
          <p:nvSpPr>
            <p:cNvPr id="12" name="Shape 10"/>
            <p:cNvSpPr/>
            <p:nvPr/>
          </p:nvSpPr>
          <p:spPr>
            <a:xfrm>
              <a:off x="774700" y="4178300"/>
              <a:ext cx="6959600" cy="1574800"/>
            </a:xfrm>
            <a:custGeom>
              <a:avLst/>
              <a:gdLst/>
              <a:ahLst/>
              <a:cxnLst/>
              <a:rect l="l" t="t" r="r" b="b"/>
              <a:pathLst>
                <a:path w="6959600" h="1574800">
                  <a:moveTo>
                    <a:pt x="101606" y="0"/>
                  </a:moveTo>
                  <a:lnTo>
                    <a:pt x="6857994" y="0"/>
                  </a:lnTo>
                  <a:cubicBezTo>
                    <a:pt x="6914109" y="0"/>
                    <a:pt x="6959600" y="45491"/>
                    <a:pt x="6959600" y="101606"/>
                  </a:cubicBezTo>
                  <a:lnTo>
                    <a:pt x="6959600" y="1473194"/>
                  </a:lnTo>
                  <a:cubicBezTo>
                    <a:pt x="6959600" y="1529309"/>
                    <a:pt x="6914109" y="1574800"/>
                    <a:pt x="6857994" y="1574800"/>
                  </a:cubicBezTo>
                  <a:lnTo>
                    <a:pt x="101606" y="1574800"/>
                  </a:lnTo>
                  <a:cubicBezTo>
                    <a:pt x="45491" y="1574800"/>
                    <a:pt x="0" y="1529309"/>
                    <a:pt x="0" y="1473194"/>
                  </a:cubicBezTo>
                  <a:lnTo>
                    <a:pt x="0" y="101606"/>
                  </a:lnTo>
                  <a:cubicBezTo>
                    <a:pt x="0" y="45528"/>
                    <a:pt x="45528" y="0"/>
                    <a:pt x="101606" y="0"/>
                  </a:cubicBezTo>
                  <a:close/>
                </a:path>
              </a:pathLst>
            </a:custGeom>
            <a:solidFill>
              <a:srgbClr val="1A1D21"/>
            </a:solidFill>
            <a:ln/>
          </p:spPr>
        </p:sp>
        <p:sp>
          <p:nvSpPr>
            <p:cNvPr id="13" name="Text 11"/>
            <p:cNvSpPr/>
            <p:nvPr/>
          </p:nvSpPr>
          <p:spPr>
            <a:xfrm>
              <a:off x="927100" y="4330700"/>
              <a:ext cx="6756400" cy="3048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en-US" sz="1600" b="1" dirty="0">
                  <a:solidFill>
                    <a:srgbClr val="F8F9FA"/>
                  </a:solidFill>
                  <a:latin typeface="MiSans" pitchFamily="34" charset="0"/>
                  <a:ea typeface="MiSans" pitchFamily="34" charset="-122"/>
                  <a:cs typeface="MiSans" pitchFamily="34" charset="-120"/>
                </a:rPr>
                <a:t>中央目录结构</a:t>
              </a:r>
              <a:endParaRPr lang="en-US" sz="1600" dirty="0"/>
            </a:p>
          </p:txBody>
        </p:sp>
        <p:sp>
          <p:nvSpPr>
            <p:cNvPr id="14" name="Text 12"/>
            <p:cNvSpPr/>
            <p:nvPr/>
          </p:nvSpPr>
          <p:spPr>
            <a:xfrm>
              <a:off x="927100" y="4737100"/>
              <a:ext cx="6743700" cy="2540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20000"/>
                </a:lnSpc>
              </a:pPr>
              <a:r>
                <a:rPr lang="en-US" sz="1400" dirty="0">
                  <a:solidFill>
                    <a:srgbClr val="D4A237"/>
                  </a:solidFill>
                  <a:latin typeface="MiSans" pitchFamily="34" charset="0"/>
                  <a:ea typeface="MiSans" pitchFamily="34" charset="-122"/>
                  <a:cs typeface="MiSans" pitchFamily="34" charset="-120"/>
                </a:rPr>
                <a:t>中央目录文件头:</a:t>
              </a:r>
              <a:r>
                <a:rPr lang="en-US" sz="1400" dirty="0">
                  <a:solidFill>
                    <a:srgbClr val="F8F9FA"/>
                  </a:solidFill>
                  <a:latin typeface="MiSans" pitchFamily="34" charset="0"/>
                  <a:ea typeface="MiSans" pitchFamily="34" charset="-122"/>
                  <a:cs typeface="MiSans" pitchFamily="34" charset="-120"/>
                </a:rPr>
                <a:t> 每个文件的完整信息</a:t>
              </a:r>
              <a:endParaRPr lang="en-US" sz="1600" dirty="0"/>
            </a:p>
          </p:txBody>
        </p:sp>
        <p:sp>
          <p:nvSpPr>
            <p:cNvPr id="15" name="Text 13"/>
            <p:cNvSpPr/>
            <p:nvPr/>
          </p:nvSpPr>
          <p:spPr>
            <a:xfrm>
              <a:off x="927100" y="5041900"/>
              <a:ext cx="6743700" cy="2540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20000"/>
                </a:lnSpc>
              </a:pPr>
              <a:r>
                <a:rPr lang="en-US" sz="1400" dirty="0">
                  <a:solidFill>
                    <a:srgbClr val="D4A237"/>
                  </a:solidFill>
                  <a:latin typeface="MiSans" pitchFamily="34" charset="0"/>
                  <a:ea typeface="MiSans" pitchFamily="34" charset="-122"/>
                  <a:cs typeface="MiSans" pitchFamily="34" charset="-120"/>
                </a:rPr>
                <a:t>扩展字段:</a:t>
              </a:r>
              <a:r>
                <a:rPr lang="en-US" sz="1400" dirty="0">
                  <a:solidFill>
                    <a:srgbClr val="F8F9FA"/>
                  </a:solidFill>
                  <a:latin typeface="MiSans" pitchFamily="34" charset="0"/>
                  <a:ea typeface="MiSans" pitchFamily="34" charset="-122"/>
                  <a:cs typeface="MiSans" pitchFamily="34" charset="-120"/>
                </a:rPr>
                <a:t> 平台特定属性(NTFS/Unix)</a:t>
              </a:r>
              <a:endParaRPr lang="en-US" sz="1600" dirty="0"/>
            </a:p>
          </p:txBody>
        </p:sp>
        <p:sp>
          <p:nvSpPr>
            <p:cNvPr id="16" name="Text 14"/>
            <p:cNvSpPr/>
            <p:nvPr/>
          </p:nvSpPr>
          <p:spPr>
            <a:xfrm>
              <a:off x="927100" y="5346700"/>
              <a:ext cx="6743700" cy="2540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20000"/>
                </a:lnSpc>
              </a:pPr>
              <a:r>
                <a:rPr lang="en-US" sz="1400" dirty="0">
                  <a:solidFill>
                    <a:srgbClr val="D4A237"/>
                  </a:solidFill>
                  <a:latin typeface="MiSans" pitchFamily="34" charset="0"/>
                  <a:ea typeface="MiSans" pitchFamily="34" charset="-122"/>
                  <a:cs typeface="MiSans" pitchFamily="34" charset="-120"/>
                </a:rPr>
                <a:t>中央目录结尾:</a:t>
              </a:r>
              <a:r>
                <a:rPr lang="en-US" sz="1400" dirty="0">
                  <a:solidFill>
                    <a:srgbClr val="F8F9FA"/>
                  </a:solidFill>
                  <a:latin typeface="MiSans" pitchFamily="34" charset="0"/>
                  <a:ea typeface="MiSans" pitchFamily="34" charset="-122"/>
                  <a:cs typeface="MiSans" pitchFamily="34" charset="-120"/>
                </a:rPr>
                <a:t> 目录偏移和注释</a:t>
              </a:r>
              <a:endParaRPr lang="en-US" sz="1600" dirty="0"/>
            </a:p>
          </p:txBody>
        </p:sp>
      </p:grpSp>
      <p:sp>
        <p:nvSpPr>
          <p:cNvPr id="17" name="Shape 15"/>
          <p:cNvSpPr/>
          <p:nvPr/>
        </p:nvSpPr>
        <p:spPr>
          <a:xfrm>
            <a:off x="8261350" y="1428750"/>
            <a:ext cx="7480300" cy="4889500"/>
          </a:xfrm>
          <a:custGeom>
            <a:avLst/>
            <a:gdLst/>
            <a:ahLst/>
            <a:cxnLst/>
            <a:rect l="l" t="t" r="r" b="b"/>
            <a:pathLst>
              <a:path w="7480300" h="4889500">
                <a:moveTo>
                  <a:pt x="101604" y="0"/>
                </a:moveTo>
                <a:lnTo>
                  <a:pt x="7378696" y="0"/>
                </a:lnTo>
                <a:cubicBezTo>
                  <a:pt x="7434810" y="0"/>
                  <a:pt x="7480300" y="45490"/>
                  <a:pt x="7480300" y="101604"/>
                </a:cubicBezTo>
                <a:lnTo>
                  <a:pt x="7480300" y="4787896"/>
                </a:lnTo>
                <a:cubicBezTo>
                  <a:pt x="7480300" y="4844010"/>
                  <a:pt x="7434810" y="4889500"/>
                  <a:pt x="7378696" y="4889500"/>
                </a:cubicBezTo>
                <a:lnTo>
                  <a:pt x="101604" y="4889500"/>
                </a:lnTo>
                <a:cubicBezTo>
                  <a:pt x="45490" y="4889500"/>
                  <a:pt x="0" y="4844010"/>
                  <a:pt x="0" y="4787896"/>
                </a:cubicBezTo>
                <a:lnTo>
                  <a:pt x="0" y="101604"/>
                </a:lnTo>
                <a:cubicBezTo>
                  <a:pt x="0" y="45527"/>
                  <a:pt x="45527" y="0"/>
                  <a:pt x="101604" y="0"/>
                </a:cubicBezTo>
                <a:close/>
              </a:path>
            </a:pathLst>
          </a:custGeom>
          <a:solidFill>
            <a:srgbClr val="343A40"/>
          </a:solidFill>
          <a:ln w="12700">
            <a:solidFill>
              <a:srgbClr val="495057">
                <a:alpha val="30196"/>
              </a:srgbClr>
            </a:solidFill>
            <a:prstDash val="solid"/>
          </a:ln>
        </p:spPr>
      </p:sp>
      <p:sp>
        <p:nvSpPr>
          <p:cNvPr id="18" name="Text 16"/>
          <p:cNvSpPr/>
          <p:nvPr/>
        </p:nvSpPr>
        <p:spPr>
          <a:xfrm>
            <a:off x="8521700" y="1689100"/>
            <a:ext cx="70866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加密算法实现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8521700" y="2197100"/>
            <a:ext cx="6959600" cy="1879600"/>
          </a:xfrm>
          <a:custGeom>
            <a:avLst/>
            <a:gdLst/>
            <a:ahLst/>
            <a:cxnLst/>
            <a:rect l="l" t="t" r="r" b="b"/>
            <a:pathLst>
              <a:path w="6959600" h="1879600">
                <a:moveTo>
                  <a:pt x="101592" y="0"/>
                </a:moveTo>
                <a:lnTo>
                  <a:pt x="6858008" y="0"/>
                </a:lnTo>
                <a:cubicBezTo>
                  <a:pt x="6914116" y="0"/>
                  <a:pt x="6959600" y="45484"/>
                  <a:pt x="6959600" y="101592"/>
                </a:cubicBezTo>
                <a:lnTo>
                  <a:pt x="6959600" y="1778008"/>
                </a:lnTo>
                <a:cubicBezTo>
                  <a:pt x="6959600" y="1834116"/>
                  <a:pt x="6914116" y="1879600"/>
                  <a:pt x="6858008" y="1879600"/>
                </a:cubicBezTo>
                <a:lnTo>
                  <a:pt x="101592" y="1879600"/>
                </a:lnTo>
                <a:cubicBezTo>
                  <a:pt x="45484" y="1879600"/>
                  <a:pt x="0" y="1834116"/>
                  <a:pt x="0" y="1778008"/>
                </a:cubicBezTo>
                <a:lnTo>
                  <a:pt x="0" y="101592"/>
                </a:lnTo>
                <a:cubicBezTo>
                  <a:pt x="0" y="45522"/>
                  <a:pt x="45522" y="0"/>
                  <a:pt x="101592" y="0"/>
                </a:cubicBez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20" name="Text 18"/>
          <p:cNvSpPr/>
          <p:nvPr/>
        </p:nvSpPr>
        <p:spPr>
          <a:xfrm>
            <a:off x="8674100" y="2349500"/>
            <a:ext cx="6756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ZipCrypto算法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8674100" y="2755900"/>
            <a:ext cx="67437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KeySetup:</a:t>
            </a:r>
            <a:r>
              <a:rPr lang="en-US" sz="1400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初始化三个32位key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8674100" y="3060700"/>
            <a:ext cx="67437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HeaderGen:</a:t>
            </a:r>
            <a:r>
              <a:rPr lang="en-US" sz="1400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生成12字节随机头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8674100" y="3365500"/>
            <a:ext cx="67437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Streaming:</a:t>
            </a:r>
            <a:r>
              <a:rPr lang="en-US" sz="1400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CRC32迭代更新key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8674100" y="3670300"/>
            <a:ext cx="67437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校验:</a:t>
            </a:r>
            <a:r>
              <a:rPr lang="en-US" sz="1400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第12字节验证密码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8521700" y="4178300"/>
            <a:ext cx="6959600" cy="1879600"/>
          </a:xfrm>
          <a:custGeom>
            <a:avLst/>
            <a:gdLst/>
            <a:ahLst/>
            <a:cxnLst/>
            <a:rect l="l" t="t" r="r" b="b"/>
            <a:pathLst>
              <a:path w="6959600" h="1879600">
                <a:moveTo>
                  <a:pt x="101592" y="0"/>
                </a:moveTo>
                <a:lnTo>
                  <a:pt x="6858008" y="0"/>
                </a:lnTo>
                <a:cubicBezTo>
                  <a:pt x="6914116" y="0"/>
                  <a:pt x="6959600" y="45484"/>
                  <a:pt x="6959600" y="101592"/>
                </a:cubicBezTo>
                <a:lnTo>
                  <a:pt x="6959600" y="1778008"/>
                </a:lnTo>
                <a:cubicBezTo>
                  <a:pt x="6959600" y="1834116"/>
                  <a:pt x="6914116" y="1879600"/>
                  <a:pt x="6858008" y="1879600"/>
                </a:cubicBezTo>
                <a:lnTo>
                  <a:pt x="101592" y="1879600"/>
                </a:lnTo>
                <a:cubicBezTo>
                  <a:pt x="45484" y="1879600"/>
                  <a:pt x="0" y="1834116"/>
                  <a:pt x="0" y="1778008"/>
                </a:cubicBezTo>
                <a:lnTo>
                  <a:pt x="0" y="101592"/>
                </a:lnTo>
                <a:cubicBezTo>
                  <a:pt x="0" y="45522"/>
                  <a:pt x="45522" y="0"/>
                  <a:pt x="101592" y="0"/>
                </a:cubicBez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26" name="Text 24"/>
          <p:cNvSpPr/>
          <p:nvPr/>
        </p:nvSpPr>
        <p:spPr>
          <a:xfrm>
            <a:off x="8674100" y="4330700"/>
            <a:ext cx="6756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RC4算法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8674100" y="4737100"/>
            <a:ext cx="67437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KSA:</a:t>
            </a:r>
            <a:r>
              <a:rPr lang="en-US" sz="1400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初始化256字节S盒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8674100" y="5041900"/>
            <a:ext cx="67437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PRGA:</a:t>
            </a:r>
            <a:r>
              <a:rPr lang="en-US" sz="1400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持续生成keystream</a:t>
            </a: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8674100" y="5346700"/>
            <a:ext cx="67437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Header:</a:t>
            </a:r>
            <a:r>
              <a:rPr lang="en-US" sz="1400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16字节随机头+CRC校验</a:t>
            </a:r>
            <a:r>
              <a:rPr lang="zh-CN" altLang="en-US" sz="1400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，采用标准加密头</a:t>
            </a: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8674100" y="5651500"/>
            <a:ext cx="67437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流加密:</a:t>
            </a:r>
            <a:r>
              <a:rPr lang="en-US" sz="1400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XOR数据块</a:t>
            </a:r>
            <a:endParaRPr lang="en-US" sz="1600" dirty="0"/>
          </a:p>
        </p:txBody>
      </p:sp>
      <p:sp>
        <p:nvSpPr>
          <p:cNvPr id="31" name="Shape 29"/>
          <p:cNvSpPr/>
          <p:nvPr/>
        </p:nvSpPr>
        <p:spPr>
          <a:xfrm>
            <a:off x="514350" y="6584950"/>
            <a:ext cx="3606800" cy="1384300"/>
          </a:xfrm>
          <a:custGeom>
            <a:avLst/>
            <a:gdLst/>
            <a:ahLst/>
            <a:cxnLst/>
            <a:rect l="l" t="t" r="r" b="b"/>
            <a:pathLst>
              <a:path w="3606800" h="1384300">
                <a:moveTo>
                  <a:pt x="101594" y="0"/>
                </a:moveTo>
                <a:lnTo>
                  <a:pt x="3505206" y="0"/>
                </a:lnTo>
                <a:cubicBezTo>
                  <a:pt x="3561315" y="0"/>
                  <a:pt x="3606800" y="45485"/>
                  <a:pt x="3606800" y="101594"/>
                </a:cubicBezTo>
                <a:lnTo>
                  <a:pt x="3606800" y="1282706"/>
                </a:lnTo>
                <a:cubicBezTo>
                  <a:pt x="3606800" y="1338815"/>
                  <a:pt x="3561315" y="1384300"/>
                  <a:pt x="3505206" y="1384300"/>
                </a:cubicBezTo>
                <a:lnTo>
                  <a:pt x="101594" y="1384300"/>
                </a:lnTo>
                <a:cubicBezTo>
                  <a:pt x="45485" y="1384300"/>
                  <a:pt x="0" y="1338815"/>
                  <a:pt x="0" y="1282706"/>
                </a:cubicBezTo>
                <a:lnTo>
                  <a:pt x="0" y="101594"/>
                </a:lnTo>
                <a:cubicBezTo>
                  <a:pt x="0" y="45485"/>
                  <a:pt x="45485" y="0"/>
                  <a:pt x="101594" y="0"/>
                </a:cubicBezTo>
                <a:close/>
              </a:path>
            </a:pathLst>
          </a:custGeom>
          <a:solidFill>
            <a:srgbClr val="343A40"/>
          </a:solidFill>
          <a:ln w="12700">
            <a:solidFill>
              <a:srgbClr val="495057">
                <a:alpha val="30196"/>
              </a:srgbClr>
            </a:solidFill>
            <a:prstDash val="solid"/>
          </a:ln>
        </p:spPr>
      </p:sp>
      <p:sp>
        <p:nvSpPr>
          <p:cNvPr id="32" name="Shape 30"/>
          <p:cNvSpPr/>
          <p:nvPr/>
        </p:nvSpPr>
        <p:spPr>
          <a:xfrm>
            <a:off x="771525" y="6845300"/>
            <a:ext cx="222250" cy="254000"/>
          </a:xfrm>
          <a:custGeom>
            <a:avLst/>
            <a:gdLst/>
            <a:ahLst/>
            <a:cxnLst/>
            <a:rect l="l" t="t" r="r" b="b"/>
            <a:pathLst>
              <a:path w="222250" h="254000">
                <a:moveTo>
                  <a:pt x="79375" y="31750"/>
                </a:moveTo>
                <a:cubicBezTo>
                  <a:pt x="79375" y="22969"/>
                  <a:pt x="72281" y="15875"/>
                  <a:pt x="63500" y="15875"/>
                </a:cubicBezTo>
                <a:cubicBezTo>
                  <a:pt x="54719" y="15875"/>
                  <a:pt x="47625" y="22969"/>
                  <a:pt x="47625" y="31750"/>
                </a:cubicBezTo>
                <a:lnTo>
                  <a:pt x="47625" y="63500"/>
                </a:lnTo>
                <a:lnTo>
                  <a:pt x="15875" y="63500"/>
                </a:lnTo>
                <a:cubicBezTo>
                  <a:pt x="7094" y="63500"/>
                  <a:pt x="0" y="70594"/>
                  <a:pt x="0" y="79375"/>
                </a:cubicBezTo>
                <a:cubicBezTo>
                  <a:pt x="0" y="88156"/>
                  <a:pt x="7094" y="95250"/>
                  <a:pt x="15875" y="95250"/>
                </a:cubicBezTo>
                <a:lnTo>
                  <a:pt x="63500" y="95250"/>
                </a:lnTo>
                <a:cubicBezTo>
                  <a:pt x="72281" y="95250"/>
                  <a:pt x="79375" y="88156"/>
                  <a:pt x="79375" y="79375"/>
                </a:cubicBezTo>
                <a:lnTo>
                  <a:pt x="79375" y="31750"/>
                </a:lnTo>
                <a:close/>
                <a:moveTo>
                  <a:pt x="15875" y="158750"/>
                </a:moveTo>
                <a:cubicBezTo>
                  <a:pt x="7094" y="158750"/>
                  <a:pt x="0" y="165844"/>
                  <a:pt x="0" y="174625"/>
                </a:cubicBezTo>
                <a:cubicBezTo>
                  <a:pt x="0" y="183406"/>
                  <a:pt x="7094" y="190500"/>
                  <a:pt x="15875" y="190500"/>
                </a:cubicBezTo>
                <a:lnTo>
                  <a:pt x="47625" y="190500"/>
                </a:lnTo>
                <a:lnTo>
                  <a:pt x="47625" y="222250"/>
                </a:lnTo>
                <a:cubicBezTo>
                  <a:pt x="47625" y="231031"/>
                  <a:pt x="54719" y="238125"/>
                  <a:pt x="63500" y="238125"/>
                </a:cubicBezTo>
                <a:cubicBezTo>
                  <a:pt x="72281" y="238125"/>
                  <a:pt x="79375" y="231031"/>
                  <a:pt x="79375" y="222250"/>
                </a:cubicBezTo>
                <a:lnTo>
                  <a:pt x="79375" y="174625"/>
                </a:lnTo>
                <a:cubicBezTo>
                  <a:pt x="79375" y="165844"/>
                  <a:pt x="72281" y="158750"/>
                  <a:pt x="63500" y="158750"/>
                </a:cubicBezTo>
                <a:lnTo>
                  <a:pt x="15875" y="158750"/>
                </a:lnTo>
                <a:close/>
                <a:moveTo>
                  <a:pt x="174625" y="31750"/>
                </a:moveTo>
                <a:cubicBezTo>
                  <a:pt x="174625" y="22969"/>
                  <a:pt x="167531" y="15875"/>
                  <a:pt x="158750" y="15875"/>
                </a:cubicBezTo>
                <a:cubicBezTo>
                  <a:pt x="149969" y="15875"/>
                  <a:pt x="142875" y="22969"/>
                  <a:pt x="142875" y="31750"/>
                </a:cubicBezTo>
                <a:lnTo>
                  <a:pt x="142875" y="79375"/>
                </a:lnTo>
                <a:cubicBezTo>
                  <a:pt x="142875" y="88156"/>
                  <a:pt x="149969" y="95250"/>
                  <a:pt x="158750" y="95250"/>
                </a:cubicBezTo>
                <a:lnTo>
                  <a:pt x="206375" y="95250"/>
                </a:lnTo>
                <a:cubicBezTo>
                  <a:pt x="215156" y="95250"/>
                  <a:pt x="222250" y="88156"/>
                  <a:pt x="222250" y="79375"/>
                </a:cubicBezTo>
                <a:cubicBezTo>
                  <a:pt x="222250" y="70594"/>
                  <a:pt x="215156" y="63500"/>
                  <a:pt x="206375" y="63500"/>
                </a:cubicBezTo>
                <a:lnTo>
                  <a:pt x="174625" y="63500"/>
                </a:lnTo>
                <a:lnTo>
                  <a:pt x="174625" y="31750"/>
                </a:lnTo>
                <a:close/>
                <a:moveTo>
                  <a:pt x="158750" y="158750"/>
                </a:moveTo>
                <a:cubicBezTo>
                  <a:pt x="149969" y="158750"/>
                  <a:pt x="142875" y="165844"/>
                  <a:pt x="142875" y="174625"/>
                </a:cubicBezTo>
                <a:lnTo>
                  <a:pt x="142875" y="222250"/>
                </a:lnTo>
                <a:cubicBezTo>
                  <a:pt x="142875" y="231031"/>
                  <a:pt x="149969" y="238125"/>
                  <a:pt x="158750" y="238125"/>
                </a:cubicBezTo>
                <a:cubicBezTo>
                  <a:pt x="167531" y="238125"/>
                  <a:pt x="174625" y="231031"/>
                  <a:pt x="174625" y="222250"/>
                </a:cubicBezTo>
                <a:lnTo>
                  <a:pt x="174625" y="190500"/>
                </a:lnTo>
                <a:lnTo>
                  <a:pt x="206375" y="190500"/>
                </a:lnTo>
                <a:cubicBezTo>
                  <a:pt x="215156" y="190500"/>
                  <a:pt x="222250" y="183406"/>
                  <a:pt x="222250" y="174625"/>
                </a:cubicBezTo>
                <a:cubicBezTo>
                  <a:pt x="222250" y="165844"/>
                  <a:pt x="215156" y="158750"/>
                  <a:pt x="206375" y="158750"/>
                </a:cubicBezTo>
                <a:lnTo>
                  <a:pt x="158750" y="158750"/>
                </a:lnTo>
                <a:close/>
              </a:path>
            </a:pathLst>
          </a:custGeom>
          <a:solidFill>
            <a:srgbClr val="D4A237"/>
          </a:solidFill>
          <a:ln/>
        </p:spPr>
      </p:sp>
      <p:sp>
        <p:nvSpPr>
          <p:cNvPr id="33" name="Text 31"/>
          <p:cNvSpPr/>
          <p:nvPr/>
        </p:nvSpPr>
        <p:spPr>
          <a:xfrm>
            <a:off x="1193800" y="6794500"/>
            <a:ext cx="10287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压缩算法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723900" y="7251700"/>
            <a:ext cx="32766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srgbClr val="F8F9FA">
                    <a:alpha val="6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自定义的</a:t>
            </a:r>
            <a:r>
              <a:rPr lang="en-US" altLang="zh-CN" sz="1400" dirty="0" err="1">
                <a:solidFill>
                  <a:srgbClr val="F8F9FA">
                    <a:alpha val="6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ZipFile</a:t>
            </a:r>
            <a:r>
              <a:rPr lang="zh-CN" altLang="en-US" sz="1400" dirty="0">
                <a:solidFill>
                  <a:srgbClr val="F8F9FA">
                    <a:alpha val="6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类未对压缩算法做</a:t>
            </a:r>
            <a:r>
              <a:rPr lang="en-US" sz="1400" dirty="0" err="1">
                <a:solidFill>
                  <a:srgbClr val="F8F9FA">
                    <a:alpha val="6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支持</a:t>
            </a:r>
            <a:endParaRPr lang="en-US" sz="1600" dirty="0"/>
          </a:p>
        </p:txBody>
      </p:sp>
      <p:sp>
        <p:nvSpPr>
          <p:cNvPr id="35" name="Shape 33"/>
          <p:cNvSpPr/>
          <p:nvPr/>
        </p:nvSpPr>
        <p:spPr>
          <a:xfrm>
            <a:off x="4387850" y="6584950"/>
            <a:ext cx="3606800" cy="1384300"/>
          </a:xfrm>
          <a:custGeom>
            <a:avLst/>
            <a:gdLst/>
            <a:ahLst/>
            <a:cxnLst/>
            <a:rect l="l" t="t" r="r" b="b"/>
            <a:pathLst>
              <a:path w="3606800" h="1384300">
                <a:moveTo>
                  <a:pt x="101594" y="0"/>
                </a:moveTo>
                <a:lnTo>
                  <a:pt x="3505206" y="0"/>
                </a:lnTo>
                <a:cubicBezTo>
                  <a:pt x="3561315" y="0"/>
                  <a:pt x="3606800" y="45485"/>
                  <a:pt x="3606800" y="101594"/>
                </a:cubicBezTo>
                <a:lnTo>
                  <a:pt x="3606800" y="1282706"/>
                </a:lnTo>
                <a:cubicBezTo>
                  <a:pt x="3606800" y="1338815"/>
                  <a:pt x="3561315" y="1384300"/>
                  <a:pt x="3505206" y="1384300"/>
                </a:cubicBezTo>
                <a:lnTo>
                  <a:pt x="101594" y="1384300"/>
                </a:lnTo>
                <a:cubicBezTo>
                  <a:pt x="45485" y="1384300"/>
                  <a:pt x="0" y="1338815"/>
                  <a:pt x="0" y="1282706"/>
                </a:cubicBezTo>
                <a:lnTo>
                  <a:pt x="0" y="101594"/>
                </a:lnTo>
                <a:cubicBezTo>
                  <a:pt x="0" y="45485"/>
                  <a:pt x="45485" y="0"/>
                  <a:pt x="101594" y="0"/>
                </a:cubicBezTo>
                <a:close/>
              </a:path>
            </a:pathLst>
          </a:custGeom>
          <a:solidFill>
            <a:srgbClr val="343A40"/>
          </a:solidFill>
          <a:ln w="12700">
            <a:solidFill>
              <a:srgbClr val="495057">
                <a:alpha val="30196"/>
              </a:srgbClr>
            </a:solidFill>
            <a:prstDash val="solid"/>
          </a:ln>
        </p:spPr>
      </p:sp>
      <p:sp>
        <p:nvSpPr>
          <p:cNvPr id="36" name="Shape 34"/>
          <p:cNvSpPr/>
          <p:nvPr/>
        </p:nvSpPr>
        <p:spPr>
          <a:xfrm>
            <a:off x="4629150" y="6845300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127000" y="0"/>
                </a:moveTo>
                <a:cubicBezTo>
                  <a:pt x="129282" y="0"/>
                  <a:pt x="131564" y="496"/>
                  <a:pt x="133648" y="1439"/>
                </a:cubicBezTo>
                <a:lnTo>
                  <a:pt x="227112" y="41077"/>
                </a:lnTo>
                <a:cubicBezTo>
                  <a:pt x="238026" y="45690"/>
                  <a:pt x="246162" y="56455"/>
                  <a:pt x="246112" y="69453"/>
                </a:cubicBezTo>
                <a:cubicBezTo>
                  <a:pt x="245864" y="118666"/>
                  <a:pt x="225623" y="208707"/>
                  <a:pt x="140146" y="249634"/>
                </a:cubicBezTo>
                <a:cubicBezTo>
                  <a:pt x="131862" y="253603"/>
                  <a:pt x="122238" y="253603"/>
                  <a:pt x="113953" y="249634"/>
                </a:cubicBezTo>
                <a:cubicBezTo>
                  <a:pt x="28426" y="208707"/>
                  <a:pt x="8235" y="118666"/>
                  <a:pt x="7987" y="69453"/>
                </a:cubicBezTo>
                <a:cubicBezTo>
                  <a:pt x="7937" y="56455"/>
                  <a:pt x="16073" y="45690"/>
                  <a:pt x="26987" y="41077"/>
                </a:cubicBezTo>
                <a:lnTo>
                  <a:pt x="120402" y="1439"/>
                </a:lnTo>
                <a:cubicBezTo>
                  <a:pt x="122486" y="496"/>
                  <a:pt x="124718" y="0"/>
                  <a:pt x="127000" y="0"/>
                </a:cubicBezTo>
                <a:close/>
                <a:moveTo>
                  <a:pt x="127000" y="33139"/>
                </a:moveTo>
                <a:lnTo>
                  <a:pt x="127000" y="220712"/>
                </a:lnTo>
                <a:cubicBezTo>
                  <a:pt x="195461" y="187573"/>
                  <a:pt x="213866" y="114151"/>
                  <a:pt x="214313" y="70197"/>
                </a:cubicBezTo>
                <a:lnTo>
                  <a:pt x="127000" y="33189"/>
                </a:lnTo>
                <a:lnTo>
                  <a:pt x="127000" y="33189"/>
                </a:lnTo>
                <a:close/>
              </a:path>
            </a:pathLst>
          </a:custGeom>
          <a:solidFill>
            <a:srgbClr val="D4A237"/>
          </a:solidFill>
          <a:ln/>
        </p:spPr>
      </p:sp>
      <p:sp>
        <p:nvSpPr>
          <p:cNvPr id="37" name="Text 35"/>
          <p:cNvSpPr/>
          <p:nvPr/>
        </p:nvSpPr>
        <p:spPr>
          <a:xfrm>
            <a:off x="5067300" y="6794500"/>
            <a:ext cx="10287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加密支持</a:t>
            </a:r>
            <a:endParaRPr lang="en-US" sz="1600" dirty="0"/>
          </a:p>
        </p:txBody>
      </p:sp>
      <p:sp>
        <p:nvSpPr>
          <p:cNvPr id="38" name="Text 36"/>
          <p:cNvSpPr/>
          <p:nvPr/>
        </p:nvSpPr>
        <p:spPr>
          <a:xfrm>
            <a:off x="4597400" y="7251700"/>
            <a:ext cx="32766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F8F9FA">
                    <a:alpha val="6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ZipCrypto和RC4两种加密算法</a:t>
            </a:r>
            <a:endParaRPr lang="en-US" sz="1600" dirty="0"/>
          </a:p>
        </p:txBody>
      </p:sp>
      <p:sp>
        <p:nvSpPr>
          <p:cNvPr id="39" name="Shape 37"/>
          <p:cNvSpPr/>
          <p:nvPr/>
        </p:nvSpPr>
        <p:spPr>
          <a:xfrm>
            <a:off x="8261350" y="6584950"/>
            <a:ext cx="3606800" cy="1384300"/>
          </a:xfrm>
          <a:custGeom>
            <a:avLst/>
            <a:gdLst/>
            <a:ahLst/>
            <a:cxnLst/>
            <a:rect l="l" t="t" r="r" b="b"/>
            <a:pathLst>
              <a:path w="3606800" h="1384300">
                <a:moveTo>
                  <a:pt x="101594" y="0"/>
                </a:moveTo>
                <a:lnTo>
                  <a:pt x="3505206" y="0"/>
                </a:lnTo>
                <a:cubicBezTo>
                  <a:pt x="3561315" y="0"/>
                  <a:pt x="3606800" y="45485"/>
                  <a:pt x="3606800" y="101594"/>
                </a:cubicBezTo>
                <a:lnTo>
                  <a:pt x="3606800" y="1282706"/>
                </a:lnTo>
                <a:cubicBezTo>
                  <a:pt x="3606800" y="1338815"/>
                  <a:pt x="3561315" y="1384300"/>
                  <a:pt x="3505206" y="1384300"/>
                </a:cubicBezTo>
                <a:lnTo>
                  <a:pt x="101594" y="1384300"/>
                </a:lnTo>
                <a:cubicBezTo>
                  <a:pt x="45485" y="1384300"/>
                  <a:pt x="0" y="1338815"/>
                  <a:pt x="0" y="1282706"/>
                </a:cubicBezTo>
                <a:lnTo>
                  <a:pt x="0" y="101594"/>
                </a:lnTo>
                <a:cubicBezTo>
                  <a:pt x="0" y="45485"/>
                  <a:pt x="45485" y="0"/>
                  <a:pt x="101594" y="0"/>
                </a:cubicBezTo>
                <a:close/>
              </a:path>
            </a:pathLst>
          </a:custGeom>
          <a:solidFill>
            <a:srgbClr val="343A40"/>
          </a:solidFill>
          <a:ln w="12700">
            <a:solidFill>
              <a:srgbClr val="495057">
                <a:alpha val="30196"/>
              </a:srgbClr>
            </a:solidFill>
            <a:prstDash val="solid"/>
          </a:ln>
        </p:spPr>
      </p:sp>
      <p:sp>
        <p:nvSpPr>
          <p:cNvPr id="40" name="Shape 38"/>
          <p:cNvSpPr/>
          <p:nvPr/>
        </p:nvSpPr>
        <p:spPr>
          <a:xfrm>
            <a:off x="8502650" y="6845300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19844" y="23812"/>
                </a:moveTo>
                <a:cubicBezTo>
                  <a:pt x="13246" y="23812"/>
                  <a:pt x="7938" y="29121"/>
                  <a:pt x="7938" y="35719"/>
                </a:cubicBezTo>
                <a:lnTo>
                  <a:pt x="7938" y="59531"/>
                </a:lnTo>
                <a:cubicBezTo>
                  <a:pt x="7938" y="66129"/>
                  <a:pt x="13246" y="71438"/>
                  <a:pt x="19844" y="71438"/>
                </a:cubicBezTo>
                <a:lnTo>
                  <a:pt x="43656" y="71438"/>
                </a:lnTo>
                <a:cubicBezTo>
                  <a:pt x="50254" y="71438"/>
                  <a:pt x="55563" y="66129"/>
                  <a:pt x="55563" y="59531"/>
                </a:cubicBezTo>
                <a:lnTo>
                  <a:pt x="55563" y="35719"/>
                </a:lnTo>
                <a:cubicBezTo>
                  <a:pt x="55563" y="29121"/>
                  <a:pt x="50254" y="23812"/>
                  <a:pt x="43656" y="23812"/>
                </a:cubicBezTo>
                <a:lnTo>
                  <a:pt x="19844" y="23812"/>
                </a:lnTo>
                <a:close/>
                <a:moveTo>
                  <a:pt x="95250" y="31750"/>
                </a:moveTo>
                <a:cubicBezTo>
                  <a:pt x="86469" y="31750"/>
                  <a:pt x="79375" y="38844"/>
                  <a:pt x="79375" y="47625"/>
                </a:cubicBezTo>
                <a:cubicBezTo>
                  <a:pt x="79375" y="56406"/>
                  <a:pt x="86469" y="63500"/>
                  <a:pt x="95250" y="63500"/>
                </a:cubicBezTo>
                <a:lnTo>
                  <a:pt x="238125" y="63500"/>
                </a:lnTo>
                <a:cubicBezTo>
                  <a:pt x="246906" y="63500"/>
                  <a:pt x="254000" y="56406"/>
                  <a:pt x="254000" y="47625"/>
                </a:cubicBezTo>
                <a:cubicBezTo>
                  <a:pt x="254000" y="38844"/>
                  <a:pt x="246906" y="31750"/>
                  <a:pt x="238125" y="31750"/>
                </a:cubicBezTo>
                <a:lnTo>
                  <a:pt x="95250" y="31750"/>
                </a:lnTo>
                <a:close/>
                <a:moveTo>
                  <a:pt x="95250" y="111125"/>
                </a:moveTo>
                <a:cubicBezTo>
                  <a:pt x="86469" y="111125"/>
                  <a:pt x="79375" y="118219"/>
                  <a:pt x="79375" y="127000"/>
                </a:cubicBezTo>
                <a:cubicBezTo>
                  <a:pt x="79375" y="135781"/>
                  <a:pt x="86469" y="142875"/>
                  <a:pt x="95250" y="142875"/>
                </a:cubicBezTo>
                <a:lnTo>
                  <a:pt x="238125" y="142875"/>
                </a:lnTo>
                <a:cubicBezTo>
                  <a:pt x="246906" y="142875"/>
                  <a:pt x="254000" y="135781"/>
                  <a:pt x="254000" y="127000"/>
                </a:cubicBezTo>
                <a:cubicBezTo>
                  <a:pt x="254000" y="118219"/>
                  <a:pt x="246906" y="111125"/>
                  <a:pt x="238125" y="111125"/>
                </a:cubicBezTo>
                <a:lnTo>
                  <a:pt x="95250" y="111125"/>
                </a:lnTo>
                <a:close/>
                <a:moveTo>
                  <a:pt x="95250" y="190500"/>
                </a:moveTo>
                <a:cubicBezTo>
                  <a:pt x="86469" y="190500"/>
                  <a:pt x="79375" y="197594"/>
                  <a:pt x="79375" y="206375"/>
                </a:cubicBezTo>
                <a:cubicBezTo>
                  <a:pt x="79375" y="215156"/>
                  <a:pt x="86469" y="222250"/>
                  <a:pt x="95250" y="222250"/>
                </a:cubicBezTo>
                <a:lnTo>
                  <a:pt x="238125" y="222250"/>
                </a:lnTo>
                <a:cubicBezTo>
                  <a:pt x="246906" y="222250"/>
                  <a:pt x="254000" y="215156"/>
                  <a:pt x="254000" y="206375"/>
                </a:cubicBezTo>
                <a:cubicBezTo>
                  <a:pt x="254000" y="197594"/>
                  <a:pt x="246906" y="190500"/>
                  <a:pt x="238125" y="190500"/>
                </a:cubicBezTo>
                <a:lnTo>
                  <a:pt x="95250" y="190500"/>
                </a:lnTo>
                <a:close/>
                <a:moveTo>
                  <a:pt x="7938" y="115094"/>
                </a:moveTo>
                <a:lnTo>
                  <a:pt x="7938" y="138906"/>
                </a:lnTo>
                <a:cubicBezTo>
                  <a:pt x="7938" y="145504"/>
                  <a:pt x="13246" y="150813"/>
                  <a:pt x="19844" y="150813"/>
                </a:cubicBezTo>
                <a:lnTo>
                  <a:pt x="43656" y="150813"/>
                </a:lnTo>
                <a:cubicBezTo>
                  <a:pt x="50254" y="150813"/>
                  <a:pt x="55563" y="145504"/>
                  <a:pt x="55563" y="138906"/>
                </a:cubicBezTo>
                <a:lnTo>
                  <a:pt x="55563" y="115094"/>
                </a:lnTo>
                <a:cubicBezTo>
                  <a:pt x="55563" y="108496"/>
                  <a:pt x="50254" y="103188"/>
                  <a:pt x="43656" y="103188"/>
                </a:cubicBezTo>
                <a:lnTo>
                  <a:pt x="19844" y="103188"/>
                </a:lnTo>
                <a:cubicBezTo>
                  <a:pt x="13246" y="103188"/>
                  <a:pt x="7938" y="108496"/>
                  <a:pt x="7938" y="115094"/>
                </a:cubicBezTo>
                <a:close/>
                <a:moveTo>
                  <a:pt x="19844" y="182563"/>
                </a:moveTo>
                <a:cubicBezTo>
                  <a:pt x="13246" y="182563"/>
                  <a:pt x="7938" y="187871"/>
                  <a:pt x="7938" y="194469"/>
                </a:cubicBezTo>
                <a:lnTo>
                  <a:pt x="7938" y="218281"/>
                </a:lnTo>
                <a:cubicBezTo>
                  <a:pt x="7938" y="224879"/>
                  <a:pt x="13246" y="230188"/>
                  <a:pt x="19844" y="230188"/>
                </a:cubicBezTo>
                <a:lnTo>
                  <a:pt x="43656" y="230188"/>
                </a:lnTo>
                <a:cubicBezTo>
                  <a:pt x="50254" y="230188"/>
                  <a:pt x="55563" y="224879"/>
                  <a:pt x="55563" y="218281"/>
                </a:cubicBezTo>
                <a:lnTo>
                  <a:pt x="55563" y="194469"/>
                </a:lnTo>
                <a:cubicBezTo>
                  <a:pt x="55563" y="187871"/>
                  <a:pt x="50254" y="182563"/>
                  <a:pt x="43656" y="182563"/>
                </a:cubicBezTo>
                <a:lnTo>
                  <a:pt x="19844" y="182563"/>
                </a:lnTo>
                <a:close/>
              </a:path>
            </a:pathLst>
          </a:custGeom>
          <a:solidFill>
            <a:srgbClr val="D4A237"/>
          </a:solidFill>
          <a:ln/>
        </p:spPr>
      </p:sp>
      <p:sp>
        <p:nvSpPr>
          <p:cNvPr id="41" name="Text 39"/>
          <p:cNvSpPr/>
          <p:nvPr/>
        </p:nvSpPr>
        <p:spPr>
          <a:xfrm>
            <a:off x="8940800" y="6794500"/>
            <a:ext cx="10287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快速索引</a:t>
            </a:r>
            <a:endParaRPr lang="en-US" sz="1600" dirty="0"/>
          </a:p>
        </p:txBody>
      </p:sp>
      <p:sp>
        <p:nvSpPr>
          <p:cNvPr id="42" name="Text 40"/>
          <p:cNvSpPr/>
          <p:nvPr/>
        </p:nvSpPr>
        <p:spPr>
          <a:xfrm>
            <a:off x="8470900" y="7251700"/>
            <a:ext cx="32766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F8F9FA">
                    <a:alpha val="6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中央目录结构支持快速文件列表</a:t>
            </a:r>
            <a:endParaRPr lang="en-US" sz="1600" dirty="0"/>
          </a:p>
        </p:txBody>
      </p:sp>
      <p:sp>
        <p:nvSpPr>
          <p:cNvPr id="43" name="Shape 41"/>
          <p:cNvSpPr/>
          <p:nvPr/>
        </p:nvSpPr>
        <p:spPr>
          <a:xfrm>
            <a:off x="12134850" y="6584950"/>
            <a:ext cx="3606800" cy="1384300"/>
          </a:xfrm>
          <a:custGeom>
            <a:avLst/>
            <a:gdLst/>
            <a:ahLst/>
            <a:cxnLst/>
            <a:rect l="l" t="t" r="r" b="b"/>
            <a:pathLst>
              <a:path w="3606800" h="1384300">
                <a:moveTo>
                  <a:pt x="101594" y="0"/>
                </a:moveTo>
                <a:lnTo>
                  <a:pt x="3505206" y="0"/>
                </a:lnTo>
                <a:cubicBezTo>
                  <a:pt x="3561315" y="0"/>
                  <a:pt x="3606800" y="45485"/>
                  <a:pt x="3606800" y="101594"/>
                </a:cubicBezTo>
                <a:lnTo>
                  <a:pt x="3606800" y="1282706"/>
                </a:lnTo>
                <a:cubicBezTo>
                  <a:pt x="3606800" y="1338815"/>
                  <a:pt x="3561315" y="1384300"/>
                  <a:pt x="3505206" y="1384300"/>
                </a:cubicBezTo>
                <a:lnTo>
                  <a:pt x="101594" y="1384300"/>
                </a:lnTo>
                <a:cubicBezTo>
                  <a:pt x="45485" y="1384300"/>
                  <a:pt x="0" y="1338815"/>
                  <a:pt x="0" y="1282706"/>
                </a:cubicBezTo>
                <a:lnTo>
                  <a:pt x="0" y="101594"/>
                </a:lnTo>
                <a:cubicBezTo>
                  <a:pt x="0" y="45485"/>
                  <a:pt x="45485" y="0"/>
                  <a:pt x="101594" y="0"/>
                </a:cubicBezTo>
                <a:close/>
              </a:path>
            </a:pathLst>
          </a:custGeom>
          <a:solidFill>
            <a:srgbClr val="343A40"/>
          </a:solidFill>
          <a:ln w="12700">
            <a:solidFill>
              <a:srgbClr val="495057">
                <a:alpha val="30196"/>
              </a:srgbClr>
            </a:solidFill>
            <a:prstDash val="solid"/>
          </a:ln>
        </p:spPr>
      </p:sp>
      <p:sp>
        <p:nvSpPr>
          <p:cNvPr id="44" name="Shape 42"/>
          <p:cNvSpPr/>
          <p:nvPr/>
        </p:nvSpPr>
        <p:spPr>
          <a:xfrm>
            <a:off x="12360275" y="6845300"/>
            <a:ext cx="285750" cy="254000"/>
          </a:xfrm>
          <a:custGeom>
            <a:avLst/>
            <a:gdLst/>
            <a:ahLst/>
            <a:cxnLst/>
            <a:rect l="l" t="t" r="r" b="b"/>
            <a:pathLst>
              <a:path w="285750" h="254000">
                <a:moveTo>
                  <a:pt x="142875" y="-7937"/>
                </a:moveTo>
                <a:cubicBezTo>
                  <a:pt x="151656" y="-7937"/>
                  <a:pt x="158750" y="-843"/>
                  <a:pt x="158750" y="7938"/>
                </a:cubicBezTo>
                <a:lnTo>
                  <a:pt x="158750" y="17016"/>
                </a:lnTo>
                <a:cubicBezTo>
                  <a:pt x="207417" y="23961"/>
                  <a:pt x="245914" y="62458"/>
                  <a:pt x="252859" y="111125"/>
                </a:cubicBezTo>
                <a:lnTo>
                  <a:pt x="261937" y="111125"/>
                </a:lnTo>
                <a:cubicBezTo>
                  <a:pt x="270718" y="111125"/>
                  <a:pt x="277813" y="118219"/>
                  <a:pt x="277813" y="127000"/>
                </a:cubicBezTo>
                <a:cubicBezTo>
                  <a:pt x="277813" y="135781"/>
                  <a:pt x="270718" y="142875"/>
                  <a:pt x="261937" y="142875"/>
                </a:cubicBezTo>
                <a:lnTo>
                  <a:pt x="252859" y="142875"/>
                </a:lnTo>
                <a:cubicBezTo>
                  <a:pt x="245914" y="191542"/>
                  <a:pt x="207417" y="230039"/>
                  <a:pt x="158750" y="236984"/>
                </a:cubicBezTo>
                <a:lnTo>
                  <a:pt x="158750" y="246063"/>
                </a:lnTo>
                <a:cubicBezTo>
                  <a:pt x="158750" y="254843"/>
                  <a:pt x="151656" y="261937"/>
                  <a:pt x="142875" y="261937"/>
                </a:cubicBezTo>
                <a:cubicBezTo>
                  <a:pt x="134094" y="261937"/>
                  <a:pt x="127000" y="254843"/>
                  <a:pt x="127000" y="246063"/>
                </a:cubicBezTo>
                <a:lnTo>
                  <a:pt x="127000" y="236984"/>
                </a:lnTo>
                <a:cubicBezTo>
                  <a:pt x="78333" y="230039"/>
                  <a:pt x="39836" y="191542"/>
                  <a:pt x="32891" y="142875"/>
                </a:cubicBezTo>
                <a:lnTo>
                  <a:pt x="23812" y="142875"/>
                </a:lnTo>
                <a:cubicBezTo>
                  <a:pt x="15032" y="142875"/>
                  <a:pt x="7938" y="135781"/>
                  <a:pt x="7938" y="127000"/>
                </a:cubicBezTo>
                <a:cubicBezTo>
                  <a:pt x="7938" y="118219"/>
                  <a:pt x="15032" y="111125"/>
                  <a:pt x="23812" y="111125"/>
                </a:cubicBezTo>
                <a:lnTo>
                  <a:pt x="32891" y="111125"/>
                </a:lnTo>
                <a:cubicBezTo>
                  <a:pt x="39836" y="62458"/>
                  <a:pt x="78333" y="23961"/>
                  <a:pt x="127000" y="17016"/>
                </a:cubicBezTo>
                <a:lnTo>
                  <a:pt x="127000" y="7938"/>
                </a:lnTo>
                <a:cubicBezTo>
                  <a:pt x="127000" y="-843"/>
                  <a:pt x="134094" y="-7937"/>
                  <a:pt x="142875" y="-7937"/>
                </a:cubicBezTo>
                <a:close/>
                <a:moveTo>
                  <a:pt x="65088" y="142875"/>
                </a:moveTo>
                <a:cubicBezTo>
                  <a:pt x="71388" y="173980"/>
                  <a:pt x="95895" y="198487"/>
                  <a:pt x="127000" y="204788"/>
                </a:cubicBezTo>
                <a:lnTo>
                  <a:pt x="127000" y="198438"/>
                </a:lnTo>
                <a:cubicBezTo>
                  <a:pt x="127000" y="189657"/>
                  <a:pt x="134094" y="182563"/>
                  <a:pt x="142875" y="182563"/>
                </a:cubicBezTo>
                <a:cubicBezTo>
                  <a:pt x="151656" y="182563"/>
                  <a:pt x="158750" y="189657"/>
                  <a:pt x="158750" y="198438"/>
                </a:cubicBezTo>
                <a:lnTo>
                  <a:pt x="158750" y="204788"/>
                </a:lnTo>
                <a:cubicBezTo>
                  <a:pt x="189855" y="198487"/>
                  <a:pt x="214362" y="173980"/>
                  <a:pt x="220663" y="142875"/>
                </a:cubicBezTo>
                <a:lnTo>
                  <a:pt x="214313" y="142875"/>
                </a:lnTo>
                <a:cubicBezTo>
                  <a:pt x="205532" y="142875"/>
                  <a:pt x="198438" y="135781"/>
                  <a:pt x="198438" y="127000"/>
                </a:cubicBezTo>
                <a:cubicBezTo>
                  <a:pt x="198438" y="118219"/>
                  <a:pt x="205532" y="111125"/>
                  <a:pt x="214313" y="111125"/>
                </a:cubicBezTo>
                <a:lnTo>
                  <a:pt x="220663" y="111125"/>
                </a:lnTo>
                <a:cubicBezTo>
                  <a:pt x="214362" y="80020"/>
                  <a:pt x="189855" y="55513"/>
                  <a:pt x="158750" y="49213"/>
                </a:cubicBezTo>
                <a:lnTo>
                  <a:pt x="158750" y="55563"/>
                </a:lnTo>
                <a:cubicBezTo>
                  <a:pt x="158750" y="64343"/>
                  <a:pt x="151656" y="71438"/>
                  <a:pt x="142875" y="71438"/>
                </a:cubicBezTo>
                <a:cubicBezTo>
                  <a:pt x="134094" y="71438"/>
                  <a:pt x="127000" y="64343"/>
                  <a:pt x="127000" y="55563"/>
                </a:cubicBezTo>
                <a:lnTo>
                  <a:pt x="127000" y="49213"/>
                </a:lnTo>
                <a:cubicBezTo>
                  <a:pt x="95895" y="55513"/>
                  <a:pt x="71388" y="80020"/>
                  <a:pt x="65088" y="111125"/>
                </a:cubicBezTo>
                <a:lnTo>
                  <a:pt x="71438" y="111125"/>
                </a:lnTo>
                <a:cubicBezTo>
                  <a:pt x="80218" y="111125"/>
                  <a:pt x="87313" y="118219"/>
                  <a:pt x="87313" y="127000"/>
                </a:cubicBezTo>
                <a:cubicBezTo>
                  <a:pt x="87313" y="135781"/>
                  <a:pt x="80218" y="142875"/>
                  <a:pt x="71438" y="142875"/>
                </a:cubicBezTo>
                <a:lnTo>
                  <a:pt x="65088" y="142875"/>
                </a:lnTo>
                <a:close/>
                <a:moveTo>
                  <a:pt x="142875" y="103188"/>
                </a:moveTo>
                <a:cubicBezTo>
                  <a:pt x="156017" y="103188"/>
                  <a:pt x="166688" y="113858"/>
                  <a:pt x="166688" y="127000"/>
                </a:cubicBezTo>
                <a:cubicBezTo>
                  <a:pt x="166688" y="140142"/>
                  <a:pt x="156017" y="150813"/>
                  <a:pt x="142875" y="150813"/>
                </a:cubicBezTo>
                <a:cubicBezTo>
                  <a:pt x="129733" y="150813"/>
                  <a:pt x="119063" y="140142"/>
                  <a:pt x="119063" y="127000"/>
                </a:cubicBezTo>
                <a:cubicBezTo>
                  <a:pt x="119063" y="113858"/>
                  <a:pt x="129733" y="103188"/>
                  <a:pt x="142875" y="103188"/>
                </a:cubicBezTo>
                <a:close/>
              </a:path>
            </a:pathLst>
          </a:custGeom>
          <a:solidFill>
            <a:srgbClr val="D4A237"/>
          </a:solidFill>
          <a:ln/>
        </p:spPr>
      </p:sp>
      <p:sp>
        <p:nvSpPr>
          <p:cNvPr id="45" name="Text 43"/>
          <p:cNvSpPr/>
          <p:nvPr/>
        </p:nvSpPr>
        <p:spPr>
          <a:xfrm>
            <a:off x="12814300" y="6794500"/>
            <a:ext cx="10287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精准定位</a:t>
            </a:r>
            <a:endParaRPr lang="en-US" sz="1600" dirty="0"/>
          </a:p>
        </p:txBody>
      </p:sp>
      <p:sp>
        <p:nvSpPr>
          <p:cNvPr id="46" name="Text 44"/>
          <p:cNvSpPr/>
          <p:nvPr/>
        </p:nvSpPr>
        <p:spPr>
          <a:xfrm>
            <a:off x="12344400" y="7251700"/>
            <a:ext cx="32766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F8F9FA">
                    <a:alpha val="6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local_header_offset直接定位文件数据</a:t>
            </a:r>
            <a:endParaRPr lang="en-US" sz="1600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08000" y="508000"/>
            <a:ext cx="154686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600" b="1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SevenZipDevice:7z格式集成</a:t>
            </a:r>
            <a:endParaRPr lang="en-US" sz="1600" dirty="0"/>
          </a:p>
        </p:txBody>
      </p:sp>
      <p:sp>
        <p:nvSpPr>
          <p:cNvPr id="3" name="Shape 1"/>
          <p:cNvSpPr/>
          <p:nvPr/>
        </p:nvSpPr>
        <p:spPr>
          <a:xfrm>
            <a:off x="508000" y="1117600"/>
            <a:ext cx="812800" cy="50800"/>
          </a:xfrm>
          <a:custGeom>
            <a:avLst/>
            <a:gdLst/>
            <a:ahLst/>
            <a:cxnLst/>
            <a:rect l="l" t="t" r="r" b="b"/>
            <a:pathLst>
              <a:path w="812800" h="50800">
                <a:moveTo>
                  <a:pt x="0" y="0"/>
                </a:moveTo>
                <a:lnTo>
                  <a:pt x="812800" y="0"/>
                </a:lnTo>
                <a:lnTo>
                  <a:pt x="8128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solidFill>
            <a:srgbClr val="D4A237"/>
          </a:solidFill>
          <a:ln/>
        </p:spPr>
      </p:sp>
      <p:sp>
        <p:nvSpPr>
          <p:cNvPr id="4" name="Shape 2"/>
          <p:cNvSpPr/>
          <p:nvPr/>
        </p:nvSpPr>
        <p:spPr>
          <a:xfrm>
            <a:off x="514350" y="1428750"/>
            <a:ext cx="7480300" cy="4635500"/>
          </a:xfrm>
          <a:custGeom>
            <a:avLst/>
            <a:gdLst/>
            <a:ahLst/>
            <a:cxnLst/>
            <a:rect l="l" t="t" r="r" b="b"/>
            <a:pathLst>
              <a:path w="7480300" h="4635500">
                <a:moveTo>
                  <a:pt x="101610" y="0"/>
                </a:moveTo>
                <a:lnTo>
                  <a:pt x="7378690" y="0"/>
                </a:lnTo>
                <a:cubicBezTo>
                  <a:pt x="7434808" y="0"/>
                  <a:pt x="7480300" y="45492"/>
                  <a:pt x="7480300" y="101610"/>
                </a:cubicBezTo>
                <a:lnTo>
                  <a:pt x="7480300" y="4533890"/>
                </a:lnTo>
                <a:cubicBezTo>
                  <a:pt x="7480300" y="4590008"/>
                  <a:pt x="7434808" y="4635500"/>
                  <a:pt x="7378690" y="4635500"/>
                </a:cubicBezTo>
                <a:lnTo>
                  <a:pt x="101610" y="4635500"/>
                </a:lnTo>
                <a:cubicBezTo>
                  <a:pt x="45492" y="4635500"/>
                  <a:pt x="0" y="4590008"/>
                  <a:pt x="0" y="4533890"/>
                </a:cubicBezTo>
                <a:lnTo>
                  <a:pt x="0" y="101610"/>
                </a:lnTo>
                <a:cubicBezTo>
                  <a:pt x="0" y="45530"/>
                  <a:pt x="45530" y="0"/>
                  <a:pt x="101610" y="0"/>
                </a:cubicBezTo>
                <a:close/>
              </a:path>
            </a:pathLst>
          </a:custGeom>
          <a:solidFill>
            <a:srgbClr val="343A40"/>
          </a:solidFill>
          <a:ln w="12700">
            <a:solidFill>
              <a:srgbClr val="495057">
                <a:alpha val="30196"/>
              </a:srgbClr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774700" y="1689100"/>
            <a:ext cx="70866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7z集成策略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774700" y="2197100"/>
            <a:ext cx="6959600" cy="1574800"/>
          </a:xfrm>
          <a:custGeom>
            <a:avLst/>
            <a:gdLst/>
            <a:ahLst/>
            <a:cxnLst/>
            <a:rect l="l" t="t" r="r" b="b"/>
            <a:pathLst>
              <a:path w="6959600" h="1574800">
                <a:moveTo>
                  <a:pt x="101606" y="0"/>
                </a:moveTo>
                <a:lnTo>
                  <a:pt x="6857994" y="0"/>
                </a:lnTo>
                <a:cubicBezTo>
                  <a:pt x="6914109" y="0"/>
                  <a:pt x="6959600" y="45491"/>
                  <a:pt x="6959600" y="101606"/>
                </a:cubicBezTo>
                <a:lnTo>
                  <a:pt x="6959600" y="1473194"/>
                </a:lnTo>
                <a:cubicBezTo>
                  <a:pt x="6959600" y="1529309"/>
                  <a:pt x="6914109" y="1574800"/>
                  <a:pt x="6857994" y="1574800"/>
                </a:cubicBezTo>
                <a:lnTo>
                  <a:pt x="101606" y="1574800"/>
                </a:lnTo>
                <a:cubicBezTo>
                  <a:pt x="45491" y="1574800"/>
                  <a:pt x="0" y="1529309"/>
                  <a:pt x="0" y="1473194"/>
                </a:cubicBezTo>
                <a:lnTo>
                  <a:pt x="0" y="101606"/>
                </a:lnTo>
                <a:cubicBezTo>
                  <a:pt x="0" y="45528"/>
                  <a:pt x="45528" y="0"/>
                  <a:pt x="101606" y="0"/>
                </a:cubicBez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7" name="Text 5"/>
          <p:cNvSpPr/>
          <p:nvPr/>
        </p:nvSpPr>
        <p:spPr>
          <a:xfrm>
            <a:off x="927100" y="2349500"/>
            <a:ext cx="6756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外部命令行调用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927100" y="2755900"/>
            <a:ext cx="6743700" cy="863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400" dirty="0">
                <a:solidFill>
                  <a:srgbClr val="F8F9FA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采用调用外部7z命令行工具(7z/7za/7zr)的方式实现7z格式支持,而非直接解析7z格式。这一策略简化了实现,同时充分利用了7z命令行工具的强大功能和良好跨平台支持。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774700" y="3927475"/>
            <a:ext cx="6959600" cy="1879600"/>
          </a:xfrm>
          <a:custGeom>
            <a:avLst/>
            <a:gdLst/>
            <a:ahLst/>
            <a:cxnLst/>
            <a:rect l="l" t="t" r="r" b="b"/>
            <a:pathLst>
              <a:path w="6959600" h="1879600">
                <a:moveTo>
                  <a:pt x="101592" y="0"/>
                </a:moveTo>
                <a:lnTo>
                  <a:pt x="6858008" y="0"/>
                </a:lnTo>
                <a:cubicBezTo>
                  <a:pt x="6914116" y="0"/>
                  <a:pt x="6959600" y="45484"/>
                  <a:pt x="6959600" y="101592"/>
                </a:cubicBezTo>
                <a:lnTo>
                  <a:pt x="6959600" y="1778008"/>
                </a:lnTo>
                <a:cubicBezTo>
                  <a:pt x="6959600" y="1834116"/>
                  <a:pt x="6914116" y="1879600"/>
                  <a:pt x="6858008" y="1879600"/>
                </a:cubicBezTo>
                <a:lnTo>
                  <a:pt x="101592" y="1879600"/>
                </a:lnTo>
                <a:cubicBezTo>
                  <a:pt x="45484" y="1879600"/>
                  <a:pt x="0" y="1834116"/>
                  <a:pt x="0" y="1778008"/>
                </a:cubicBezTo>
                <a:lnTo>
                  <a:pt x="0" y="101592"/>
                </a:lnTo>
                <a:cubicBezTo>
                  <a:pt x="0" y="45522"/>
                  <a:pt x="45522" y="0"/>
                  <a:pt x="101592" y="0"/>
                </a:cubicBez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10" name="Text 8"/>
          <p:cNvSpPr/>
          <p:nvPr/>
        </p:nvSpPr>
        <p:spPr>
          <a:xfrm>
            <a:off x="927100" y="4079875"/>
            <a:ext cx="6756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ISevenZipBackend接口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927100" y="4486275"/>
            <a:ext cx="67437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open/close:</a:t>
            </a:r>
            <a:r>
              <a:rPr lang="en-US" sz="1400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打开/关闭归档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927100" y="4791075"/>
            <a:ext cx="67437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list_dir:</a:t>
            </a:r>
            <a:r>
              <a:rPr lang="en-US" sz="1400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列出目录内容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927100" y="5095875"/>
            <a:ext cx="67437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get_file/get_meta:</a:t>
            </a:r>
            <a:r>
              <a:rPr lang="en-US" sz="1400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获取文件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927100" y="5400675"/>
            <a:ext cx="67437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add_file/add_folder:</a:t>
            </a:r>
            <a:r>
              <a:rPr lang="en-US" sz="1400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添加文件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8261350" y="1428750"/>
            <a:ext cx="7480300" cy="4635500"/>
          </a:xfrm>
          <a:custGeom>
            <a:avLst/>
            <a:gdLst/>
            <a:ahLst/>
            <a:cxnLst/>
            <a:rect l="l" t="t" r="r" b="b"/>
            <a:pathLst>
              <a:path w="7480300" h="4635500">
                <a:moveTo>
                  <a:pt x="101610" y="0"/>
                </a:moveTo>
                <a:lnTo>
                  <a:pt x="7378690" y="0"/>
                </a:lnTo>
                <a:cubicBezTo>
                  <a:pt x="7434808" y="0"/>
                  <a:pt x="7480300" y="45492"/>
                  <a:pt x="7480300" y="101610"/>
                </a:cubicBezTo>
                <a:lnTo>
                  <a:pt x="7480300" y="4533890"/>
                </a:lnTo>
                <a:cubicBezTo>
                  <a:pt x="7480300" y="4590008"/>
                  <a:pt x="7434808" y="4635500"/>
                  <a:pt x="7378690" y="4635500"/>
                </a:cubicBezTo>
                <a:lnTo>
                  <a:pt x="101610" y="4635500"/>
                </a:lnTo>
                <a:cubicBezTo>
                  <a:pt x="45492" y="4635500"/>
                  <a:pt x="0" y="4590008"/>
                  <a:pt x="0" y="4533890"/>
                </a:cubicBezTo>
                <a:lnTo>
                  <a:pt x="0" y="101610"/>
                </a:lnTo>
                <a:cubicBezTo>
                  <a:pt x="0" y="45530"/>
                  <a:pt x="45530" y="0"/>
                  <a:pt x="101610" y="0"/>
                </a:cubicBezTo>
                <a:close/>
              </a:path>
            </a:pathLst>
          </a:custGeom>
          <a:solidFill>
            <a:srgbClr val="343A40"/>
          </a:solidFill>
          <a:ln w="12700">
            <a:solidFill>
              <a:srgbClr val="495057">
                <a:alpha val="30196"/>
              </a:srgbClr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8521700" y="1689100"/>
            <a:ext cx="70866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P7zipBackend实现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8521700" y="2197100"/>
            <a:ext cx="6959600" cy="1574800"/>
          </a:xfrm>
          <a:custGeom>
            <a:avLst/>
            <a:gdLst/>
            <a:ahLst/>
            <a:cxnLst/>
            <a:rect l="l" t="t" r="r" b="b"/>
            <a:pathLst>
              <a:path w="6959600" h="1574800">
                <a:moveTo>
                  <a:pt x="101606" y="0"/>
                </a:moveTo>
                <a:lnTo>
                  <a:pt x="6857994" y="0"/>
                </a:lnTo>
                <a:cubicBezTo>
                  <a:pt x="6914109" y="0"/>
                  <a:pt x="6959600" y="45491"/>
                  <a:pt x="6959600" y="101606"/>
                </a:cubicBezTo>
                <a:lnTo>
                  <a:pt x="6959600" y="1473194"/>
                </a:lnTo>
                <a:cubicBezTo>
                  <a:pt x="6959600" y="1529309"/>
                  <a:pt x="6914109" y="1574800"/>
                  <a:pt x="6857994" y="1574800"/>
                </a:cubicBezTo>
                <a:lnTo>
                  <a:pt x="101606" y="1574800"/>
                </a:lnTo>
                <a:cubicBezTo>
                  <a:pt x="45491" y="1574800"/>
                  <a:pt x="0" y="1529309"/>
                  <a:pt x="0" y="1473194"/>
                </a:cubicBezTo>
                <a:lnTo>
                  <a:pt x="0" y="101606"/>
                </a:lnTo>
                <a:cubicBezTo>
                  <a:pt x="0" y="45528"/>
                  <a:pt x="45528" y="0"/>
                  <a:pt x="101606" y="0"/>
                </a:cubicBez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18" name="Text 16"/>
          <p:cNvSpPr/>
          <p:nvPr/>
        </p:nvSpPr>
        <p:spPr>
          <a:xfrm>
            <a:off x="8674100" y="2349500"/>
            <a:ext cx="6756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读写模式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8674100" y="2755900"/>
            <a:ext cx="67437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读模式:</a:t>
            </a:r>
            <a:r>
              <a:rPr lang="en-US" sz="1400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解析归档构建索引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8674100" y="3060700"/>
            <a:ext cx="67437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写模式:</a:t>
            </a:r>
            <a:r>
              <a:rPr lang="en-US" sz="1400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创建临时staging目录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8674100" y="3365500"/>
            <a:ext cx="67437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close:</a:t>
            </a:r>
            <a:r>
              <a:rPr lang="en-US" sz="1400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调用7z CLI打包并清理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8521700" y="3924300"/>
            <a:ext cx="6959600" cy="1574800"/>
          </a:xfrm>
          <a:custGeom>
            <a:avLst/>
            <a:gdLst/>
            <a:ahLst/>
            <a:cxnLst/>
            <a:rect l="l" t="t" r="r" b="b"/>
            <a:pathLst>
              <a:path w="6959600" h="1574800">
                <a:moveTo>
                  <a:pt x="101606" y="0"/>
                </a:moveTo>
                <a:lnTo>
                  <a:pt x="6857994" y="0"/>
                </a:lnTo>
                <a:cubicBezTo>
                  <a:pt x="6914109" y="0"/>
                  <a:pt x="6959600" y="45491"/>
                  <a:pt x="6959600" y="101606"/>
                </a:cubicBezTo>
                <a:lnTo>
                  <a:pt x="6959600" y="1473194"/>
                </a:lnTo>
                <a:cubicBezTo>
                  <a:pt x="6959600" y="1529309"/>
                  <a:pt x="6914109" y="1574800"/>
                  <a:pt x="6857994" y="1574800"/>
                </a:cubicBezTo>
                <a:lnTo>
                  <a:pt x="101606" y="1574800"/>
                </a:lnTo>
                <a:cubicBezTo>
                  <a:pt x="45491" y="1574800"/>
                  <a:pt x="0" y="1529309"/>
                  <a:pt x="0" y="1473194"/>
                </a:cubicBezTo>
                <a:lnTo>
                  <a:pt x="0" y="101606"/>
                </a:lnTo>
                <a:cubicBezTo>
                  <a:pt x="0" y="45528"/>
                  <a:pt x="45528" y="0"/>
                  <a:pt x="101606" y="0"/>
                </a:cubicBez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23" name="Text 21"/>
          <p:cNvSpPr/>
          <p:nvPr/>
        </p:nvSpPr>
        <p:spPr>
          <a:xfrm>
            <a:off x="8674100" y="4076700"/>
            <a:ext cx="6756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支持的算法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8674100" y="4483100"/>
            <a:ext cx="67437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压缩:</a:t>
            </a:r>
            <a:r>
              <a:rPr lang="en-US" sz="1400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LZMA/LZMA2/PPMD/BZip2等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8674100" y="4787900"/>
            <a:ext cx="67437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加密:</a:t>
            </a:r>
            <a:r>
              <a:rPr lang="en-US" sz="1400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AES128/AES192/AES256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8674100" y="5092700"/>
            <a:ext cx="67437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功能:</a:t>
            </a:r>
            <a:r>
              <a:rPr lang="en-US" sz="1400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多卷压缩、固实压缩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514350" y="6334125"/>
            <a:ext cx="4902200" cy="2501900"/>
          </a:xfrm>
          <a:custGeom>
            <a:avLst/>
            <a:gdLst/>
            <a:ahLst/>
            <a:cxnLst/>
            <a:rect l="l" t="t" r="r" b="b"/>
            <a:pathLst>
              <a:path w="4902200" h="2501900">
                <a:moveTo>
                  <a:pt x="101602" y="0"/>
                </a:moveTo>
                <a:lnTo>
                  <a:pt x="4800598" y="0"/>
                </a:lnTo>
                <a:cubicBezTo>
                  <a:pt x="4856711" y="0"/>
                  <a:pt x="4902200" y="45489"/>
                  <a:pt x="4902200" y="101602"/>
                </a:cubicBezTo>
                <a:lnTo>
                  <a:pt x="4902200" y="2400298"/>
                </a:lnTo>
                <a:cubicBezTo>
                  <a:pt x="4902200" y="2456411"/>
                  <a:pt x="4856711" y="2501900"/>
                  <a:pt x="4800598" y="2501900"/>
                </a:cubicBezTo>
                <a:lnTo>
                  <a:pt x="101602" y="2501900"/>
                </a:lnTo>
                <a:cubicBezTo>
                  <a:pt x="45489" y="2501900"/>
                  <a:pt x="0" y="2456411"/>
                  <a:pt x="0" y="24002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343A40"/>
          </a:solidFill>
          <a:ln w="12700">
            <a:solidFill>
              <a:srgbClr val="495057">
                <a:alpha val="30196"/>
              </a:srgbClr>
            </a:solidFill>
            <a:prstDash val="solid"/>
          </a:ln>
        </p:spPr>
      </p:sp>
      <p:sp>
        <p:nvSpPr>
          <p:cNvPr id="28" name="Shape 26"/>
          <p:cNvSpPr/>
          <p:nvPr/>
        </p:nvSpPr>
        <p:spPr>
          <a:xfrm>
            <a:off x="755650" y="6594475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4663" y="58837"/>
                </a:moveTo>
                <a:cubicBezTo>
                  <a:pt x="-1538" y="52636"/>
                  <a:pt x="-1538" y="42565"/>
                  <a:pt x="4663" y="36364"/>
                </a:cubicBezTo>
                <a:cubicBezTo>
                  <a:pt x="10864" y="30163"/>
                  <a:pt x="20935" y="30163"/>
                  <a:pt x="27136" y="36364"/>
                </a:cubicBezTo>
                <a:lnTo>
                  <a:pt x="106511" y="115739"/>
                </a:lnTo>
                <a:cubicBezTo>
                  <a:pt x="112713" y="121940"/>
                  <a:pt x="112713" y="132011"/>
                  <a:pt x="106511" y="138212"/>
                </a:cubicBezTo>
                <a:lnTo>
                  <a:pt x="27136" y="217587"/>
                </a:lnTo>
                <a:cubicBezTo>
                  <a:pt x="20935" y="223788"/>
                  <a:pt x="10864" y="223788"/>
                  <a:pt x="4663" y="217587"/>
                </a:cubicBezTo>
                <a:cubicBezTo>
                  <a:pt x="-1538" y="211386"/>
                  <a:pt x="-1538" y="201315"/>
                  <a:pt x="4663" y="195114"/>
                </a:cubicBezTo>
                <a:lnTo>
                  <a:pt x="72777" y="127000"/>
                </a:lnTo>
                <a:lnTo>
                  <a:pt x="4663" y="58837"/>
                </a:lnTo>
                <a:close/>
                <a:moveTo>
                  <a:pt x="111125" y="190500"/>
                </a:moveTo>
                <a:lnTo>
                  <a:pt x="238125" y="190500"/>
                </a:lnTo>
                <a:cubicBezTo>
                  <a:pt x="246906" y="190500"/>
                  <a:pt x="254000" y="197594"/>
                  <a:pt x="254000" y="206375"/>
                </a:cubicBezTo>
                <a:cubicBezTo>
                  <a:pt x="254000" y="215156"/>
                  <a:pt x="246906" y="222250"/>
                  <a:pt x="238125" y="222250"/>
                </a:cubicBezTo>
                <a:lnTo>
                  <a:pt x="111125" y="222250"/>
                </a:lnTo>
                <a:cubicBezTo>
                  <a:pt x="102344" y="222250"/>
                  <a:pt x="95250" y="215156"/>
                  <a:pt x="95250" y="206375"/>
                </a:cubicBezTo>
                <a:cubicBezTo>
                  <a:pt x="95250" y="197594"/>
                  <a:pt x="102344" y="190500"/>
                  <a:pt x="111125" y="190500"/>
                </a:cubicBezTo>
                <a:close/>
              </a:path>
            </a:pathLst>
          </a:custGeom>
          <a:solidFill>
            <a:srgbClr val="D4A237"/>
          </a:solidFill>
          <a:ln/>
        </p:spPr>
      </p:sp>
      <p:sp>
        <p:nvSpPr>
          <p:cNvPr id="29" name="Text 27"/>
          <p:cNvSpPr/>
          <p:nvPr/>
        </p:nvSpPr>
        <p:spPr>
          <a:xfrm>
            <a:off x="1193800" y="6543675"/>
            <a:ext cx="12573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写模式命令</a:t>
            </a: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723900" y="7051675"/>
            <a:ext cx="4483100" cy="1054100"/>
          </a:xfrm>
          <a:custGeom>
            <a:avLst/>
            <a:gdLst/>
            <a:ahLst/>
            <a:cxnLst/>
            <a:rect l="l" t="t" r="r" b="b"/>
            <a:pathLst>
              <a:path w="4483100" h="1054100">
                <a:moveTo>
                  <a:pt x="50797" y="0"/>
                </a:moveTo>
                <a:lnTo>
                  <a:pt x="4432303" y="0"/>
                </a:lnTo>
                <a:cubicBezTo>
                  <a:pt x="4460357" y="0"/>
                  <a:pt x="4483100" y="22743"/>
                  <a:pt x="4483100" y="50797"/>
                </a:cubicBezTo>
                <a:lnTo>
                  <a:pt x="4483100" y="1003303"/>
                </a:lnTo>
                <a:cubicBezTo>
                  <a:pt x="4483100" y="1031357"/>
                  <a:pt x="4460357" y="1054100"/>
                  <a:pt x="4432303" y="1054100"/>
                </a:cubicBezTo>
                <a:lnTo>
                  <a:pt x="50797" y="1054100"/>
                </a:lnTo>
                <a:cubicBezTo>
                  <a:pt x="22743" y="1054100"/>
                  <a:pt x="0" y="1031357"/>
                  <a:pt x="0" y="1003303"/>
                </a:cubicBezTo>
                <a:lnTo>
                  <a:pt x="0" y="50797"/>
                </a:lnTo>
                <a:cubicBezTo>
                  <a:pt x="0" y="22743"/>
                  <a:pt x="22743" y="0"/>
                  <a:pt x="50797" y="0"/>
                </a:cubicBez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31" name="Text 29"/>
          <p:cNvSpPr/>
          <p:nvPr/>
        </p:nvSpPr>
        <p:spPr>
          <a:xfrm>
            <a:off x="723900" y="7051675"/>
            <a:ext cx="4559300" cy="1054100"/>
          </a:xfrm>
          <a:prstGeom prst="rect">
            <a:avLst/>
          </a:prstGeom>
          <a:noFill/>
          <a:ln/>
        </p:spPr>
        <p:txBody>
          <a:bodyPr wrap="square" lIns="152400" tIns="152400" rIns="152400" bIns="15240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7z a -t7z output.7z staging</a:t>
            </a:r>
            <a:endParaRPr lang="en-US" sz="1600" dirty="0"/>
          </a:p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-m0=lzma2 -mx=9</a:t>
            </a:r>
            <a:endParaRPr lang="en-US" sz="1600" dirty="0"/>
          </a:p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-mhe=on -pPASSWORD</a:t>
            </a:r>
            <a:endParaRPr lang="en-US" sz="1600" dirty="0"/>
          </a:p>
        </p:txBody>
      </p:sp>
      <p:sp>
        <p:nvSpPr>
          <p:cNvPr id="32" name="Shape 30"/>
          <p:cNvSpPr/>
          <p:nvPr/>
        </p:nvSpPr>
        <p:spPr>
          <a:xfrm>
            <a:off x="5678984" y="6334125"/>
            <a:ext cx="4902200" cy="2501900"/>
          </a:xfrm>
          <a:custGeom>
            <a:avLst/>
            <a:gdLst/>
            <a:ahLst/>
            <a:cxnLst/>
            <a:rect l="l" t="t" r="r" b="b"/>
            <a:pathLst>
              <a:path w="4902200" h="2501900">
                <a:moveTo>
                  <a:pt x="101602" y="0"/>
                </a:moveTo>
                <a:lnTo>
                  <a:pt x="4800598" y="0"/>
                </a:lnTo>
                <a:cubicBezTo>
                  <a:pt x="4856711" y="0"/>
                  <a:pt x="4902200" y="45489"/>
                  <a:pt x="4902200" y="101602"/>
                </a:cubicBezTo>
                <a:lnTo>
                  <a:pt x="4902200" y="2400298"/>
                </a:lnTo>
                <a:cubicBezTo>
                  <a:pt x="4902200" y="2456411"/>
                  <a:pt x="4856711" y="2501900"/>
                  <a:pt x="4800598" y="2501900"/>
                </a:cubicBezTo>
                <a:lnTo>
                  <a:pt x="101602" y="2501900"/>
                </a:lnTo>
                <a:cubicBezTo>
                  <a:pt x="45489" y="2501900"/>
                  <a:pt x="0" y="2456411"/>
                  <a:pt x="0" y="24002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343A40"/>
          </a:solidFill>
          <a:ln w="12700">
            <a:solidFill>
              <a:srgbClr val="495057">
                <a:alpha val="30196"/>
              </a:srgbClr>
            </a:solidFill>
            <a:prstDash val="solid"/>
          </a:ln>
        </p:spPr>
      </p:sp>
      <p:sp>
        <p:nvSpPr>
          <p:cNvPr id="33" name="Shape 31"/>
          <p:cNvSpPr/>
          <p:nvPr/>
        </p:nvSpPr>
        <p:spPr>
          <a:xfrm>
            <a:off x="5904409" y="6594475"/>
            <a:ext cx="285750" cy="254000"/>
          </a:xfrm>
          <a:custGeom>
            <a:avLst/>
            <a:gdLst/>
            <a:ahLst/>
            <a:cxnLst/>
            <a:rect l="l" t="t" r="r" b="b"/>
            <a:pathLst>
              <a:path w="285750" h="254000">
                <a:moveTo>
                  <a:pt x="27781" y="111919"/>
                </a:moveTo>
                <a:lnTo>
                  <a:pt x="16073" y="146943"/>
                </a:lnTo>
                <a:lnTo>
                  <a:pt x="16073" y="47625"/>
                </a:lnTo>
                <a:cubicBezTo>
                  <a:pt x="16073" y="30113"/>
                  <a:pt x="30311" y="15875"/>
                  <a:pt x="47823" y="15875"/>
                </a:cubicBezTo>
                <a:lnTo>
                  <a:pt x="116632" y="15875"/>
                </a:lnTo>
                <a:cubicBezTo>
                  <a:pt x="123478" y="15875"/>
                  <a:pt x="130175" y="18107"/>
                  <a:pt x="135682" y="22225"/>
                </a:cubicBezTo>
                <a:lnTo>
                  <a:pt x="154732" y="36513"/>
                </a:lnTo>
                <a:cubicBezTo>
                  <a:pt x="157460" y="38596"/>
                  <a:pt x="160834" y="39688"/>
                  <a:pt x="164257" y="39688"/>
                </a:cubicBezTo>
                <a:lnTo>
                  <a:pt x="222448" y="39688"/>
                </a:lnTo>
                <a:cubicBezTo>
                  <a:pt x="239961" y="39688"/>
                  <a:pt x="254198" y="53925"/>
                  <a:pt x="254198" y="71438"/>
                </a:cubicBezTo>
                <a:lnTo>
                  <a:pt x="254198" y="79375"/>
                </a:lnTo>
                <a:lnTo>
                  <a:pt x="72926" y="79375"/>
                </a:lnTo>
                <a:cubicBezTo>
                  <a:pt x="52437" y="79375"/>
                  <a:pt x="34230" y="92472"/>
                  <a:pt x="27732" y="111919"/>
                </a:cubicBezTo>
                <a:close/>
                <a:moveTo>
                  <a:pt x="237034" y="222250"/>
                </a:moveTo>
                <a:lnTo>
                  <a:pt x="49113" y="222250"/>
                </a:lnTo>
                <a:cubicBezTo>
                  <a:pt x="32841" y="222250"/>
                  <a:pt x="21382" y="206325"/>
                  <a:pt x="26541" y="190897"/>
                </a:cubicBezTo>
                <a:lnTo>
                  <a:pt x="50354" y="119459"/>
                </a:lnTo>
                <a:cubicBezTo>
                  <a:pt x="53578" y="109736"/>
                  <a:pt x="62706" y="103188"/>
                  <a:pt x="72926" y="103188"/>
                </a:cubicBezTo>
                <a:lnTo>
                  <a:pt x="260846" y="103188"/>
                </a:lnTo>
                <a:cubicBezTo>
                  <a:pt x="277118" y="103188"/>
                  <a:pt x="288578" y="119112"/>
                  <a:pt x="283418" y="134541"/>
                </a:cubicBezTo>
                <a:lnTo>
                  <a:pt x="259606" y="205978"/>
                </a:lnTo>
                <a:cubicBezTo>
                  <a:pt x="256381" y="215702"/>
                  <a:pt x="247253" y="222250"/>
                  <a:pt x="237034" y="222250"/>
                </a:cubicBezTo>
                <a:close/>
              </a:path>
            </a:pathLst>
          </a:custGeom>
          <a:solidFill>
            <a:srgbClr val="D4A237"/>
          </a:solidFill>
          <a:ln/>
        </p:spPr>
      </p:sp>
      <p:sp>
        <p:nvSpPr>
          <p:cNvPr id="34" name="Text 32"/>
          <p:cNvSpPr/>
          <p:nvPr/>
        </p:nvSpPr>
        <p:spPr>
          <a:xfrm>
            <a:off x="6358434" y="6543675"/>
            <a:ext cx="14859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临时目录策略</a:t>
            </a:r>
            <a:endParaRPr lang="en-US" sz="1600" dirty="0"/>
          </a:p>
        </p:txBody>
      </p:sp>
      <p:sp>
        <p:nvSpPr>
          <p:cNvPr id="35" name="Shape 33"/>
          <p:cNvSpPr/>
          <p:nvPr/>
        </p:nvSpPr>
        <p:spPr>
          <a:xfrm>
            <a:off x="5888534" y="7051675"/>
            <a:ext cx="4483100" cy="457200"/>
          </a:xfrm>
          <a:custGeom>
            <a:avLst/>
            <a:gdLst/>
            <a:ahLst/>
            <a:cxnLst/>
            <a:rect l="l" t="t" r="r" b="b"/>
            <a:pathLst>
              <a:path w="4483100" h="457200">
                <a:moveTo>
                  <a:pt x="50799" y="0"/>
                </a:moveTo>
                <a:lnTo>
                  <a:pt x="4432301" y="0"/>
                </a:lnTo>
                <a:cubicBezTo>
                  <a:pt x="4460356" y="0"/>
                  <a:pt x="4483100" y="22744"/>
                  <a:pt x="4483100" y="50799"/>
                </a:cubicBezTo>
                <a:lnTo>
                  <a:pt x="4483100" y="406401"/>
                </a:lnTo>
                <a:cubicBezTo>
                  <a:pt x="4483100" y="434456"/>
                  <a:pt x="4460356" y="457200"/>
                  <a:pt x="4432301" y="457200"/>
                </a:cubicBezTo>
                <a:lnTo>
                  <a:pt x="50799" y="457200"/>
                </a:lnTo>
                <a:cubicBezTo>
                  <a:pt x="22744" y="457200"/>
                  <a:pt x="0" y="434456"/>
                  <a:pt x="0" y="406401"/>
                </a:cubicBezTo>
                <a:lnTo>
                  <a:pt x="0" y="50799"/>
                </a:lnTo>
                <a:cubicBezTo>
                  <a:pt x="0" y="22762"/>
                  <a:pt x="22762" y="0"/>
                  <a:pt x="50799" y="0"/>
                </a:cubicBezTo>
                <a:close/>
              </a:path>
            </a:pathLst>
          </a:custGeom>
          <a:solidFill>
            <a:srgbClr val="495057">
              <a:alpha val="30196"/>
            </a:srgbClr>
          </a:solidFill>
          <a:ln/>
        </p:spPr>
      </p:sp>
      <p:sp>
        <p:nvSpPr>
          <p:cNvPr id="36" name="Text 34"/>
          <p:cNvSpPr/>
          <p:nvPr/>
        </p:nvSpPr>
        <p:spPr>
          <a:xfrm>
            <a:off x="5888534" y="7051675"/>
            <a:ext cx="4572000" cy="457200"/>
          </a:xfrm>
          <a:prstGeom prst="rect">
            <a:avLst/>
          </a:prstGeom>
          <a:noFill/>
          <a:ln/>
        </p:spPr>
        <p:txBody>
          <a:bodyPr wrap="square" lIns="101600" tIns="101600" rIns="101600" bIns="10160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写模式创建staging临时目录</a:t>
            </a:r>
            <a:endParaRPr lang="en-US" sz="1600" dirty="0"/>
          </a:p>
        </p:txBody>
      </p:sp>
      <p:sp>
        <p:nvSpPr>
          <p:cNvPr id="37" name="Shape 35"/>
          <p:cNvSpPr/>
          <p:nvPr/>
        </p:nvSpPr>
        <p:spPr>
          <a:xfrm>
            <a:off x="5888534" y="7610475"/>
            <a:ext cx="4483100" cy="457200"/>
          </a:xfrm>
          <a:custGeom>
            <a:avLst/>
            <a:gdLst/>
            <a:ahLst/>
            <a:cxnLst/>
            <a:rect l="l" t="t" r="r" b="b"/>
            <a:pathLst>
              <a:path w="4483100" h="457200">
                <a:moveTo>
                  <a:pt x="50799" y="0"/>
                </a:moveTo>
                <a:lnTo>
                  <a:pt x="4432301" y="0"/>
                </a:lnTo>
                <a:cubicBezTo>
                  <a:pt x="4460356" y="0"/>
                  <a:pt x="4483100" y="22744"/>
                  <a:pt x="4483100" y="50799"/>
                </a:cubicBezTo>
                <a:lnTo>
                  <a:pt x="4483100" y="406401"/>
                </a:lnTo>
                <a:cubicBezTo>
                  <a:pt x="4483100" y="434456"/>
                  <a:pt x="4460356" y="457200"/>
                  <a:pt x="4432301" y="457200"/>
                </a:cubicBezTo>
                <a:lnTo>
                  <a:pt x="50799" y="457200"/>
                </a:lnTo>
                <a:cubicBezTo>
                  <a:pt x="22744" y="457200"/>
                  <a:pt x="0" y="434456"/>
                  <a:pt x="0" y="406401"/>
                </a:cubicBezTo>
                <a:lnTo>
                  <a:pt x="0" y="50799"/>
                </a:lnTo>
                <a:cubicBezTo>
                  <a:pt x="0" y="22762"/>
                  <a:pt x="22762" y="0"/>
                  <a:pt x="50799" y="0"/>
                </a:cubicBezTo>
                <a:close/>
              </a:path>
            </a:pathLst>
          </a:custGeom>
          <a:solidFill>
            <a:srgbClr val="495057">
              <a:alpha val="30196"/>
            </a:srgbClr>
          </a:solidFill>
          <a:ln/>
        </p:spPr>
      </p:sp>
      <p:sp>
        <p:nvSpPr>
          <p:cNvPr id="38" name="Text 36"/>
          <p:cNvSpPr/>
          <p:nvPr/>
        </p:nvSpPr>
        <p:spPr>
          <a:xfrm>
            <a:off x="5888534" y="7610475"/>
            <a:ext cx="4572000" cy="457200"/>
          </a:xfrm>
          <a:prstGeom prst="rect">
            <a:avLst/>
          </a:prstGeom>
          <a:noFill/>
          <a:ln/>
        </p:spPr>
        <p:txBody>
          <a:bodyPr wrap="square" lIns="101600" tIns="101600" rIns="101600" bIns="10160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add_file将文件复制到staging</a:t>
            </a:r>
            <a:endParaRPr lang="en-US" sz="1600" dirty="0"/>
          </a:p>
        </p:txBody>
      </p:sp>
      <p:sp>
        <p:nvSpPr>
          <p:cNvPr id="39" name="Shape 37"/>
          <p:cNvSpPr/>
          <p:nvPr/>
        </p:nvSpPr>
        <p:spPr>
          <a:xfrm>
            <a:off x="5888534" y="8169275"/>
            <a:ext cx="4483100" cy="457200"/>
          </a:xfrm>
          <a:custGeom>
            <a:avLst/>
            <a:gdLst/>
            <a:ahLst/>
            <a:cxnLst/>
            <a:rect l="l" t="t" r="r" b="b"/>
            <a:pathLst>
              <a:path w="4483100" h="457200">
                <a:moveTo>
                  <a:pt x="50799" y="0"/>
                </a:moveTo>
                <a:lnTo>
                  <a:pt x="4432301" y="0"/>
                </a:lnTo>
                <a:cubicBezTo>
                  <a:pt x="4460356" y="0"/>
                  <a:pt x="4483100" y="22744"/>
                  <a:pt x="4483100" y="50799"/>
                </a:cubicBezTo>
                <a:lnTo>
                  <a:pt x="4483100" y="406401"/>
                </a:lnTo>
                <a:cubicBezTo>
                  <a:pt x="4483100" y="434456"/>
                  <a:pt x="4460356" y="457200"/>
                  <a:pt x="4432301" y="457200"/>
                </a:cubicBezTo>
                <a:lnTo>
                  <a:pt x="50799" y="457200"/>
                </a:lnTo>
                <a:cubicBezTo>
                  <a:pt x="22744" y="457200"/>
                  <a:pt x="0" y="434456"/>
                  <a:pt x="0" y="406401"/>
                </a:cubicBezTo>
                <a:lnTo>
                  <a:pt x="0" y="50799"/>
                </a:lnTo>
                <a:cubicBezTo>
                  <a:pt x="0" y="22762"/>
                  <a:pt x="22762" y="0"/>
                  <a:pt x="50799" y="0"/>
                </a:cubicBezTo>
                <a:close/>
              </a:path>
            </a:pathLst>
          </a:custGeom>
          <a:solidFill>
            <a:srgbClr val="495057">
              <a:alpha val="30196"/>
            </a:srgbClr>
          </a:solidFill>
          <a:ln/>
        </p:spPr>
      </p:sp>
      <p:sp>
        <p:nvSpPr>
          <p:cNvPr id="40" name="Text 38"/>
          <p:cNvSpPr/>
          <p:nvPr/>
        </p:nvSpPr>
        <p:spPr>
          <a:xfrm>
            <a:off x="5888534" y="8169275"/>
            <a:ext cx="4572000" cy="457200"/>
          </a:xfrm>
          <a:prstGeom prst="rect">
            <a:avLst/>
          </a:prstGeom>
          <a:noFill/>
          <a:ln/>
        </p:spPr>
        <p:txBody>
          <a:bodyPr wrap="square" lIns="101600" tIns="101600" rIns="101600" bIns="10160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close时调用7z打包并删除临时目录</a:t>
            </a:r>
            <a:endParaRPr lang="en-US" sz="1600" dirty="0"/>
          </a:p>
        </p:txBody>
      </p:sp>
      <p:sp>
        <p:nvSpPr>
          <p:cNvPr id="41" name="Shape 39"/>
          <p:cNvSpPr/>
          <p:nvPr/>
        </p:nvSpPr>
        <p:spPr>
          <a:xfrm>
            <a:off x="10843617" y="6334125"/>
            <a:ext cx="4902200" cy="2501900"/>
          </a:xfrm>
          <a:custGeom>
            <a:avLst/>
            <a:gdLst/>
            <a:ahLst/>
            <a:cxnLst/>
            <a:rect l="l" t="t" r="r" b="b"/>
            <a:pathLst>
              <a:path w="4902200" h="2501900">
                <a:moveTo>
                  <a:pt x="101602" y="0"/>
                </a:moveTo>
                <a:lnTo>
                  <a:pt x="4800598" y="0"/>
                </a:lnTo>
                <a:cubicBezTo>
                  <a:pt x="4856711" y="0"/>
                  <a:pt x="4902200" y="45489"/>
                  <a:pt x="4902200" y="101602"/>
                </a:cubicBezTo>
                <a:lnTo>
                  <a:pt x="4902200" y="2400298"/>
                </a:lnTo>
                <a:cubicBezTo>
                  <a:pt x="4902200" y="2456411"/>
                  <a:pt x="4856711" y="2501900"/>
                  <a:pt x="4800598" y="2501900"/>
                </a:cubicBezTo>
                <a:lnTo>
                  <a:pt x="101602" y="2501900"/>
                </a:lnTo>
                <a:cubicBezTo>
                  <a:pt x="45489" y="2501900"/>
                  <a:pt x="0" y="2456411"/>
                  <a:pt x="0" y="24002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343A40"/>
          </a:solidFill>
          <a:ln w="12700">
            <a:solidFill>
              <a:srgbClr val="495057">
                <a:alpha val="30196"/>
              </a:srgbClr>
            </a:solidFill>
            <a:prstDash val="solid"/>
          </a:ln>
        </p:spPr>
      </p:sp>
      <p:sp>
        <p:nvSpPr>
          <p:cNvPr id="42" name="Shape 40"/>
          <p:cNvSpPr/>
          <p:nvPr/>
        </p:nvSpPr>
        <p:spPr>
          <a:xfrm>
            <a:off x="11084917" y="6594475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127000" y="0"/>
                </a:moveTo>
                <a:cubicBezTo>
                  <a:pt x="129282" y="0"/>
                  <a:pt x="131564" y="496"/>
                  <a:pt x="133648" y="1439"/>
                </a:cubicBezTo>
                <a:lnTo>
                  <a:pt x="227112" y="41077"/>
                </a:lnTo>
                <a:cubicBezTo>
                  <a:pt x="238026" y="45690"/>
                  <a:pt x="246162" y="56455"/>
                  <a:pt x="246112" y="69453"/>
                </a:cubicBezTo>
                <a:cubicBezTo>
                  <a:pt x="245864" y="118666"/>
                  <a:pt x="225623" y="208707"/>
                  <a:pt x="140146" y="249634"/>
                </a:cubicBezTo>
                <a:cubicBezTo>
                  <a:pt x="131862" y="253603"/>
                  <a:pt x="122238" y="253603"/>
                  <a:pt x="113953" y="249634"/>
                </a:cubicBezTo>
                <a:cubicBezTo>
                  <a:pt x="28426" y="208707"/>
                  <a:pt x="8235" y="118666"/>
                  <a:pt x="7987" y="69453"/>
                </a:cubicBezTo>
                <a:cubicBezTo>
                  <a:pt x="7937" y="56455"/>
                  <a:pt x="16073" y="45690"/>
                  <a:pt x="26987" y="41077"/>
                </a:cubicBezTo>
                <a:lnTo>
                  <a:pt x="120402" y="1439"/>
                </a:lnTo>
                <a:cubicBezTo>
                  <a:pt x="122486" y="496"/>
                  <a:pt x="124718" y="0"/>
                  <a:pt x="127000" y="0"/>
                </a:cubicBezTo>
                <a:close/>
                <a:moveTo>
                  <a:pt x="127000" y="33139"/>
                </a:moveTo>
                <a:lnTo>
                  <a:pt x="127000" y="220712"/>
                </a:lnTo>
                <a:cubicBezTo>
                  <a:pt x="195461" y="187573"/>
                  <a:pt x="213866" y="114151"/>
                  <a:pt x="214313" y="70197"/>
                </a:cubicBezTo>
                <a:lnTo>
                  <a:pt x="127000" y="33189"/>
                </a:lnTo>
                <a:lnTo>
                  <a:pt x="127000" y="33189"/>
                </a:lnTo>
                <a:close/>
              </a:path>
            </a:pathLst>
          </a:custGeom>
          <a:solidFill>
            <a:srgbClr val="D4A237"/>
          </a:solidFill>
          <a:ln/>
        </p:spPr>
      </p:sp>
      <p:sp>
        <p:nvSpPr>
          <p:cNvPr id="43" name="Text 41"/>
          <p:cNvSpPr/>
          <p:nvPr/>
        </p:nvSpPr>
        <p:spPr>
          <a:xfrm>
            <a:off x="11523067" y="6543675"/>
            <a:ext cx="10287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密码验证</a:t>
            </a:r>
            <a:endParaRPr lang="en-US" sz="1600" dirty="0"/>
          </a:p>
        </p:txBody>
      </p:sp>
      <p:sp>
        <p:nvSpPr>
          <p:cNvPr id="44" name="Shape 42"/>
          <p:cNvSpPr/>
          <p:nvPr/>
        </p:nvSpPr>
        <p:spPr>
          <a:xfrm>
            <a:off x="11053167" y="7051675"/>
            <a:ext cx="4483100" cy="457200"/>
          </a:xfrm>
          <a:custGeom>
            <a:avLst/>
            <a:gdLst/>
            <a:ahLst/>
            <a:cxnLst/>
            <a:rect l="l" t="t" r="r" b="b"/>
            <a:pathLst>
              <a:path w="4483100" h="457200">
                <a:moveTo>
                  <a:pt x="50799" y="0"/>
                </a:moveTo>
                <a:lnTo>
                  <a:pt x="4432301" y="0"/>
                </a:lnTo>
                <a:cubicBezTo>
                  <a:pt x="4460356" y="0"/>
                  <a:pt x="4483100" y="22744"/>
                  <a:pt x="4483100" y="50799"/>
                </a:cubicBezTo>
                <a:lnTo>
                  <a:pt x="4483100" y="406401"/>
                </a:lnTo>
                <a:cubicBezTo>
                  <a:pt x="4483100" y="434456"/>
                  <a:pt x="4460356" y="457200"/>
                  <a:pt x="4432301" y="457200"/>
                </a:cubicBezTo>
                <a:lnTo>
                  <a:pt x="50799" y="457200"/>
                </a:lnTo>
                <a:cubicBezTo>
                  <a:pt x="22744" y="457200"/>
                  <a:pt x="0" y="434456"/>
                  <a:pt x="0" y="406401"/>
                </a:cubicBezTo>
                <a:lnTo>
                  <a:pt x="0" y="50799"/>
                </a:lnTo>
                <a:cubicBezTo>
                  <a:pt x="0" y="22762"/>
                  <a:pt x="22762" y="0"/>
                  <a:pt x="50799" y="0"/>
                </a:cubicBezTo>
                <a:close/>
              </a:path>
            </a:pathLst>
          </a:custGeom>
          <a:solidFill>
            <a:srgbClr val="495057">
              <a:alpha val="30196"/>
            </a:srgbClr>
          </a:solidFill>
          <a:ln/>
        </p:spPr>
      </p:sp>
      <p:sp>
        <p:nvSpPr>
          <p:cNvPr id="45" name="Text 43"/>
          <p:cNvSpPr/>
          <p:nvPr/>
        </p:nvSpPr>
        <p:spPr>
          <a:xfrm>
            <a:off x="11053167" y="7051675"/>
            <a:ext cx="4572000" cy="457200"/>
          </a:xfrm>
          <a:prstGeom prst="rect">
            <a:avLst/>
          </a:prstGeom>
          <a:noFill/>
          <a:ln/>
        </p:spPr>
        <p:txBody>
          <a:bodyPr wrap="square" lIns="101600" tIns="101600" rIns="101600" bIns="10160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读模式打开时验证密码</a:t>
            </a:r>
            <a:endParaRPr lang="en-US" sz="1600" dirty="0"/>
          </a:p>
        </p:txBody>
      </p:sp>
      <p:sp>
        <p:nvSpPr>
          <p:cNvPr id="46" name="Shape 44"/>
          <p:cNvSpPr/>
          <p:nvPr/>
        </p:nvSpPr>
        <p:spPr>
          <a:xfrm>
            <a:off x="11053167" y="7610475"/>
            <a:ext cx="4483100" cy="457200"/>
          </a:xfrm>
          <a:custGeom>
            <a:avLst/>
            <a:gdLst/>
            <a:ahLst/>
            <a:cxnLst/>
            <a:rect l="l" t="t" r="r" b="b"/>
            <a:pathLst>
              <a:path w="4483100" h="457200">
                <a:moveTo>
                  <a:pt x="50799" y="0"/>
                </a:moveTo>
                <a:lnTo>
                  <a:pt x="4432301" y="0"/>
                </a:lnTo>
                <a:cubicBezTo>
                  <a:pt x="4460356" y="0"/>
                  <a:pt x="4483100" y="22744"/>
                  <a:pt x="4483100" y="50799"/>
                </a:cubicBezTo>
                <a:lnTo>
                  <a:pt x="4483100" y="406401"/>
                </a:lnTo>
                <a:cubicBezTo>
                  <a:pt x="4483100" y="434456"/>
                  <a:pt x="4460356" y="457200"/>
                  <a:pt x="4432301" y="457200"/>
                </a:cubicBezTo>
                <a:lnTo>
                  <a:pt x="50799" y="457200"/>
                </a:lnTo>
                <a:cubicBezTo>
                  <a:pt x="22744" y="457200"/>
                  <a:pt x="0" y="434456"/>
                  <a:pt x="0" y="406401"/>
                </a:cubicBezTo>
                <a:lnTo>
                  <a:pt x="0" y="50799"/>
                </a:lnTo>
                <a:cubicBezTo>
                  <a:pt x="0" y="22762"/>
                  <a:pt x="22762" y="0"/>
                  <a:pt x="50799" y="0"/>
                </a:cubicBezTo>
                <a:close/>
              </a:path>
            </a:pathLst>
          </a:custGeom>
          <a:solidFill>
            <a:srgbClr val="495057">
              <a:alpha val="30196"/>
            </a:srgbClr>
          </a:solidFill>
          <a:ln/>
        </p:spPr>
      </p:sp>
      <p:sp>
        <p:nvSpPr>
          <p:cNvPr id="47" name="Text 45"/>
          <p:cNvSpPr/>
          <p:nvPr/>
        </p:nvSpPr>
        <p:spPr>
          <a:xfrm>
            <a:off x="11053167" y="7610475"/>
            <a:ext cx="4572000" cy="457200"/>
          </a:xfrm>
          <a:prstGeom prst="rect">
            <a:avLst/>
          </a:prstGeom>
          <a:noFill/>
          <a:ln/>
        </p:spPr>
        <p:txBody>
          <a:bodyPr wrap="square" lIns="101600" tIns="101600" rIns="101600" bIns="10160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错误密码标记invalid_password标志</a:t>
            </a:r>
            <a:endParaRPr lang="en-US" sz="1600" dirty="0"/>
          </a:p>
        </p:txBody>
      </p:sp>
      <p:sp>
        <p:nvSpPr>
          <p:cNvPr id="48" name="Shape 46"/>
          <p:cNvSpPr/>
          <p:nvPr/>
        </p:nvSpPr>
        <p:spPr>
          <a:xfrm>
            <a:off x="11053167" y="8169275"/>
            <a:ext cx="4483100" cy="457200"/>
          </a:xfrm>
          <a:custGeom>
            <a:avLst/>
            <a:gdLst/>
            <a:ahLst/>
            <a:cxnLst/>
            <a:rect l="l" t="t" r="r" b="b"/>
            <a:pathLst>
              <a:path w="4483100" h="457200">
                <a:moveTo>
                  <a:pt x="50799" y="0"/>
                </a:moveTo>
                <a:lnTo>
                  <a:pt x="4432301" y="0"/>
                </a:lnTo>
                <a:cubicBezTo>
                  <a:pt x="4460356" y="0"/>
                  <a:pt x="4483100" y="22744"/>
                  <a:pt x="4483100" y="50799"/>
                </a:cubicBezTo>
                <a:lnTo>
                  <a:pt x="4483100" y="406401"/>
                </a:lnTo>
                <a:cubicBezTo>
                  <a:pt x="4483100" y="434456"/>
                  <a:pt x="4460356" y="457200"/>
                  <a:pt x="4432301" y="457200"/>
                </a:cubicBezTo>
                <a:lnTo>
                  <a:pt x="50799" y="457200"/>
                </a:lnTo>
                <a:cubicBezTo>
                  <a:pt x="22744" y="457200"/>
                  <a:pt x="0" y="434456"/>
                  <a:pt x="0" y="406401"/>
                </a:cubicBezTo>
                <a:lnTo>
                  <a:pt x="0" y="50799"/>
                </a:lnTo>
                <a:cubicBezTo>
                  <a:pt x="0" y="22762"/>
                  <a:pt x="22762" y="0"/>
                  <a:pt x="50799" y="0"/>
                </a:cubicBezTo>
                <a:close/>
              </a:path>
            </a:pathLst>
          </a:custGeom>
          <a:solidFill>
            <a:srgbClr val="495057">
              <a:alpha val="30196"/>
            </a:srgbClr>
          </a:solidFill>
          <a:ln/>
        </p:spPr>
      </p:sp>
      <p:sp>
        <p:nvSpPr>
          <p:cNvPr id="49" name="Text 47"/>
          <p:cNvSpPr/>
          <p:nvPr/>
        </p:nvSpPr>
        <p:spPr>
          <a:xfrm>
            <a:off x="11053167" y="8169275"/>
            <a:ext cx="4572000" cy="457200"/>
          </a:xfrm>
          <a:prstGeom prst="rect">
            <a:avLst/>
          </a:prstGeom>
          <a:noFill/>
          <a:ln/>
        </p:spPr>
        <p:txBody>
          <a:bodyPr wrap="square" lIns="101600" tIns="101600" rIns="101600" bIns="10160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写模式缓存密码用于最终打包</a:t>
            </a:r>
            <a:endParaRPr lang="en-US" sz="1600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media.licdn.com/23d7ff69d273ee261ed7841da056485be89195c6"/>
          <p:cNvPicPr>
            <a:picLocks noChangeAspect="1"/>
          </p:cNvPicPr>
          <p:nvPr/>
        </p:nvPicPr>
        <p:blipFill>
          <a:blip r:embed="rId3">
            <a:alphaModFix amt="25000"/>
          </a:blip>
          <a:srcRect l="5598" r="5598"/>
          <a:stretch/>
        </p:blipFill>
        <p:spPr>
          <a:xfrm>
            <a:off x="0" y="0"/>
            <a:ext cx="16256000" cy="9144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6256000" cy="9144000"/>
          </a:xfrm>
          <a:custGeom>
            <a:avLst/>
            <a:gdLst/>
            <a:ahLst/>
            <a:cxnLst/>
            <a:rect l="l" t="t" r="r" b="b"/>
            <a:pathLst>
              <a:path w="16256000" h="9144000">
                <a:moveTo>
                  <a:pt x="0" y="0"/>
                </a:moveTo>
                <a:lnTo>
                  <a:pt x="16256000" y="0"/>
                </a:lnTo>
                <a:lnTo>
                  <a:pt x="16256000" y="9144000"/>
                </a:lnTo>
                <a:lnTo>
                  <a:pt x="0" y="9144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1A1D21">
                  <a:alpha val="98000"/>
                </a:srgbClr>
              </a:gs>
              <a:gs pos="50000">
                <a:srgbClr val="343A40">
                  <a:alpha val="95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</a:gradFill>
          <a:ln/>
        </p:spPr>
      </p:sp>
      <p:sp>
        <p:nvSpPr>
          <p:cNvPr id="4" name="Shape 1"/>
          <p:cNvSpPr/>
          <p:nvPr/>
        </p:nvSpPr>
        <p:spPr>
          <a:xfrm>
            <a:off x="533400" y="1181100"/>
            <a:ext cx="3124200" cy="762000"/>
          </a:xfrm>
          <a:custGeom>
            <a:avLst/>
            <a:gdLst/>
            <a:ahLst/>
            <a:cxnLst/>
            <a:rect l="l" t="t" r="r" b="b"/>
            <a:pathLst>
              <a:path w="3124200" h="762000">
                <a:moveTo>
                  <a:pt x="0" y="0"/>
                </a:moveTo>
                <a:lnTo>
                  <a:pt x="3124200" y="0"/>
                </a:lnTo>
                <a:lnTo>
                  <a:pt x="3124200" y="762000"/>
                </a:lnTo>
                <a:lnTo>
                  <a:pt x="0" y="762000"/>
                </a:lnTo>
                <a:lnTo>
                  <a:pt x="0" y="0"/>
                </a:lnTo>
                <a:close/>
              </a:path>
            </a:pathLst>
          </a:custGeom>
          <a:solidFill>
            <a:srgbClr val="D4A237">
              <a:alpha val="20000"/>
            </a:srgbClr>
          </a:solidFill>
          <a:ln/>
        </p:spPr>
      </p:sp>
      <p:sp>
        <p:nvSpPr>
          <p:cNvPr id="5" name="Shape 2"/>
          <p:cNvSpPr/>
          <p:nvPr/>
        </p:nvSpPr>
        <p:spPr>
          <a:xfrm>
            <a:off x="533400" y="1181100"/>
            <a:ext cx="50800" cy="762000"/>
          </a:xfrm>
          <a:custGeom>
            <a:avLst/>
            <a:gdLst/>
            <a:ahLst/>
            <a:cxnLst/>
            <a:rect l="l" t="t" r="r" b="b"/>
            <a:pathLst>
              <a:path w="50800" h="762000">
                <a:moveTo>
                  <a:pt x="0" y="0"/>
                </a:moveTo>
                <a:lnTo>
                  <a:pt x="50800" y="0"/>
                </a:lnTo>
                <a:lnTo>
                  <a:pt x="50800" y="762000"/>
                </a:lnTo>
                <a:lnTo>
                  <a:pt x="0" y="762000"/>
                </a:lnTo>
                <a:lnTo>
                  <a:pt x="0" y="0"/>
                </a:lnTo>
                <a:close/>
              </a:path>
            </a:pathLst>
          </a:custGeom>
          <a:solidFill>
            <a:srgbClr val="D4A237"/>
          </a:solidFill>
          <a:ln/>
        </p:spPr>
      </p:sp>
      <p:sp>
        <p:nvSpPr>
          <p:cNvPr id="6" name="Text 3"/>
          <p:cNvSpPr/>
          <p:nvPr/>
        </p:nvSpPr>
        <p:spPr>
          <a:xfrm>
            <a:off x="863600" y="1308100"/>
            <a:ext cx="2674243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3000" b="1" kern="0" spc="150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CHAPTER 05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508000" y="2311400"/>
            <a:ext cx="4114800" cy="12128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7200" b="1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上层应用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508000" y="3454400"/>
            <a:ext cx="2286000" cy="12128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7200" b="1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实现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508000" y="5041900"/>
            <a:ext cx="99060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dirty="0">
                <a:solidFill>
                  <a:srgbClr val="F8F9FA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备份控制器与CLI实现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514350" y="6064250"/>
            <a:ext cx="7404100" cy="1892300"/>
          </a:xfrm>
          <a:custGeom>
            <a:avLst/>
            <a:gdLst/>
            <a:ahLst/>
            <a:cxnLst/>
            <a:rect l="l" t="t" r="r" b="b"/>
            <a:pathLst>
              <a:path w="7404100" h="1892300">
                <a:moveTo>
                  <a:pt x="101598" y="0"/>
                </a:moveTo>
                <a:lnTo>
                  <a:pt x="7302502" y="0"/>
                </a:lnTo>
                <a:cubicBezTo>
                  <a:pt x="7358613" y="0"/>
                  <a:pt x="7404100" y="45487"/>
                  <a:pt x="7404100" y="101598"/>
                </a:cubicBezTo>
                <a:lnTo>
                  <a:pt x="7404100" y="1790702"/>
                </a:lnTo>
                <a:cubicBezTo>
                  <a:pt x="7404100" y="1846813"/>
                  <a:pt x="7358613" y="1892300"/>
                  <a:pt x="7302502" y="1892300"/>
                </a:cubicBezTo>
                <a:lnTo>
                  <a:pt x="101598" y="1892300"/>
                </a:lnTo>
                <a:cubicBezTo>
                  <a:pt x="45487" y="1892300"/>
                  <a:pt x="0" y="1846813"/>
                  <a:pt x="0" y="1790702"/>
                </a:cubicBezTo>
                <a:lnTo>
                  <a:pt x="0" y="101598"/>
                </a:lnTo>
                <a:cubicBezTo>
                  <a:pt x="0" y="45524"/>
                  <a:pt x="45524" y="0"/>
                  <a:pt x="101598" y="0"/>
                </a:cubicBezTo>
                <a:close/>
              </a:path>
            </a:pathLst>
          </a:custGeom>
          <a:solidFill>
            <a:srgbClr val="343A40">
              <a:alpha val="60000"/>
            </a:srgbClr>
          </a:solidFill>
          <a:ln w="12700">
            <a:solidFill>
              <a:srgbClr val="495057">
                <a:alpha val="30196"/>
              </a:srgbClr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825500" y="6375400"/>
            <a:ext cx="69342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BackupController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825500" y="6934200"/>
            <a:ext cx="6896100" cy="711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dirty="0">
                <a:solidFill>
                  <a:srgbClr val="F8F9FA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协调源设备和目标设备</a:t>
            </a:r>
            <a:endParaRPr lang="en-US" sz="1600" dirty="0"/>
          </a:p>
          <a:p>
            <a:pPr>
              <a:lnSpc>
                <a:spcPct val="130000"/>
              </a:lnSpc>
            </a:pPr>
            <a:r>
              <a:rPr lang="en-US" sz="1800" dirty="0">
                <a:solidFill>
                  <a:srgbClr val="F8F9FA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执行备份恢复操作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8337550" y="6064250"/>
            <a:ext cx="7404100" cy="1892300"/>
          </a:xfrm>
          <a:custGeom>
            <a:avLst/>
            <a:gdLst/>
            <a:ahLst/>
            <a:cxnLst/>
            <a:rect l="l" t="t" r="r" b="b"/>
            <a:pathLst>
              <a:path w="7404100" h="1892300">
                <a:moveTo>
                  <a:pt x="101598" y="0"/>
                </a:moveTo>
                <a:lnTo>
                  <a:pt x="7302502" y="0"/>
                </a:lnTo>
                <a:cubicBezTo>
                  <a:pt x="7358613" y="0"/>
                  <a:pt x="7404100" y="45487"/>
                  <a:pt x="7404100" y="101598"/>
                </a:cubicBezTo>
                <a:lnTo>
                  <a:pt x="7404100" y="1790702"/>
                </a:lnTo>
                <a:cubicBezTo>
                  <a:pt x="7404100" y="1846813"/>
                  <a:pt x="7358613" y="1892300"/>
                  <a:pt x="7302502" y="1892300"/>
                </a:cubicBezTo>
                <a:lnTo>
                  <a:pt x="101598" y="1892300"/>
                </a:lnTo>
                <a:cubicBezTo>
                  <a:pt x="45487" y="1892300"/>
                  <a:pt x="0" y="1846813"/>
                  <a:pt x="0" y="1790702"/>
                </a:cubicBezTo>
                <a:lnTo>
                  <a:pt x="0" y="101598"/>
                </a:lnTo>
                <a:cubicBezTo>
                  <a:pt x="0" y="45524"/>
                  <a:pt x="45524" y="0"/>
                  <a:pt x="101598" y="0"/>
                </a:cubicBezTo>
                <a:close/>
              </a:path>
            </a:pathLst>
          </a:custGeom>
          <a:solidFill>
            <a:srgbClr val="343A40">
              <a:alpha val="60000"/>
            </a:srgbClr>
          </a:solidFill>
          <a:ln w="12700">
            <a:solidFill>
              <a:srgbClr val="495057">
                <a:alpha val="30196"/>
              </a:srgbClr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8648700" y="6375400"/>
            <a:ext cx="69342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CLI前端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8648700" y="6934200"/>
            <a:ext cx="6896100" cy="711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dirty="0">
                <a:solidFill>
                  <a:srgbClr val="F8F9FA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解析用户参数</a:t>
            </a:r>
            <a:endParaRPr lang="en-US" sz="1600" dirty="0"/>
          </a:p>
          <a:p>
            <a:pPr>
              <a:lnSpc>
                <a:spcPct val="130000"/>
              </a:lnSpc>
            </a:pPr>
            <a:r>
              <a:rPr lang="en-US" sz="1800" dirty="0">
                <a:solidFill>
                  <a:srgbClr val="F8F9FA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调用核心功能</a:t>
            </a:r>
            <a:endParaRPr lang="en-US" sz="1600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08000" y="508000"/>
            <a:ext cx="154686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600" b="1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BackupController的实现</a:t>
            </a:r>
            <a:endParaRPr lang="en-US" sz="1600" dirty="0"/>
          </a:p>
        </p:txBody>
      </p:sp>
      <p:sp>
        <p:nvSpPr>
          <p:cNvPr id="3" name="Shape 1"/>
          <p:cNvSpPr/>
          <p:nvPr/>
        </p:nvSpPr>
        <p:spPr>
          <a:xfrm>
            <a:off x="508000" y="1117600"/>
            <a:ext cx="812800" cy="50800"/>
          </a:xfrm>
          <a:custGeom>
            <a:avLst/>
            <a:gdLst/>
            <a:ahLst/>
            <a:cxnLst/>
            <a:rect l="l" t="t" r="r" b="b"/>
            <a:pathLst>
              <a:path w="812800" h="50800">
                <a:moveTo>
                  <a:pt x="0" y="0"/>
                </a:moveTo>
                <a:lnTo>
                  <a:pt x="812800" y="0"/>
                </a:lnTo>
                <a:lnTo>
                  <a:pt x="8128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solidFill>
            <a:srgbClr val="D4A237"/>
          </a:solidFill>
          <a:ln/>
        </p:spPr>
      </p:sp>
      <p:sp>
        <p:nvSpPr>
          <p:cNvPr id="4" name="Shape 2"/>
          <p:cNvSpPr/>
          <p:nvPr/>
        </p:nvSpPr>
        <p:spPr>
          <a:xfrm>
            <a:off x="514350" y="1428750"/>
            <a:ext cx="15227300" cy="4787900"/>
          </a:xfrm>
          <a:custGeom>
            <a:avLst/>
            <a:gdLst/>
            <a:ahLst/>
            <a:cxnLst/>
            <a:rect l="l" t="t" r="r" b="b"/>
            <a:pathLst>
              <a:path w="15227300" h="4787900">
                <a:moveTo>
                  <a:pt x="101599" y="0"/>
                </a:moveTo>
                <a:lnTo>
                  <a:pt x="15125701" y="0"/>
                </a:lnTo>
                <a:cubicBezTo>
                  <a:pt x="15181812" y="0"/>
                  <a:pt x="15227300" y="45488"/>
                  <a:pt x="15227300" y="101599"/>
                </a:cubicBezTo>
                <a:lnTo>
                  <a:pt x="15227300" y="4686301"/>
                </a:lnTo>
                <a:cubicBezTo>
                  <a:pt x="15227300" y="4742412"/>
                  <a:pt x="15181812" y="4787900"/>
                  <a:pt x="15125701" y="4787900"/>
                </a:cubicBezTo>
                <a:lnTo>
                  <a:pt x="101599" y="4787900"/>
                </a:lnTo>
                <a:cubicBezTo>
                  <a:pt x="45488" y="4787900"/>
                  <a:pt x="0" y="4742412"/>
                  <a:pt x="0" y="4686301"/>
                </a:cubicBezTo>
                <a:lnTo>
                  <a:pt x="0" y="101599"/>
                </a:lnTo>
                <a:cubicBezTo>
                  <a:pt x="0" y="45488"/>
                  <a:pt x="45488" y="0"/>
                  <a:pt x="101599" y="0"/>
                </a:cubicBezTo>
                <a:close/>
              </a:path>
            </a:pathLst>
          </a:custGeom>
          <a:solidFill>
            <a:srgbClr val="343A40"/>
          </a:solidFill>
          <a:ln w="12700">
            <a:solidFill>
              <a:srgbClr val="495057">
                <a:alpha val="30196"/>
              </a:srgbClr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774700" y="1689100"/>
            <a:ext cx="148336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核心设计理念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774700" y="2247900"/>
            <a:ext cx="14808200" cy="660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dirty="0">
                <a:solidFill>
                  <a:srgbClr val="F8F9FA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ackupController充分利用HAL中间层的抽象设计和面向对象特性,实现了完全独立于具体设备类型的通用备份恢复逻辑。它只依赖Device抽象接口,不关心源设备和目标设备的具体实现,从而支持任意设备组合之间的数据传输。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774700" y="3111500"/>
            <a:ext cx="7226300" cy="2844800"/>
          </a:xfrm>
          <a:custGeom>
            <a:avLst/>
            <a:gdLst/>
            <a:ahLst/>
            <a:cxnLst/>
            <a:rect l="l" t="t" r="r" b="b"/>
            <a:pathLst>
              <a:path w="7226300" h="2844800">
                <a:moveTo>
                  <a:pt x="101588" y="0"/>
                </a:moveTo>
                <a:lnTo>
                  <a:pt x="7124712" y="0"/>
                </a:lnTo>
                <a:cubicBezTo>
                  <a:pt x="7180818" y="0"/>
                  <a:pt x="7226300" y="45482"/>
                  <a:pt x="7226300" y="101588"/>
                </a:cubicBezTo>
                <a:lnTo>
                  <a:pt x="7226300" y="2743212"/>
                </a:lnTo>
                <a:cubicBezTo>
                  <a:pt x="7226300" y="2799318"/>
                  <a:pt x="7180818" y="2844800"/>
                  <a:pt x="7124712" y="2844800"/>
                </a:cubicBezTo>
                <a:lnTo>
                  <a:pt x="101588" y="2844800"/>
                </a:lnTo>
                <a:cubicBezTo>
                  <a:pt x="45482" y="2844800"/>
                  <a:pt x="0" y="2799318"/>
                  <a:pt x="0" y="2743212"/>
                </a:cubicBezTo>
                <a:lnTo>
                  <a:pt x="0" y="101588"/>
                </a:lnTo>
                <a:cubicBezTo>
                  <a:pt x="0" y="45482"/>
                  <a:pt x="45482" y="0"/>
                  <a:pt x="101588" y="0"/>
                </a:cubicBez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8" name="Text 6"/>
          <p:cNvSpPr/>
          <p:nvPr/>
        </p:nvSpPr>
        <p:spPr>
          <a:xfrm>
            <a:off x="977900" y="3314700"/>
            <a:ext cx="69342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备份流程 run_backup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977900" y="38227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52400" y="0"/>
                </a:lnTo>
                <a:cubicBezTo>
                  <a:pt x="236512" y="0"/>
                  <a:pt x="304800" y="68288"/>
                  <a:pt x="304800" y="152400"/>
                </a:cubicBezTo>
                <a:lnTo>
                  <a:pt x="304800" y="152400"/>
                </a:lnTo>
                <a:cubicBezTo>
                  <a:pt x="304800" y="236512"/>
                  <a:pt x="236512" y="304800"/>
                  <a:pt x="152400" y="304800"/>
                </a:cubicBezTo>
                <a:lnTo>
                  <a:pt x="152400" y="304800"/>
                </a:lnTo>
                <a:cubicBezTo>
                  <a:pt x="68288" y="304800"/>
                  <a:pt x="0" y="236512"/>
                  <a:pt x="0" y="1524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D4A237"/>
          </a:solidFill>
          <a:ln/>
        </p:spPr>
      </p:sp>
      <p:sp>
        <p:nvSpPr>
          <p:cNvPr id="10" name="Text 8"/>
          <p:cNvSpPr/>
          <p:nvPr/>
        </p:nvSpPr>
        <p:spPr>
          <a:xfrm>
            <a:off x="939800" y="3822700"/>
            <a:ext cx="381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200" b="1" dirty="0">
                <a:solidFill>
                  <a:srgbClr val="1A1D2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1384300" y="3848100"/>
            <a:ext cx="18415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BFS遍历源设备文件树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977900" y="42291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52400" y="0"/>
                </a:lnTo>
                <a:cubicBezTo>
                  <a:pt x="236512" y="0"/>
                  <a:pt x="304800" y="68288"/>
                  <a:pt x="304800" y="152400"/>
                </a:cubicBezTo>
                <a:lnTo>
                  <a:pt x="304800" y="152400"/>
                </a:lnTo>
                <a:cubicBezTo>
                  <a:pt x="304800" y="236512"/>
                  <a:pt x="236512" y="304800"/>
                  <a:pt x="152400" y="304800"/>
                </a:cubicBezTo>
                <a:lnTo>
                  <a:pt x="152400" y="304800"/>
                </a:lnTo>
                <a:cubicBezTo>
                  <a:pt x="68288" y="304800"/>
                  <a:pt x="0" y="236512"/>
                  <a:pt x="0" y="1524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D4A237"/>
          </a:solidFill>
          <a:ln/>
        </p:spPr>
      </p:sp>
      <p:sp>
        <p:nvSpPr>
          <p:cNvPr id="13" name="Text 11"/>
          <p:cNvSpPr/>
          <p:nvPr/>
        </p:nvSpPr>
        <p:spPr>
          <a:xfrm>
            <a:off x="939800" y="4229100"/>
            <a:ext cx="381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200" b="1" dirty="0">
                <a:solidFill>
                  <a:srgbClr val="1A1D2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1384300" y="4254500"/>
            <a:ext cx="32258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对每个条目调用should_backup_file过滤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977900" y="46355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52400" y="0"/>
                </a:lnTo>
                <a:cubicBezTo>
                  <a:pt x="236512" y="0"/>
                  <a:pt x="304800" y="68288"/>
                  <a:pt x="304800" y="152400"/>
                </a:cubicBezTo>
                <a:lnTo>
                  <a:pt x="304800" y="152400"/>
                </a:lnTo>
                <a:cubicBezTo>
                  <a:pt x="304800" y="236512"/>
                  <a:pt x="236512" y="304800"/>
                  <a:pt x="152400" y="304800"/>
                </a:cubicBezTo>
                <a:lnTo>
                  <a:pt x="152400" y="304800"/>
                </a:lnTo>
                <a:cubicBezTo>
                  <a:pt x="68288" y="304800"/>
                  <a:pt x="0" y="236512"/>
                  <a:pt x="0" y="1524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D4A237"/>
          </a:solidFill>
          <a:ln/>
        </p:spPr>
      </p:sp>
      <p:sp>
        <p:nvSpPr>
          <p:cNvPr id="16" name="Text 14"/>
          <p:cNvSpPr/>
          <p:nvPr/>
        </p:nvSpPr>
        <p:spPr>
          <a:xfrm>
            <a:off x="939800" y="4635500"/>
            <a:ext cx="381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200" b="1" dirty="0">
                <a:solidFill>
                  <a:srgbClr val="1A1D2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1384300" y="4660900"/>
            <a:ext cx="22225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目录: 调用write_folder创建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977900" y="50419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52400" y="0"/>
                </a:lnTo>
                <a:cubicBezTo>
                  <a:pt x="236512" y="0"/>
                  <a:pt x="304800" y="68288"/>
                  <a:pt x="304800" y="152400"/>
                </a:cubicBezTo>
                <a:lnTo>
                  <a:pt x="304800" y="152400"/>
                </a:lnTo>
                <a:cubicBezTo>
                  <a:pt x="304800" y="236512"/>
                  <a:pt x="236512" y="304800"/>
                  <a:pt x="152400" y="304800"/>
                </a:cubicBezTo>
                <a:lnTo>
                  <a:pt x="152400" y="304800"/>
                </a:lnTo>
                <a:cubicBezTo>
                  <a:pt x="68288" y="304800"/>
                  <a:pt x="0" y="236512"/>
                  <a:pt x="0" y="1524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D4A237"/>
          </a:solidFill>
          <a:ln/>
        </p:spPr>
      </p:sp>
      <p:sp>
        <p:nvSpPr>
          <p:cNvPr id="19" name="Text 17"/>
          <p:cNvSpPr/>
          <p:nvPr/>
        </p:nvSpPr>
        <p:spPr>
          <a:xfrm>
            <a:off x="939800" y="5041900"/>
            <a:ext cx="381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200" b="1" dirty="0">
                <a:solidFill>
                  <a:srgbClr val="1A1D2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4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1384300" y="5067300"/>
            <a:ext cx="28829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文件: 调用get_file获取ReadableFile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977900" y="54483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52400" y="0"/>
                </a:lnTo>
                <a:cubicBezTo>
                  <a:pt x="236512" y="0"/>
                  <a:pt x="304800" y="68288"/>
                  <a:pt x="304800" y="152400"/>
                </a:cubicBezTo>
                <a:lnTo>
                  <a:pt x="304800" y="152400"/>
                </a:lnTo>
                <a:cubicBezTo>
                  <a:pt x="304800" y="236512"/>
                  <a:pt x="236512" y="304800"/>
                  <a:pt x="152400" y="304800"/>
                </a:cubicBezTo>
                <a:lnTo>
                  <a:pt x="152400" y="304800"/>
                </a:lnTo>
                <a:cubicBezTo>
                  <a:pt x="68288" y="304800"/>
                  <a:pt x="0" y="236512"/>
                  <a:pt x="0" y="1524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D4A237"/>
          </a:solidFill>
          <a:ln/>
        </p:spPr>
      </p:sp>
      <p:sp>
        <p:nvSpPr>
          <p:cNvPr id="22" name="Text 20"/>
          <p:cNvSpPr/>
          <p:nvPr/>
        </p:nvSpPr>
        <p:spPr>
          <a:xfrm>
            <a:off x="939800" y="5448300"/>
            <a:ext cx="381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200" b="1" dirty="0">
                <a:solidFill>
                  <a:srgbClr val="1A1D2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5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1384300" y="5473700"/>
            <a:ext cx="22479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调用目标设备write_file写入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8255000" y="3111500"/>
            <a:ext cx="7226300" cy="2844800"/>
          </a:xfrm>
          <a:custGeom>
            <a:avLst/>
            <a:gdLst/>
            <a:ahLst/>
            <a:cxnLst/>
            <a:rect l="l" t="t" r="r" b="b"/>
            <a:pathLst>
              <a:path w="7226300" h="2844800">
                <a:moveTo>
                  <a:pt x="101588" y="0"/>
                </a:moveTo>
                <a:lnTo>
                  <a:pt x="7124712" y="0"/>
                </a:lnTo>
                <a:cubicBezTo>
                  <a:pt x="7180818" y="0"/>
                  <a:pt x="7226300" y="45482"/>
                  <a:pt x="7226300" y="101588"/>
                </a:cubicBezTo>
                <a:lnTo>
                  <a:pt x="7226300" y="2743212"/>
                </a:lnTo>
                <a:cubicBezTo>
                  <a:pt x="7226300" y="2799318"/>
                  <a:pt x="7180818" y="2844800"/>
                  <a:pt x="7124712" y="2844800"/>
                </a:cubicBezTo>
                <a:lnTo>
                  <a:pt x="101588" y="2844800"/>
                </a:lnTo>
                <a:cubicBezTo>
                  <a:pt x="45482" y="2844800"/>
                  <a:pt x="0" y="2799318"/>
                  <a:pt x="0" y="2743212"/>
                </a:cubicBezTo>
                <a:lnTo>
                  <a:pt x="0" y="101588"/>
                </a:lnTo>
                <a:cubicBezTo>
                  <a:pt x="0" y="45482"/>
                  <a:pt x="45482" y="0"/>
                  <a:pt x="101588" y="0"/>
                </a:cubicBez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25" name="Text 23"/>
          <p:cNvSpPr/>
          <p:nvPr/>
        </p:nvSpPr>
        <p:spPr>
          <a:xfrm>
            <a:off x="8458200" y="3314700"/>
            <a:ext cx="69342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恢复流程 run_restore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8458200" y="38227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52400" y="0"/>
                </a:lnTo>
                <a:cubicBezTo>
                  <a:pt x="236512" y="0"/>
                  <a:pt x="304800" y="68288"/>
                  <a:pt x="304800" y="152400"/>
                </a:cubicBezTo>
                <a:lnTo>
                  <a:pt x="304800" y="152400"/>
                </a:lnTo>
                <a:cubicBezTo>
                  <a:pt x="304800" y="236512"/>
                  <a:pt x="236512" y="304800"/>
                  <a:pt x="152400" y="304800"/>
                </a:cubicBezTo>
                <a:lnTo>
                  <a:pt x="152400" y="304800"/>
                </a:lnTo>
                <a:cubicBezTo>
                  <a:pt x="68288" y="304800"/>
                  <a:pt x="0" y="236512"/>
                  <a:pt x="0" y="1524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D4A237"/>
          </a:solidFill>
          <a:ln/>
        </p:spPr>
      </p:sp>
      <p:sp>
        <p:nvSpPr>
          <p:cNvPr id="27" name="Text 25"/>
          <p:cNvSpPr/>
          <p:nvPr/>
        </p:nvSpPr>
        <p:spPr>
          <a:xfrm>
            <a:off x="8420100" y="3822700"/>
            <a:ext cx="381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200" b="1" dirty="0">
                <a:solidFill>
                  <a:srgbClr val="1A1D2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8864600" y="3848100"/>
            <a:ext cx="16891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遍历源设备归档条目</a:t>
            </a: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8458200" y="42291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52400" y="0"/>
                </a:lnTo>
                <a:cubicBezTo>
                  <a:pt x="236512" y="0"/>
                  <a:pt x="304800" y="68288"/>
                  <a:pt x="304800" y="152400"/>
                </a:cubicBezTo>
                <a:lnTo>
                  <a:pt x="304800" y="152400"/>
                </a:lnTo>
                <a:cubicBezTo>
                  <a:pt x="304800" y="236512"/>
                  <a:pt x="236512" y="304800"/>
                  <a:pt x="152400" y="304800"/>
                </a:cubicBezTo>
                <a:lnTo>
                  <a:pt x="152400" y="304800"/>
                </a:lnTo>
                <a:cubicBezTo>
                  <a:pt x="68288" y="304800"/>
                  <a:pt x="0" y="236512"/>
                  <a:pt x="0" y="1524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D4A237"/>
          </a:solidFill>
          <a:ln/>
        </p:spPr>
      </p:sp>
      <p:sp>
        <p:nvSpPr>
          <p:cNvPr id="30" name="Text 28"/>
          <p:cNvSpPr/>
          <p:nvPr/>
        </p:nvSpPr>
        <p:spPr>
          <a:xfrm>
            <a:off x="8420100" y="4229100"/>
            <a:ext cx="381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200" b="1" dirty="0">
                <a:solidFill>
                  <a:srgbClr val="1A1D2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</a:t>
            </a: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8864600" y="4254500"/>
            <a:ext cx="32258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对每个条目调用should_backup_file过滤</a:t>
            </a:r>
            <a:endParaRPr lang="en-US" sz="1600" dirty="0"/>
          </a:p>
        </p:txBody>
      </p:sp>
      <p:sp>
        <p:nvSpPr>
          <p:cNvPr id="32" name="Shape 30"/>
          <p:cNvSpPr/>
          <p:nvPr/>
        </p:nvSpPr>
        <p:spPr>
          <a:xfrm>
            <a:off x="8458200" y="46355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52400" y="0"/>
                </a:lnTo>
                <a:cubicBezTo>
                  <a:pt x="236512" y="0"/>
                  <a:pt x="304800" y="68288"/>
                  <a:pt x="304800" y="152400"/>
                </a:cubicBezTo>
                <a:lnTo>
                  <a:pt x="304800" y="152400"/>
                </a:lnTo>
                <a:cubicBezTo>
                  <a:pt x="304800" y="236512"/>
                  <a:pt x="236512" y="304800"/>
                  <a:pt x="152400" y="304800"/>
                </a:cubicBezTo>
                <a:lnTo>
                  <a:pt x="152400" y="304800"/>
                </a:lnTo>
                <a:cubicBezTo>
                  <a:pt x="68288" y="304800"/>
                  <a:pt x="0" y="236512"/>
                  <a:pt x="0" y="1524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D4A237"/>
          </a:solidFill>
          <a:ln/>
        </p:spPr>
      </p:sp>
      <p:sp>
        <p:nvSpPr>
          <p:cNvPr id="33" name="Text 31"/>
          <p:cNvSpPr/>
          <p:nvPr/>
        </p:nvSpPr>
        <p:spPr>
          <a:xfrm>
            <a:off x="8420100" y="4635500"/>
            <a:ext cx="381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200" b="1" dirty="0">
                <a:solidFill>
                  <a:srgbClr val="1A1D2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8864600" y="4660900"/>
            <a:ext cx="29337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调用copy_folder_recursive递归复制</a:t>
            </a:r>
            <a:endParaRPr lang="en-US" sz="1600" dirty="0"/>
          </a:p>
        </p:txBody>
      </p:sp>
      <p:sp>
        <p:nvSpPr>
          <p:cNvPr id="35" name="Shape 33"/>
          <p:cNvSpPr/>
          <p:nvPr/>
        </p:nvSpPr>
        <p:spPr>
          <a:xfrm>
            <a:off x="8458200" y="50419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52400" y="0"/>
                </a:lnTo>
                <a:cubicBezTo>
                  <a:pt x="236512" y="0"/>
                  <a:pt x="304800" y="68288"/>
                  <a:pt x="304800" y="152400"/>
                </a:cubicBezTo>
                <a:lnTo>
                  <a:pt x="304800" y="152400"/>
                </a:lnTo>
                <a:cubicBezTo>
                  <a:pt x="304800" y="236512"/>
                  <a:pt x="236512" y="304800"/>
                  <a:pt x="152400" y="304800"/>
                </a:cubicBezTo>
                <a:lnTo>
                  <a:pt x="152400" y="304800"/>
                </a:lnTo>
                <a:cubicBezTo>
                  <a:pt x="68288" y="304800"/>
                  <a:pt x="0" y="236512"/>
                  <a:pt x="0" y="1524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D4A237"/>
          </a:solidFill>
          <a:ln/>
        </p:spPr>
      </p:sp>
      <p:sp>
        <p:nvSpPr>
          <p:cNvPr id="36" name="Text 34"/>
          <p:cNvSpPr/>
          <p:nvPr/>
        </p:nvSpPr>
        <p:spPr>
          <a:xfrm>
            <a:off x="8420100" y="5041900"/>
            <a:ext cx="381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200" b="1" dirty="0">
                <a:solidFill>
                  <a:srgbClr val="1A1D2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4</a:t>
            </a:r>
            <a:endParaRPr lang="en-US" sz="1600" dirty="0"/>
          </a:p>
        </p:txBody>
      </p:sp>
      <p:sp>
        <p:nvSpPr>
          <p:cNvPr id="37" name="Text 35"/>
          <p:cNvSpPr/>
          <p:nvPr/>
        </p:nvSpPr>
        <p:spPr>
          <a:xfrm>
            <a:off x="8864600" y="5067300"/>
            <a:ext cx="19177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先创建目录,再写入文件</a:t>
            </a:r>
            <a:endParaRPr lang="en-US" sz="1600" dirty="0"/>
          </a:p>
        </p:txBody>
      </p:sp>
      <p:sp>
        <p:nvSpPr>
          <p:cNvPr id="38" name="Shape 36"/>
          <p:cNvSpPr/>
          <p:nvPr/>
        </p:nvSpPr>
        <p:spPr>
          <a:xfrm>
            <a:off x="8458200" y="54483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52400" y="0"/>
                </a:lnTo>
                <a:cubicBezTo>
                  <a:pt x="236512" y="0"/>
                  <a:pt x="304800" y="68288"/>
                  <a:pt x="304800" y="152400"/>
                </a:cubicBezTo>
                <a:lnTo>
                  <a:pt x="304800" y="152400"/>
                </a:lnTo>
                <a:cubicBezTo>
                  <a:pt x="304800" y="236512"/>
                  <a:pt x="236512" y="304800"/>
                  <a:pt x="152400" y="304800"/>
                </a:cubicBezTo>
                <a:lnTo>
                  <a:pt x="152400" y="304800"/>
                </a:lnTo>
                <a:cubicBezTo>
                  <a:pt x="68288" y="304800"/>
                  <a:pt x="0" y="236512"/>
                  <a:pt x="0" y="1524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D4A237"/>
          </a:solidFill>
          <a:ln/>
        </p:spPr>
      </p:sp>
      <p:sp>
        <p:nvSpPr>
          <p:cNvPr id="39" name="Text 37"/>
          <p:cNvSpPr/>
          <p:nvPr/>
        </p:nvSpPr>
        <p:spPr>
          <a:xfrm>
            <a:off x="8420100" y="5448300"/>
            <a:ext cx="381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200" b="1" dirty="0">
                <a:solidFill>
                  <a:srgbClr val="1A1D2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5</a:t>
            </a:r>
            <a:endParaRPr lang="en-US" sz="1600" dirty="0"/>
          </a:p>
        </p:txBody>
      </p:sp>
      <p:sp>
        <p:nvSpPr>
          <p:cNvPr id="40" name="Text 38"/>
          <p:cNvSpPr/>
          <p:nvPr/>
        </p:nvSpPr>
        <p:spPr>
          <a:xfrm>
            <a:off x="8864600" y="5473700"/>
            <a:ext cx="24003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使用write_file_force支持覆盖</a:t>
            </a:r>
            <a:endParaRPr lang="en-US" sz="1600" dirty="0"/>
          </a:p>
        </p:txBody>
      </p:sp>
      <p:sp>
        <p:nvSpPr>
          <p:cNvPr id="41" name="Shape 39"/>
          <p:cNvSpPr/>
          <p:nvPr/>
        </p:nvSpPr>
        <p:spPr>
          <a:xfrm>
            <a:off x="514350" y="6483350"/>
            <a:ext cx="4902200" cy="1943100"/>
          </a:xfrm>
          <a:custGeom>
            <a:avLst/>
            <a:gdLst/>
            <a:ahLst/>
            <a:cxnLst/>
            <a:rect l="l" t="t" r="r" b="b"/>
            <a:pathLst>
              <a:path w="4902200" h="1943100">
                <a:moveTo>
                  <a:pt x="101605" y="0"/>
                </a:moveTo>
                <a:lnTo>
                  <a:pt x="4800595" y="0"/>
                </a:lnTo>
                <a:cubicBezTo>
                  <a:pt x="4856710" y="0"/>
                  <a:pt x="4902200" y="45490"/>
                  <a:pt x="4902200" y="101605"/>
                </a:cubicBezTo>
                <a:lnTo>
                  <a:pt x="4902200" y="1841495"/>
                </a:lnTo>
                <a:cubicBezTo>
                  <a:pt x="4902200" y="1897610"/>
                  <a:pt x="4856710" y="1943100"/>
                  <a:pt x="4800595" y="1943100"/>
                </a:cubicBezTo>
                <a:lnTo>
                  <a:pt x="101605" y="1943100"/>
                </a:lnTo>
                <a:cubicBezTo>
                  <a:pt x="45490" y="1943100"/>
                  <a:pt x="0" y="1897610"/>
                  <a:pt x="0" y="1841495"/>
                </a:cubicBezTo>
                <a:lnTo>
                  <a:pt x="0" y="101605"/>
                </a:lnTo>
                <a:cubicBezTo>
                  <a:pt x="0" y="45528"/>
                  <a:pt x="45528" y="0"/>
                  <a:pt x="101605" y="0"/>
                </a:cubicBezTo>
                <a:close/>
              </a:path>
            </a:pathLst>
          </a:custGeom>
          <a:solidFill>
            <a:srgbClr val="343A40"/>
          </a:solidFill>
          <a:ln w="12700">
            <a:solidFill>
              <a:srgbClr val="495057">
                <a:alpha val="30196"/>
              </a:srgbClr>
            </a:solidFill>
            <a:prstDash val="solid"/>
          </a:ln>
        </p:spPr>
      </p:sp>
      <p:sp>
        <p:nvSpPr>
          <p:cNvPr id="42" name="Shape 40"/>
          <p:cNvSpPr/>
          <p:nvPr/>
        </p:nvSpPr>
        <p:spPr>
          <a:xfrm>
            <a:off x="755650" y="6743700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15875" y="31750"/>
                </a:moveTo>
                <a:cubicBezTo>
                  <a:pt x="9475" y="31750"/>
                  <a:pt x="3671" y="35620"/>
                  <a:pt x="1191" y="41573"/>
                </a:cubicBezTo>
                <a:cubicBezTo>
                  <a:pt x="-1290" y="47526"/>
                  <a:pt x="99" y="54322"/>
                  <a:pt x="4663" y="58837"/>
                </a:cubicBezTo>
                <a:lnTo>
                  <a:pt x="95250" y="149473"/>
                </a:lnTo>
                <a:lnTo>
                  <a:pt x="95250" y="206375"/>
                </a:lnTo>
                <a:cubicBezTo>
                  <a:pt x="95250" y="210592"/>
                  <a:pt x="96937" y="214610"/>
                  <a:pt x="99913" y="217587"/>
                </a:cubicBezTo>
                <a:lnTo>
                  <a:pt x="131663" y="249337"/>
                </a:lnTo>
                <a:cubicBezTo>
                  <a:pt x="136227" y="253901"/>
                  <a:pt x="143024" y="255240"/>
                  <a:pt x="148977" y="252760"/>
                </a:cubicBezTo>
                <a:cubicBezTo>
                  <a:pt x="154930" y="250279"/>
                  <a:pt x="158750" y="244525"/>
                  <a:pt x="158750" y="238125"/>
                </a:cubicBezTo>
                <a:lnTo>
                  <a:pt x="158750" y="149473"/>
                </a:lnTo>
                <a:lnTo>
                  <a:pt x="249337" y="58886"/>
                </a:lnTo>
                <a:cubicBezTo>
                  <a:pt x="253901" y="54322"/>
                  <a:pt x="255240" y="47526"/>
                  <a:pt x="252760" y="41573"/>
                </a:cubicBezTo>
                <a:cubicBezTo>
                  <a:pt x="250279" y="35620"/>
                  <a:pt x="244525" y="31750"/>
                  <a:pt x="238125" y="31750"/>
                </a:cubicBezTo>
                <a:lnTo>
                  <a:pt x="15875" y="31750"/>
                </a:lnTo>
                <a:close/>
              </a:path>
            </a:pathLst>
          </a:custGeom>
          <a:solidFill>
            <a:srgbClr val="D4A237"/>
          </a:solidFill>
          <a:ln/>
        </p:spPr>
      </p:sp>
      <p:sp>
        <p:nvSpPr>
          <p:cNvPr id="43" name="Text 41"/>
          <p:cNvSpPr/>
          <p:nvPr/>
        </p:nvSpPr>
        <p:spPr>
          <a:xfrm>
            <a:off x="1193800" y="6692900"/>
            <a:ext cx="12573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多维度过滤</a:t>
            </a:r>
            <a:endParaRPr lang="en-US" sz="1600" dirty="0"/>
          </a:p>
        </p:txBody>
      </p:sp>
      <p:sp>
        <p:nvSpPr>
          <p:cNvPr id="44" name="Shape 42"/>
          <p:cNvSpPr/>
          <p:nvPr/>
        </p:nvSpPr>
        <p:spPr>
          <a:xfrm>
            <a:off x="723900" y="7200900"/>
            <a:ext cx="4483100" cy="457200"/>
          </a:xfrm>
          <a:custGeom>
            <a:avLst/>
            <a:gdLst/>
            <a:ahLst/>
            <a:cxnLst/>
            <a:rect l="l" t="t" r="r" b="b"/>
            <a:pathLst>
              <a:path w="4483100" h="457200">
                <a:moveTo>
                  <a:pt x="50799" y="0"/>
                </a:moveTo>
                <a:lnTo>
                  <a:pt x="4432301" y="0"/>
                </a:lnTo>
                <a:cubicBezTo>
                  <a:pt x="4460356" y="0"/>
                  <a:pt x="4483100" y="22744"/>
                  <a:pt x="4483100" y="50799"/>
                </a:cubicBezTo>
                <a:lnTo>
                  <a:pt x="4483100" y="406401"/>
                </a:lnTo>
                <a:cubicBezTo>
                  <a:pt x="4483100" y="434456"/>
                  <a:pt x="4460356" y="457200"/>
                  <a:pt x="4432301" y="457200"/>
                </a:cubicBezTo>
                <a:lnTo>
                  <a:pt x="50799" y="457200"/>
                </a:lnTo>
                <a:cubicBezTo>
                  <a:pt x="22744" y="457200"/>
                  <a:pt x="0" y="434456"/>
                  <a:pt x="0" y="406401"/>
                </a:cubicBezTo>
                <a:lnTo>
                  <a:pt x="0" y="50799"/>
                </a:lnTo>
                <a:cubicBezTo>
                  <a:pt x="0" y="22762"/>
                  <a:pt x="22762" y="0"/>
                  <a:pt x="50799" y="0"/>
                </a:cubicBezTo>
                <a:close/>
              </a:path>
            </a:pathLst>
          </a:custGeom>
          <a:solidFill>
            <a:srgbClr val="495057">
              <a:alpha val="30196"/>
            </a:srgbClr>
          </a:solidFill>
          <a:ln/>
        </p:spPr>
      </p:sp>
      <p:sp>
        <p:nvSpPr>
          <p:cNvPr id="45" name="Text 43"/>
          <p:cNvSpPr/>
          <p:nvPr/>
        </p:nvSpPr>
        <p:spPr>
          <a:xfrm>
            <a:off x="723900" y="7200900"/>
            <a:ext cx="4572000" cy="457200"/>
          </a:xfrm>
          <a:prstGeom prst="rect">
            <a:avLst/>
          </a:prstGeom>
          <a:noFill/>
          <a:ln/>
        </p:spPr>
        <p:txBody>
          <a:bodyPr wrap="square" lIns="101600" tIns="101600" rIns="101600" bIns="10160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路径模式、扩展名、时间窗口</a:t>
            </a:r>
            <a:endParaRPr lang="en-US" sz="1600" dirty="0"/>
          </a:p>
        </p:txBody>
      </p:sp>
      <p:sp>
        <p:nvSpPr>
          <p:cNvPr id="46" name="Shape 44"/>
          <p:cNvSpPr/>
          <p:nvPr/>
        </p:nvSpPr>
        <p:spPr>
          <a:xfrm>
            <a:off x="723900" y="7759700"/>
            <a:ext cx="4483100" cy="457200"/>
          </a:xfrm>
          <a:custGeom>
            <a:avLst/>
            <a:gdLst/>
            <a:ahLst/>
            <a:cxnLst/>
            <a:rect l="l" t="t" r="r" b="b"/>
            <a:pathLst>
              <a:path w="4483100" h="457200">
                <a:moveTo>
                  <a:pt x="50799" y="0"/>
                </a:moveTo>
                <a:lnTo>
                  <a:pt x="4432301" y="0"/>
                </a:lnTo>
                <a:cubicBezTo>
                  <a:pt x="4460356" y="0"/>
                  <a:pt x="4483100" y="22744"/>
                  <a:pt x="4483100" y="50799"/>
                </a:cubicBezTo>
                <a:lnTo>
                  <a:pt x="4483100" y="406401"/>
                </a:lnTo>
                <a:cubicBezTo>
                  <a:pt x="4483100" y="434456"/>
                  <a:pt x="4460356" y="457200"/>
                  <a:pt x="4432301" y="457200"/>
                </a:cubicBezTo>
                <a:lnTo>
                  <a:pt x="50799" y="457200"/>
                </a:lnTo>
                <a:cubicBezTo>
                  <a:pt x="22744" y="457200"/>
                  <a:pt x="0" y="434456"/>
                  <a:pt x="0" y="406401"/>
                </a:cubicBezTo>
                <a:lnTo>
                  <a:pt x="0" y="50799"/>
                </a:lnTo>
                <a:cubicBezTo>
                  <a:pt x="0" y="22762"/>
                  <a:pt x="22762" y="0"/>
                  <a:pt x="50799" y="0"/>
                </a:cubicBezTo>
                <a:close/>
              </a:path>
            </a:pathLst>
          </a:custGeom>
          <a:solidFill>
            <a:srgbClr val="495057">
              <a:alpha val="30196"/>
            </a:srgbClr>
          </a:solidFill>
          <a:ln/>
        </p:spPr>
      </p:sp>
      <p:sp>
        <p:nvSpPr>
          <p:cNvPr id="47" name="Text 45"/>
          <p:cNvSpPr/>
          <p:nvPr/>
        </p:nvSpPr>
        <p:spPr>
          <a:xfrm>
            <a:off x="723900" y="7759700"/>
            <a:ext cx="4572000" cy="457200"/>
          </a:xfrm>
          <a:prstGeom prst="rect">
            <a:avLst/>
          </a:prstGeom>
          <a:noFill/>
          <a:ln/>
        </p:spPr>
        <p:txBody>
          <a:bodyPr wrap="square" lIns="101600" tIns="101600" rIns="101600" bIns="10160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大小范围、POSIX权限、用户/组</a:t>
            </a:r>
            <a:endParaRPr lang="en-US" sz="1600" dirty="0"/>
          </a:p>
        </p:txBody>
      </p:sp>
      <p:sp>
        <p:nvSpPr>
          <p:cNvPr id="48" name="Shape 46"/>
          <p:cNvSpPr/>
          <p:nvPr/>
        </p:nvSpPr>
        <p:spPr>
          <a:xfrm>
            <a:off x="5678984" y="6483350"/>
            <a:ext cx="4902200" cy="1943100"/>
          </a:xfrm>
          <a:custGeom>
            <a:avLst/>
            <a:gdLst/>
            <a:ahLst/>
            <a:cxnLst/>
            <a:rect l="l" t="t" r="r" b="b"/>
            <a:pathLst>
              <a:path w="4902200" h="1943100">
                <a:moveTo>
                  <a:pt x="101605" y="0"/>
                </a:moveTo>
                <a:lnTo>
                  <a:pt x="4800595" y="0"/>
                </a:lnTo>
                <a:cubicBezTo>
                  <a:pt x="4856710" y="0"/>
                  <a:pt x="4902200" y="45490"/>
                  <a:pt x="4902200" y="101605"/>
                </a:cubicBezTo>
                <a:lnTo>
                  <a:pt x="4902200" y="1841495"/>
                </a:lnTo>
                <a:cubicBezTo>
                  <a:pt x="4902200" y="1897610"/>
                  <a:pt x="4856710" y="1943100"/>
                  <a:pt x="4800595" y="1943100"/>
                </a:cubicBezTo>
                <a:lnTo>
                  <a:pt x="101605" y="1943100"/>
                </a:lnTo>
                <a:cubicBezTo>
                  <a:pt x="45490" y="1943100"/>
                  <a:pt x="0" y="1897610"/>
                  <a:pt x="0" y="1841495"/>
                </a:cubicBezTo>
                <a:lnTo>
                  <a:pt x="0" y="101605"/>
                </a:lnTo>
                <a:cubicBezTo>
                  <a:pt x="0" y="45528"/>
                  <a:pt x="45528" y="0"/>
                  <a:pt x="101605" y="0"/>
                </a:cubicBezTo>
                <a:close/>
              </a:path>
            </a:pathLst>
          </a:custGeom>
          <a:solidFill>
            <a:srgbClr val="343A40"/>
          </a:solidFill>
          <a:ln w="12700">
            <a:solidFill>
              <a:srgbClr val="495057">
                <a:alpha val="30196"/>
              </a:srgbClr>
            </a:solidFill>
            <a:prstDash val="solid"/>
          </a:ln>
        </p:spPr>
      </p:sp>
      <p:sp>
        <p:nvSpPr>
          <p:cNvPr id="49" name="Shape 47"/>
          <p:cNvSpPr/>
          <p:nvPr/>
        </p:nvSpPr>
        <p:spPr>
          <a:xfrm>
            <a:off x="5920284" y="6743700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95250" y="31750"/>
                </a:moveTo>
                <a:cubicBezTo>
                  <a:pt x="95250" y="22969"/>
                  <a:pt x="102344" y="15875"/>
                  <a:pt x="111125" y="15875"/>
                </a:cubicBezTo>
                <a:lnTo>
                  <a:pt x="142875" y="15875"/>
                </a:lnTo>
                <a:cubicBezTo>
                  <a:pt x="151656" y="15875"/>
                  <a:pt x="158750" y="22969"/>
                  <a:pt x="158750" y="31750"/>
                </a:cubicBezTo>
                <a:lnTo>
                  <a:pt x="158750" y="63500"/>
                </a:lnTo>
                <a:cubicBezTo>
                  <a:pt x="158750" y="72281"/>
                  <a:pt x="151656" y="79375"/>
                  <a:pt x="142875" y="79375"/>
                </a:cubicBezTo>
                <a:lnTo>
                  <a:pt x="138906" y="79375"/>
                </a:lnTo>
                <a:lnTo>
                  <a:pt x="138906" y="111125"/>
                </a:lnTo>
                <a:lnTo>
                  <a:pt x="198438" y="111125"/>
                </a:lnTo>
                <a:cubicBezTo>
                  <a:pt x="218182" y="111125"/>
                  <a:pt x="234156" y="127099"/>
                  <a:pt x="234156" y="146844"/>
                </a:cubicBezTo>
                <a:lnTo>
                  <a:pt x="234156" y="174625"/>
                </a:lnTo>
                <a:lnTo>
                  <a:pt x="238125" y="174625"/>
                </a:lnTo>
                <a:cubicBezTo>
                  <a:pt x="246906" y="174625"/>
                  <a:pt x="254000" y="181719"/>
                  <a:pt x="254000" y="190500"/>
                </a:cubicBezTo>
                <a:lnTo>
                  <a:pt x="254000" y="222250"/>
                </a:lnTo>
                <a:cubicBezTo>
                  <a:pt x="254000" y="231031"/>
                  <a:pt x="246906" y="238125"/>
                  <a:pt x="238125" y="238125"/>
                </a:cubicBezTo>
                <a:lnTo>
                  <a:pt x="206375" y="238125"/>
                </a:lnTo>
                <a:cubicBezTo>
                  <a:pt x="197594" y="238125"/>
                  <a:pt x="190500" y="231031"/>
                  <a:pt x="190500" y="222250"/>
                </a:cubicBezTo>
                <a:lnTo>
                  <a:pt x="190500" y="190500"/>
                </a:lnTo>
                <a:cubicBezTo>
                  <a:pt x="190500" y="181719"/>
                  <a:pt x="197594" y="174625"/>
                  <a:pt x="206375" y="174625"/>
                </a:cubicBezTo>
                <a:lnTo>
                  <a:pt x="210344" y="174625"/>
                </a:lnTo>
                <a:lnTo>
                  <a:pt x="210344" y="146844"/>
                </a:lnTo>
                <a:cubicBezTo>
                  <a:pt x="210344" y="140246"/>
                  <a:pt x="205036" y="134938"/>
                  <a:pt x="198438" y="134938"/>
                </a:cubicBezTo>
                <a:lnTo>
                  <a:pt x="138906" y="134938"/>
                </a:lnTo>
                <a:lnTo>
                  <a:pt x="138906" y="174625"/>
                </a:lnTo>
                <a:lnTo>
                  <a:pt x="142875" y="174625"/>
                </a:lnTo>
                <a:cubicBezTo>
                  <a:pt x="151656" y="174625"/>
                  <a:pt x="158750" y="181719"/>
                  <a:pt x="158750" y="190500"/>
                </a:cubicBezTo>
                <a:lnTo>
                  <a:pt x="158750" y="222250"/>
                </a:lnTo>
                <a:cubicBezTo>
                  <a:pt x="158750" y="231031"/>
                  <a:pt x="151656" y="238125"/>
                  <a:pt x="142875" y="238125"/>
                </a:cubicBezTo>
                <a:lnTo>
                  <a:pt x="111125" y="238125"/>
                </a:lnTo>
                <a:cubicBezTo>
                  <a:pt x="102344" y="238125"/>
                  <a:pt x="95250" y="231031"/>
                  <a:pt x="95250" y="222250"/>
                </a:cubicBezTo>
                <a:lnTo>
                  <a:pt x="95250" y="190500"/>
                </a:lnTo>
                <a:cubicBezTo>
                  <a:pt x="95250" y="181719"/>
                  <a:pt x="102344" y="174625"/>
                  <a:pt x="111125" y="174625"/>
                </a:cubicBezTo>
                <a:lnTo>
                  <a:pt x="115094" y="174625"/>
                </a:lnTo>
                <a:lnTo>
                  <a:pt x="115094" y="134938"/>
                </a:lnTo>
                <a:lnTo>
                  <a:pt x="55563" y="134938"/>
                </a:lnTo>
                <a:cubicBezTo>
                  <a:pt x="48964" y="134938"/>
                  <a:pt x="43656" y="140246"/>
                  <a:pt x="43656" y="146844"/>
                </a:cubicBezTo>
                <a:lnTo>
                  <a:pt x="43656" y="174625"/>
                </a:lnTo>
                <a:lnTo>
                  <a:pt x="47625" y="174625"/>
                </a:lnTo>
                <a:cubicBezTo>
                  <a:pt x="56406" y="174625"/>
                  <a:pt x="63500" y="181719"/>
                  <a:pt x="63500" y="190500"/>
                </a:cubicBezTo>
                <a:lnTo>
                  <a:pt x="63500" y="222250"/>
                </a:lnTo>
                <a:cubicBezTo>
                  <a:pt x="63500" y="231031"/>
                  <a:pt x="56406" y="238125"/>
                  <a:pt x="47625" y="238125"/>
                </a:cubicBezTo>
                <a:lnTo>
                  <a:pt x="15875" y="238125"/>
                </a:lnTo>
                <a:cubicBezTo>
                  <a:pt x="7094" y="238125"/>
                  <a:pt x="0" y="231031"/>
                  <a:pt x="0" y="222250"/>
                </a:cubicBezTo>
                <a:lnTo>
                  <a:pt x="0" y="190500"/>
                </a:lnTo>
                <a:cubicBezTo>
                  <a:pt x="0" y="181719"/>
                  <a:pt x="7094" y="174625"/>
                  <a:pt x="15875" y="174625"/>
                </a:cubicBezTo>
                <a:lnTo>
                  <a:pt x="19844" y="174625"/>
                </a:lnTo>
                <a:lnTo>
                  <a:pt x="19844" y="146844"/>
                </a:lnTo>
                <a:cubicBezTo>
                  <a:pt x="19844" y="127099"/>
                  <a:pt x="35818" y="111125"/>
                  <a:pt x="55563" y="111125"/>
                </a:cubicBezTo>
                <a:lnTo>
                  <a:pt x="115094" y="111125"/>
                </a:lnTo>
                <a:lnTo>
                  <a:pt x="115094" y="79375"/>
                </a:lnTo>
                <a:lnTo>
                  <a:pt x="111125" y="79375"/>
                </a:lnTo>
                <a:cubicBezTo>
                  <a:pt x="102344" y="79375"/>
                  <a:pt x="95250" y="72281"/>
                  <a:pt x="95250" y="63500"/>
                </a:cubicBezTo>
                <a:lnTo>
                  <a:pt x="95250" y="31750"/>
                </a:lnTo>
                <a:close/>
              </a:path>
            </a:pathLst>
          </a:custGeom>
          <a:solidFill>
            <a:srgbClr val="D4A237"/>
          </a:solidFill>
          <a:ln/>
        </p:spPr>
      </p:sp>
      <p:sp>
        <p:nvSpPr>
          <p:cNvPr id="50" name="Text 48"/>
          <p:cNvSpPr/>
          <p:nvPr/>
        </p:nvSpPr>
        <p:spPr>
          <a:xfrm>
            <a:off x="6358434" y="6692900"/>
            <a:ext cx="14859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目录结构保持</a:t>
            </a:r>
            <a:endParaRPr lang="en-US" sz="1600" dirty="0"/>
          </a:p>
        </p:txBody>
      </p:sp>
      <p:sp>
        <p:nvSpPr>
          <p:cNvPr id="51" name="Shape 49"/>
          <p:cNvSpPr/>
          <p:nvPr/>
        </p:nvSpPr>
        <p:spPr>
          <a:xfrm>
            <a:off x="5888534" y="7200900"/>
            <a:ext cx="4483100" cy="457200"/>
          </a:xfrm>
          <a:custGeom>
            <a:avLst/>
            <a:gdLst/>
            <a:ahLst/>
            <a:cxnLst/>
            <a:rect l="l" t="t" r="r" b="b"/>
            <a:pathLst>
              <a:path w="4483100" h="457200">
                <a:moveTo>
                  <a:pt x="50799" y="0"/>
                </a:moveTo>
                <a:lnTo>
                  <a:pt x="4432301" y="0"/>
                </a:lnTo>
                <a:cubicBezTo>
                  <a:pt x="4460356" y="0"/>
                  <a:pt x="4483100" y="22744"/>
                  <a:pt x="4483100" y="50799"/>
                </a:cubicBezTo>
                <a:lnTo>
                  <a:pt x="4483100" y="406401"/>
                </a:lnTo>
                <a:cubicBezTo>
                  <a:pt x="4483100" y="434456"/>
                  <a:pt x="4460356" y="457200"/>
                  <a:pt x="4432301" y="457200"/>
                </a:cubicBezTo>
                <a:lnTo>
                  <a:pt x="50799" y="457200"/>
                </a:lnTo>
                <a:cubicBezTo>
                  <a:pt x="22744" y="457200"/>
                  <a:pt x="0" y="434456"/>
                  <a:pt x="0" y="406401"/>
                </a:cubicBezTo>
                <a:lnTo>
                  <a:pt x="0" y="50799"/>
                </a:lnTo>
                <a:cubicBezTo>
                  <a:pt x="0" y="22762"/>
                  <a:pt x="22762" y="0"/>
                  <a:pt x="50799" y="0"/>
                </a:cubicBezTo>
                <a:close/>
              </a:path>
            </a:pathLst>
          </a:custGeom>
          <a:solidFill>
            <a:srgbClr val="495057">
              <a:alpha val="30196"/>
            </a:srgbClr>
          </a:solidFill>
          <a:ln/>
        </p:spPr>
      </p:sp>
      <p:sp>
        <p:nvSpPr>
          <p:cNvPr id="52" name="Text 50"/>
          <p:cNvSpPr/>
          <p:nvPr/>
        </p:nvSpPr>
        <p:spPr>
          <a:xfrm>
            <a:off x="5888534" y="7200900"/>
            <a:ext cx="4572000" cy="457200"/>
          </a:xfrm>
          <a:prstGeom prst="rect">
            <a:avLst/>
          </a:prstGeom>
          <a:noFill/>
          <a:ln/>
        </p:spPr>
        <p:txBody>
          <a:bodyPr wrap="square" lIns="101600" tIns="101600" rIns="101600" bIns="10160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BFS/DFS确保父目录先创建</a:t>
            </a:r>
            <a:endParaRPr lang="en-US" sz="1600" dirty="0"/>
          </a:p>
        </p:txBody>
      </p:sp>
      <p:sp>
        <p:nvSpPr>
          <p:cNvPr id="53" name="Shape 51"/>
          <p:cNvSpPr/>
          <p:nvPr/>
        </p:nvSpPr>
        <p:spPr>
          <a:xfrm>
            <a:off x="5888534" y="7759700"/>
            <a:ext cx="4483100" cy="457200"/>
          </a:xfrm>
          <a:custGeom>
            <a:avLst/>
            <a:gdLst/>
            <a:ahLst/>
            <a:cxnLst/>
            <a:rect l="l" t="t" r="r" b="b"/>
            <a:pathLst>
              <a:path w="4483100" h="457200">
                <a:moveTo>
                  <a:pt x="50799" y="0"/>
                </a:moveTo>
                <a:lnTo>
                  <a:pt x="4432301" y="0"/>
                </a:lnTo>
                <a:cubicBezTo>
                  <a:pt x="4460356" y="0"/>
                  <a:pt x="4483100" y="22744"/>
                  <a:pt x="4483100" y="50799"/>
                </a:cubicBezTo>
                <a:lnTo>
                  <a:pt x="4483100" y="406401"/>
                </a:lnTo>
                <a:cubicBezTo>
                  <a:pt x="4483100" y="434456"/>
                  <a:pt x="4460356" y="457200"/>
                  <a:pt x="4432301" y="457200"/>
                </a:cubicBezTo>
                <a:lnTo>
                  <a:pt x="50799" y="457200"/>
                </a:lnTo>
                <a:cubicBezTo>
                  <a:pt x="22744" y="457200"/>
                  <a:pt x="0" y="434456"/>
                  <a:pt x="0" y="406401"/>
                </a:cubicBezTo>
                <a:lnTo>
                  <a:pt x="0" y="50799"/>
                </a:lnTo>
                <a:cubicBezTo>
                  <a:pt x="0" y="22762"/>
                  <a:pt x="22762" y="0"/>
                  <a:pt x="50799" y="0"/>
                </a:cubicBezTo>
                <a:close/>
              </a:path>
            </a:pathLst>
          </a:custGeom>
          <a:solidFill>
            <a:srgbClr val="495057">
              <a:alpha val="30196"/>
            </a:srgbClr>
          </a:solidFill>
          <a:ln/>
        </p:spPr>
      </p:sp>
      <p:sp>
        <p:nvSpPr>
          <p:cNvPr id="54" name="Text 52"/>
          <p:cNvSpPr/>
          <p:nvPr/>
        </p:nvSpPr>
        <p:spPr>
          <a:xfrm>
            <a:off x="5888534" y="7759700"/>
            <a:ext cx="4572000" cy="457200"/>
          </a:xfrm>
          <a:prstGeom prst="rect">
            <a:avLst/>
          </a:prstGeom>
          <a:noFill/>
          <a:ln/>
        </p:spPr>
        <p:txBody>
          <a:bodyPr wrap="square" lIns="101600" tIns="101600" rIns="101600" bIns="10160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递归复制保持完整目录层次</a:t>
            </a:r>
            <a:endParaRPr lang="en-US" sz="1600" dirty="0"/>
          </a:p>
        </p:txBody>
      </p:sp>
      <p:sp>
        <p:nvSpPr>
          <p:cNvPr id="55" name="Shape 53"/>
          <p:cNvSpPr/>
          <p:nvPr/>
        </p:nvSpPr>
        <p:spPr>
          <a:xfrm>
            <a:off x="10843617" y="6483350"/>
            <a:ext cx="4902200" cy="1943100"/>
          </a:xfrm>
          <a:custGeom>
            <a:avLst/>
            <a:gdLst/>
            <a:ahLst/>
            <a:cxnLst/>
            <a:rect l="l" t="t" r="r" b="b"/>
            <a:pathLst>
              <a:path w="4902200" h="1943100">
                <a:moveTo>
                  <a:pt x="101605" y="0"/>
                </a:moveTo>
                <a:lnTo>
                  <a:pt x="4800595" y="0"/>
                </a:lnTo>
                <a:cubicBezTo>
                  <a:pt x="4856710" y="0"/>
                  <a:pt x="4902200" y="45490"/>
                  <a:pt x="4902200" y="101605"/>
                </a:cubicBezTo>
                <a:lnTo>
                  <a:pt x="4902200" y="1841495"/>
                </a:lnTo>
                <a:cubicBezTo>
                  <a:pt x="4902200" y="1897610"/>
                  <a:pt x="4856710" y="1943100"/>
                  <a:pt x="4800595" y="1943100"/>
                </a:cubicBezTo>
                <a:lnTo>
                  <a:pt x="101605" y="1943100"/>
                </a:lnTo>
                <a:cubicBezTo>
                  <a:pt x="45490" y="1943100"/>
                  <a:pt x="0" y="1897610"/>
                  <a:pt x="0" y="1841495"/>
                </a:cubicBezTo>
                <a:lnTo>
                  <a:pt x="0" y="101605"/>
                </a:lnTo>
                <a:cubicBezTo>
                  <a:pt x="0" y="45528"/>
                  <a:pt x="45528" y="0"/>
                  <a:pt x="101605" y="0"/>
                </a:cubicBezTo>
                <a:close/>
              </a:path>
            </a:pathLst>
          </a:custGeom>
          <a:solidFill>
            <a:srgbClr val="343A40"/>
          </a:solidFill>
          <a:ln w="12700">
            <a:solidFill>
              <a:srgbClr val="495057">
                <a:alpha val="30196"/>
              </a:srgbClr>
            </a:solidFill>
            <a:prstDash val="solid"/>
          </a:ln>
        </p:spPr>
      </p:sp>
      <p:sp>
        <p:nvSpPr>
          <p:cNvPr id="56" name="Shape 54"/>
          <p:cNvSpPr/>
          <p:nvPr/>
        </p:nvSpPr>
        <p:spPr>
          <a:xfrm>
            <a:off x="11084917" y="6743700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249337" y="74712"/>
                </a:moveTo>
                <a:lnTo>
                  <a:pt x="201712" y="122337"/>
                </a:lnTo>
                <a:cubicBezTo>
                  <a:pt x="197148" y="126901"/>
                  <a:pt x="190351" y="128240"/>
                  <a:pt x="184398" y="125760"/>
                </a:cubicBezTo>
                <a:cubicBezTo>
                  <a:pt x="178445" y="123279"/>
                  <a:pt x="174625" y="117525"/>
                  <a:pt x="174625" y="111125"/>
                </a:cubicBezTo>
                <a:lnTo>
                  <a:pt x="174625" y="79375"/>
                </a:lnTo>
                <a:lnTo>
                  <a:pt x="15875" y="79375"/>
                </a:lnTo>
                <a:cubicBezTo>
                  <a:pt x="7094" y="79375"/>
                  <a:pt x="0" y="72281"/>
                  <a:pt x="0" y="63500"/>
                </a:cubicBezTo>
                <a:cubicBezTo>
                  <a:pt x="0" y="54719"/>
                  <a:pt x="7094" y="47625"/>
                  <a:pt x="15875" y="47625"/>
                </a:cubicBezTo>
                <a:lnTo>
                  <a:pt x="174625" y="47625"/>
                </a:lnTo>
                <a:lnTo>
                  <a:pt x="174625" y="15875"/>
                </a:lnTo>
                <a:cubicBezTo>
                  <a:pt x="174625" y="9475"/>
                  <a:pt x="178495" y="3671"/>
                  <a:pt x="184448" y="1191"/>
                </a:cubicBezTo>
                <a:cubicBezTo>
                  <a:pt x="190401" y="-1290"/>
                  <a:pt x="197197" y="99"/>
                  <a:pt x="201761" y="4614"/>
                </a:cubicBezTo>
                <a:lnTo>
                  <a:pt x="249386" y="52239"/>
                </a:lnTo>
                <a:cubicBezTo>
                  <a:pt x="255588" y="58440"/>
                  <a:pt x="255588" y="68511"/>
                  <a:pt x="249386" y="74712"/>
                </a:cubicBezTo>
                <a:close/>
                <a:moveTo>
                  <a:pt x="52239" y="249337"/>
                </a:moveTo>
                <a:lnTo>
                  <a:pt x="4614" y="201712"/>
                </a:lnTo>
                <a:cubicBezTo>
                  <a:pt x="-1587" y="195511"/>
                  <a:pt x="-1587" y="185440"/>
                  <a:pt x="4614" y="179239"/>
                </a:cubicBezTo>
                <a:lnTo>
                  <a:pt x="52239" y="131614"/>
                </a:lnTo>
                <a:cubicBezTo>
                  <a:pt x="56803" y="127050"/>
                  <a:pt x="63599" y="125710"/>
                  <a:pt x="69552" y="128191"/>
                </a:cubicBezTo>
                <a:cubicBezTo>
                  <a:pt x="75505" y="130671"/>
                  <a:pt x="79375" y="136475"/>
                  <a:pt x="79375" y="142875"/>
                </a:cubicBezTo>
                <a:lnTo>
                  <a:pt x="79375" y="174625"/>
                </a:lnTo>
                <a:lnTo>
                  <a:pt x="238125" y="174625"/>
                </a:lnTo>
                <a:cubicBezTo>
                  <a:pt x="246906" y="174625"/>
                  <a:pt x="254000" y="181719"/>
                  <a:pt x="254000" y="190500"/>
                </a:cubicBezTo>
                <a:cubicBezTo>
                  <a:pt x="254000" y="199281"/>
                  <a:pt x="246906" y="206375"/>
                  <a:pt x="238125" y="206375"/>
                </a:cubicBezTo>
                <a:lnTo>
                  <a:pt x="79375" y="206375"/>
                </a:lnTo>
                <a:lnTo>
                  <a:pt x="79375" y="238125"/>
                </a:lnTo>
                <a:cubicBezTo>
                  <a:pt x="79375" y="244525"/>
                  <a:pt x="75505" y="250329"/>
                  <a:pt x="69552" y="252809"/>
                </a:cubicBezTo>
                <a:cubicBezTo>
                  <a:pt x="63599" y="255290"/>
                  <a:pt x="56803" y="253901"/>
                  <a:pt x="52239" y="249386"/>
                </a:cubicBezTo>
                <a:close/>
              </a:path>
            </a:pathLst>
          </a:custGeom>
          <a:solidFill>
            <a:srgbClr val="D4A237"/>
          </a:solidFill>
          <a:ln/>
        </p:spPr>
      </p:sp>
      <p:sp>
        <p:nvSpPr>
          <p:cNvPr id="57" name="Text 55"/>
          <p:cNvSpPr/>
          <p:nvPr/>
        </p:nvSpPr>
        <p:spPr>
          <a:xfrm>
            <a:off x="11523067" y="6692900"/>
            <a:ext cx="10287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设备无关</a:t>
            </a:r>
            <a:endParaRPr lang="en-US" sz="1600" dirty="0"/>
          </a:p>
        </p:txBody>
      </p:sp>
      <p:sp>
        <p:nvSpPr>
          <p:cNvPr id="58" name="Shape 56"/>
          <p:cNvSpPr/>
          <p:nvPr/>
        </p:nvSpPr>
        <p:spPr>
          <a:xfrm>
            <a:off x="11053167" y="7200900"/>
            <a:ext cx="4483100" cy="457200"/>
          </a:xfrm>
          <a:custGeom>
            <a:avLst/>
            <a:gdLst/>
            <a:ahLst/>
            <a:cxnLst/>
            <a:rect l="l" t="t" r="r" b="b"/>
            <a:pathLst>
              <a:path w="4483100" h="457200">
                <a:moveTo>
                  <a:pt x="50799" y="0"/>
                </a:moveTo>
                <a:lnTo>
                  <a:pt x="4432301" y="0"/>
                </a:lnTo>
                <a:cubicBezTo>
                  <a:pt x="4460356" y="0"/>
                  <a:pt x="4483100" y="22744"/>
                  <a:pt x="4483100" y="50799"/>
                </a:cubicBezTo>
                <a:lnTo>
                  <a:pt x="4483100" y="406401"/>
                </a:lnTo>
                <a:cubicBezTo>
                  <a:pt x="4483100" y="434456"/>
                  <a:pt x="4460356" y="457200"/>
                  <a:pt x="4432301" y="457200"/>
                </a:cubicBezTo>
                <a:lnTo>
                  <a:pt x="50799" y="457200"/>
                </a:lnTo>
                <a:cubicBezTo>
                  <a:pt x="22744" y="457200"/>
                  <a:pt x="0" y="434456"/>
                  <a:pt x="0" y="406401"/>
                </a:cubicBezTo>
                <a:lnTo>
                  <a:pt x="0" y="50799"/>
                </a:lnTo>
                <a:cubicBezTo>
                  <a:pt x="0" y="22762"/>
                  <a:pt x="22762" y="0"/>
                  <a:pt x="50799" y="0"/>
                </a:cubicBezTo>
                <a:close/>
              </a:path>
            </a:pathLst>
          </a:custGeom>
          <a:solidFill>
            <a:srgbClr val="495057">
              <a:alpha val="30196"/>
            </a:srgbClr>
          </a:solidFill>
          <a:ln/>
        </p:spPr>
      </p:sp>
      <p:sp>
        <p:nvSpPr>
          <p:cNvPr id="59" name="Text 57"/>
          <p:cNvSpPr/>
          <p:nvPr/>
        </p:nvSpPr>
        <p:spPr>
          <a:xfrm>
            <a:off x="11053167" y="7200900"/>
            <a:ext cx="4572000" cy="457200"/>
          </a:xfrm>
          <a:prstGeom prst="rect">
            <a:avLst/>
          </a:prstGeom>
          <a:noFill/>
          <a:ln/>
        </p:spPr>
        <p:txBody>
          <a:bodyPr wrap="square" lIns="101600" tIns="101600" rIns="101600" bIns="10160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只依赖Device抽象接口</a:t>
            </a:r>
            <a:endParaRPr lang="en-US" sz="1600" dirty="0"/>
          </a:p>
        </p:txBody>
      </p:sp>
      <p:sp>
        <p:nvSpPr>
          <p:cNvPr id="60" name="Shape 58"/>
          <p:cNvSpPr/>
          <p:nvPr/>
        </p:nvSpPr>
        <p:spPr>
          <a:xfrm>
            <a:off x="11053167" y="7759700"/>
            <a:ext cx="4483100" cy="457200"/>
          </a:xfrm>
          <a:custGeom>
            <a:avLst/>
            <a:gdLst/>
            <a:ahLst/>
            <a:cxnLst/>
            <a:rect l="l" t="t" r="r" b="b"/>
            <a:pathLst>
              <a:path w="4483100" h="457200">
                <a:moveTo>
                  <a:pt x="50799" y="0"/>
                </a:moveTo>
                <a:lnTo>
                  <a:pt x="4432301" y="0"/>
                </a:lnTo>
                <a:cubicBezTo>
                  <a:pt x="4460356" y="0"/>
                  <a:pt x="4483100" y="22744"/>
                  <a:pt x="4483100" y="50799"/>
                </a:cubicBezTo>
                <a:lnTo>
                  <a:pt x="4483100" y="406401"/>
                </a:lnTo>
                <a:cubicBezTo>
                  <a:pt x="4483100" y="434456"/>
                  <a:pt x="4460356" y="457200"/>
                  <a:pt x="4432301" y="457200"/>
                </a:cubicBezTo>
                <a:lnTo>
                  <a:pt x="50799" y="457200"/>
                </a:lnTo>
                <a:cubicBezTo>
                  <a:pt x="22744" y="457200"/>
                  <a:pt x="0" y="434456"/>
                  <a:pt x="0" y="406401"/>
                </a:cubicBezTo>
                <a:lnTo>
                  <a:pt x="0" y="50799"/>
                </a:lnTo>
                <a:cubicBezTo>
                  <a:pt x="0" y="22762"/>
                  <a:pt x="22762" y="0"/>
                  <a:pt x="50799" y="0"/>
                </a:cubicBezTo>
                <a:close/>
              </a:path>
            </a:pathLst>
          </a:custGeom>
          <a:solidFill>
            <a:srgbClr val="495057">
              <a:alpha val="30196"/>
            </a:srgbClr>
          </a:solidFill>
          <a:ln/>
        </p:spPr>
      </p:sp>
      <p:sp>
        <p:nvSpPr>
          <p:cNvPr id="61" name="Text 59"/>
          <p:cNvSpPr/>
          <p:nvPr/>
        </p:nvSpPr>
        <p:spPr>
          <a:xfrm>
            <a:off x="11053167" y="7759700"/>
            <a:ext cx="4572000" cy="457200"/>
          </a:xfrm>
          <a:prstGeom prst="rect">
            <a:avLst/>
          </a:prstGeom>
          <a:noFill/>
          <a:ln/>
        </p:spPr>
        <p:txBody>
          <a:bodyPr wrap="square" lIns="101600" tIns="101600" rIns="101600" bIns="10160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支持任意设备组合间传输</a:t>
            </a:r>
            <a:endParaRPr lang="en-US" sz="1600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63464" y="463464"/>
            <a:ext cx="15537631" cy="4634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284" b="1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CLI界面</a:t>
            </a:r>
            <a:endParaRPr lang="en-US" sz="1600" dirty="0"/>
          </a:p>
        </p:txBody>
      </p:sp>
      <p:sp>
        <p:nvSpPr>
          <p:cNvPr id="3" name="Shape 1"/>
          <p:cNvSpPr/>
          <p:nvPr/>
        </p:nvSpPr>
        <p:spPr>
          <a:xfrm>
            <a:off x="463464" y="1019621"/>
            <a:ext cx="741542" cy="46346"/>
          </a:xfrm>
          <a:custGeom>
            <a:avLst/>
            <a:gdLst/>
            <a:ahLst/>
            <a:cxnLst/>
            <a:rect l="l" t="t" r="r" b="b"/>
            <a:pathLst>
              <a:path w="741542" h="46346">
                <a:moveTo>
                  <a:pt x="0" y="0"/>
                </a:moveTo>
                <a:lnTo>
                  <a:pt x="741542" y="0"/>
                </a:lnTo>
                <a:lnTo>
                  <a:pt x="741542" y="46346"/>
                </a:lnTo>
                <a:lnTo>
                  <a:pt x="0" y="46346"/>
                </a:lnTo>
                <a:lnTo>
                  <a:pt x="0" y="0"/>
                </a:lnTo>
                <a:close/>
              </a:path>
            </a:pathLst>
          </a:custGeom>
          <a:solidFill>
            <a:srgbClr val="D4A237"/>
          </a:solidFill>
          <a:ln/>
        </p:spPr>
      </p:sp>
      <p:sp>
        <p:nvSpPr>
          <p:cNvPr id="4" name="Shape 2"/>
          <p:cNvSpPr/>
          <p:nvPr/>
        </p:nvSpPr>
        <p:spPr>
          <a:xfrm>
            <a:off x="469257" y="1303493"/>
            <a:ext cx="7531290" cy="4877959"/>
          </a:xfrm>
          <a:custGeom>
            <a:avLst/>
            <a:gdLst/>
            <a:ahLst/>
            <a:cxnLst/>
            <a:rect l="l" t="t" r="r" b="b"/>
            <a:pathLst>
              <a:path w="7531290" h="4877959">
                <a:moveTo>
                  <a:pt x="92681" y="0"/>
                </a:moveTo>
                <a:lnTo>
                  <a:pt x="7438609" y="0"/>
                </a:lnTo>
                <a:cubicBezTo>
                  <a:pt x="7489795" y="0"/>
                  <a:pt x="7531290" y="41495"/>
                  <a:pt x="7531290" y="92681"/>
                </a:cubicBezTo>
                <a:lnTo>
                  <a:pt x="7531290" y="4785277"/>
                </a:lnTo>
                <a:cubicBezTo>
                  <a:pt x="7531290" y="4836464"/>
                  <a:pt x="7489795" y="4877959"/>
                  <a:pt x="7438609" y="4877959"/>
                </a:cubicBezTo>
                <a:lnTo>
                  <a:pt x="92681" y="4877959"/>
                </a:lnTo>
                <a:cubicBezTo>
                  <a:pt x="41495" y="4877959"/>
                  <a:pt x="0" y="4836464"/>
                  <a:pt x="0" y="4785277"/>
                </a:cubicBezTo>
                <a:lnTo>
                  <a:pt x="0" y="92681"/>
                </a:lnTo>
                <a:cubicBezTo>
                  <a:pt x="0" y="41529"/>
                  <a:pt x="41529" y="0"/>
                  <a:pt x="92681" y="0"/>
                </a:cubicBezTo>
                <a:close/>
              </a:path>
            </a:pathLst>
          </a:custGeom>
          <a:solidFill>
            <a:srgbClr val="343A40"/>
          </a:solidFill>
          <a:ln w="12700">
            <a:solidFill>
              <a:srgbClr val="495057">
                <a:alpha val="30196"/>
              </a:srgbClr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706783" y="1541018"/>
            <a:ext cx="7172105" cy="3244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825" b="1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参数解析流程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706783" y="2004482"/>
            <a:ext cx="7056239" cy="2410013"/>
          </a:xfrm>
          <a:custGeom>
            <a:avLst/>
            <a:gdLst/>
            <a:ahLst/>
            <a:cxnLst/>
            <a:rect l="l" t="t" r="r" b="b"/>
            <a:pathLst>
              <a:path w="7056239" h="2410013">
                <a:moveTo>
                  <a:pt x="92689" y="0"/>
                </a:moveTo>
                <a:lnTo>
                  <a:pt x="6963550" y="0"/>
                </a:lnTo>
                <a:cubicBezTo>
                  <a:pt x="7014741" y="0"/>
                  <a:pt x="7056239" y="41498"/>
                  <a:pt x="7056239" y="92689"/>
                </a:cubicBezTo>
                <a:lnTo>
                  <a:pt x="7056239" y="2317324"/>
                </a:lnTo>
                <a:cubicBezTo>
                  <a:pt x="7056239" y="2368515"/>
                  <a:pt x="7014741" y="2410013"/>
                  <a:pt x="6963550" y="2410013"/>
                </a:cubicBezTo>
                <a:lnTo>
                  <a:pt x="92689" y="2410013"/>
                </a:lnTo>
                <a:cubicBezTo>
                  <a:pt x="41498" y="2410013"/>
                  <a:pt x="0" y="2368515"/>
                  <a:pt x="0" y="2317324"/>
                </a:cubicBezTo>
                <a:lnTo>
                  <a:pt x="0" y="92689"/>
                </a:lnTo>
                <a:cubicBezTo>
                  <a:pt x="0" y="41533"/>
                  <a:pt x="41533" y="0"/>
                  <a:pt x="92689" y="0"/>
                </a:cubicBez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7" name="Shape 5"/>
          <p:cNvSpPr/>
          <p:nvPr/>
        </p:nvSpPr>
        <p:spPr>
          <a:xfrm>
            <a:off x="845822" y="2143521"/>
            <a:ext cx="278078" cy="278078"/>
          </a:xfrm>
          <a:custGeom>
            <a:avLst/>
            <a:gdLst/>
            <a:ahLst/>
            <a:cxnLst/>
            <a:rect l="l" t="t" r="r" b="b"/>
            <a:pathLst>
              <a:path w="278078" h="278078">
                <a:moveTo>
                  <a:pt x="139039" y="0"/>
                </a:moveTo>
                <a:lnTo>
                  <a:pt x="139039" y="0"/>
                </a:lnTo>
                <a:cubicBezTo>
                  <a:pt x="215777" y="0"/>
                  <a:pt x="278078" y="62301"/>
                  <a:pt x="278078" y="139039"/>
                </a:cubicBezTo>
                <a:lnTo>
                  <a:pt x="278078" y="139039"/>
                </a:lnTo>
                <a:cubicBezTo>
                  <a:pt x="278078" y="215777"/>
                  <a:pt x="215777" y="278078"/>
                  <a:pt x="139039" y="278078"/>
                </a:cubicBezTo>
                <a:lnTo>
                  <a:pt x="139039" y="278078"/>
                </a:lnTo>
                <a:cubicBezTo>
                  <a:pt x="62301" y="278078"/>
                  <a:pt x="0" y="215777"/>
                  <a:pt x="0" y="139039"/>
                </a:cubicBezTo>
                <a:lnTo>
                  <a:pt x="0" y="139039"/>
                </a:lnTo>
                <a:cubicBezTo>
                  <a:pt x="0" y="62301"/>
                  <a:pt x="62301" y="0"/>
                  <a:pt x="139039" y="0"/>
                </a:cubicBezTo>
                <a:close/>
              </a:path>
            </a:pathLst>
          </a:custGeom>
          <a:solidFill>
            <a:srgbClr val="D4A237"/>
          </a:solidFill>
          <a:ln/>
        </p:spPr>
      </p:sp>
      <p:sp>
        <p:nvSpPr>
          <p:cNvPr id="8" name="Text 6"/>
          <p:cNvSpPr/>
          <p:nvPr/>
        </p:nvSpPr>
        <p:spPr>
          <a:xfrm>
            <a:off x="811062" y="2143521"/>
            <a:ext cx="347598" cy="27807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095" b="1" dirty="0">
                <a:solidFill>
                  <a:srgbClr val="1A1D2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1216593" y="2166694"/>
            <a:ext cx="2259387" cy="2317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77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解析argv/argc获取命令行参数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845822" y="2514292"/>
            <a:ext cx="278078" cy="278078"/>
          </a:xfrm>
          <a:custGeom>
            <a:avLst/>
            <a:gdLst/>
            <a:ahLst/>
            <a:cxnLst/>
            <a:rect l="l" t="t" r="r" b="b"/>
            <a:pathLst>
              <a:path w="278078" h="278078">
                <a:moveTo>
                  <a:pt x="139039" y="0"/>
                </a:moveTo>
                <a:lnTo>
                  <a:pt x="139039" y="0"/>
                </a:lnTo>
                <a:cubicBezTo>
                  <a:pt x="215777" y="0"/>
                  <a:pt x="278078" y="62301"/>
                  <a:pt x="278078" y="139039"/>
                </a:cubicBezTo>
                <a:lnTo>
                  <a:pt x="278078" y="139039"/>
                </a:lnTo>
                <a:cubicBezTo>
                  <a:pt x="278078" y="215777"/>
                  <a:pt x="215777" y="278078"/>
                  <a:pt x="139039" y="278078"/>
                </a:cubicBezTo>
                <a:lnTo>
                  <a:pt x="139039" y="278078"/>
                </a:lnTo>
                <a:cubicBezTo>
                  <a:pt x="62301" y="278078"/>
                  <a:pt x="0" y="215777"/>
                  <a:pt x="0" y="139039"/>
                </a:cubicBezTo>
                <a:lnTo>
                  <a:pt x="0" y="139039"/>
                </a:lnTo>
                <a:cubicBezTo>
                  <a:pt x="0" y="62301"/>
                  <a:pt x="62301" y="0"/>
                  <a:pt x="139039" y="0"/>
                </a:cubicBezTo>
                <a:close/>
              </a:path>
            </a:pathLst>
          </a:custGeom>
          <a:solidFill>
            <a:srgbClr val="D4A237"/>
          </a:solidFill>
          <a:ln/>
        </p:spPr>
      </p:sp>
      <p:sp>
        <p:nvSpPr>
          <p:cNvPr id="11" name="Text 9"/>
          <p:cNvSpPr/>
          <p:nvPr/>
        </p:nvSpPr>
        <p:spPr>
          <a:xfrm>
            <a:off x="811062" y="2514292"/>
            <a:ext cx="347598" cy="27807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095" b="1" dirty="0">
                <a:solidFill>
                  <a:srgbClr val="1A1D2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1216593" y="2537465"/>
            <a:ext cx="2375253" cy="2317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77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确定模式: 备份(默认) 或 恢复(-r)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845822" y="2885063"/>
            <a:ext cx="278078" cy="278078"/>
          </a:xfrm>
          <a:custGeom>
            <a:avLst/>
            <a:gdLst/>
            <a:ahLst/>
            <a:cxnLst/>
            <a:rect l="l" t="t" r="r" b="b"/>
            <a:pathLst>
              <a:path w="278078" h="278078">
                <a:moveTo>
                  <a:pt x="139039" y="0"/>
                </a:moveTo>
                <a:lnTo>
                  <a:pt x="139039" y="0"/>
                </a:lnTo>
                <a:cubicBezTo>
                  <a:pt x="215777" y="0"/>
                  <a:pt x="278078" y="62301"/>
                  <a:pt x="278078" y="139039"/>
                </a:cubicBezTo>
                <a:lnTo>
                  <a:pt x="278078" y="139039"/>
                </a:lnTo>
                <a:cubicBezTo>
                  <a:pt x="278078" y="215777"/>
                  <a:pt x="215777" y="278078"/>
                  <a:pt x="139039" y="278078"/>
                </a:cubicBezTo>
                <a:lnTo>
                  <a:pt x="139039" y="278078"/>
                </a:lnTo>
                <a:cubicBezTo>
                  <a:pt x="62301" y="278078"/>
                  <a:pt x="0" y="215777"/>
                  <a:pt x="0" y="139039"/>
                </a:cubicBezTo>
                <a:lnTo>
                  <a:pt x="0" y="139039"/>
                </a:lnTo>
                <a:cubicBezTo>
                  <a:pt x="0" y="62301"/>
                  <a:pt x="62301" y="0"/>
                  <a:pt x="139039" y="0"/>
                </a:cubicBezTo>
                <a:close/>
              </a:path>
            </a:pathLst>
          </a:custGeom>
          <a:solidFill>
            <a:srgbClr val="D4A237"/>
          </a:solidFill>
          <a:ln/>
        </p:spPr>
      </p:sp>
      <p:sp>
        <p:nvSpPr>
          <p:cNvPr id="14" name="Text 12"/>
          <p:cNvSpPr/>
          <p:nvPr/>
        </p:nvSpPr>
        <p:spPr>
          <a:xfrm>
            <a:off x="811062" y="2885063"/>
            <a:ext cx="347598" cy="27807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095" b="1" dirty="0">
                <a:solidFill>
                  <a:srgbClr val="1A1D2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1216593" y="2908237"/>
            <a:ext cx="2294147" cy="2317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77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选择格式: -t(tar) -z(zip) -7z(7z)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845822" y="3255835"/>
            <a:ext cx="278078" cy="278078"/>
          </a:xfrm>
          <a:custGeom>
            <a:avLst/>
            <a:gdLst/>
            <a:ahLst/>
            <a:cxnLst/>
            <a:rect l="l" t="t" r="r" b="b"/>
            <a:pathLst>
              <a:path w="278078" h="278078">
                <a:moveTo>
                  <a:pt x="139039" y="0"/>
                </a:moveTo>
                <a:lnTo>
                  <a:pt x="139039" y="0"/>
                </a:lnTo>
                <a:cubicBezTo>
                  <a:pt x="215777" y="0"/>
                  <a:pt x="278078" y="62301"/>
                  <a:pt x="278078" y="139039"/>
                </a:cubicBezTo>
                <a:lnTo>
                  <a:pt x="278078" y="139039"/>
                </a:lnTo>
                <a:cubicBezTo>
                  <a:pt x="278078" y="215777"/>
                  <a:pt x="215777" y="278078"/>
                  <a:pt x="139039" y="278078"/>
                </a:cubicBezTo>
                <a:lnTo>
                  <a:pt x="139039" y="278078"/>
                </a:lnTo>
                <a:cubicBezTo>
                  <a:pt x="62301" y="278078"/>
                  <a:pt x="0" y="215777"/>
                  <a:pt x="0" y="139039"/>
                </a:cubicBezTo>
                <a:lnTo>
                  <a:pt x="0" y="139039"/>
                </a:lnTo>
                <a:cubicBezTo>
                  <a:pt x="0" y="62301"/>
                  <a:pt x="62301" y="0"/>
                  <a:pt x="139039" y="0"/>
                </a:cubicBezTo>
                <a:close/>
              </a:path>
            </a:pathLst>
          </a:custGeom>
          <a:solidFill>
            <a:srgbClr val="D4A237"/>
          </a:solidFill>
          <a:ln/>
        </p:spPr>
      </p:sp>
      <p:sp>
        <p:nvSpPr>
          <p:cNvPr id="17" name="Text 15"/>
          <p:cNvSpPr/>
          <p:nvPr/>
        </p:nvSpPr>
        <p:spPr>
          <a:xfrm>
            <a:off x="811062" y="3255835"/>
            <a:ext cx="347598" cy="27807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095" b="1" dirty="0">
                <a:solidFill>
                  <a:srgbClr val="1A1D2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4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1216593" y="3279008"/>
            <a:ext cx="3000929" cy="2317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77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解析过滤选项: include/exclude/ext/time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845822" y="3626606"/>
            <a:ext cx="278078" cy="278078"/>
          </a:xfrm>
          <a:custGeom>
            <a:avLst/>
            <a:gdLst/>
            <a:ahLst/>
            <a:cxnLst/>
            <a:rect l="l" t="t" r="r" b="b"/>
            <a:pathLst>
              <a:path w="278078" h="278078">
                <a:moveTo>
                  <a:pt x="139039" y="0"/>
                </a:moveTo>
                <a:lnTo>
                  <a:pt x="139039" y="0"/>
                </a:lnTo>
                <a:cubicBezTo>
                  <a:pt x="215777" y="0"/>
                  <a:pt x="278078" y="62301"/>
                  <a:pt x="278078" y="139039"/>
                </a:cubicBezTo>
                <a:lnTo>
                  <a:pt x="278078" y="139039"/>
                </a:lnTo>
                <a:cubicBezTo>
                  <a:pt x="278078" y="215777"/>
                  <a:pt x="215777" y="278078"/>
                  <a:pt x="139039" y="278078"/>
                </a:cubicBezTo>
                <a:lnTo>
                  <a:pt x="139039" y="278078"/>
                </a:lnTo>
                <a:cubicBezTo>
                  <a:pt x="62301" y="278078"/>
                  <a:pt x="0" y="215777"/>
                  <a:pt x="0" y="139039"/>
                </a:cubicBezTo>
                <a:lnTo>
                  <a:pt x="0" y="139039"/>
                </a:lnTo>
                <a:cubicBezTo>
                  <a:pt x="0" y="62301"/>
                  <a:pt x="62301" y="0"/>
                  <a:pt x="139039" y="0"/>
                </a:cubicBezTo>
                <a:close/>
              </a:path>
            </a:pathLst>
          </a:custGeom>
          <a:solidFill>
            <a:srgbClr val="D4A237"/>
          </a:solidFill>
          <a:ln/>
        </p:spPr>
      </p:sp>
      <p:sp>
        <p:nvSpPr>
          <p:cNvPr id="20" name="Text 18"/>
          <p:cNvSpPr/>
          <p:nvPr/>
        </p:nvSpPr>
        <p:spPr>
          <a:xfrm>
            <a:off x="811062" y="3626606"/>
            <a:ext cx="347598" cy="27807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095" b="1" dirty="0">
                <a:solidFill>
                  <a:srgbClr val="1A1D2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5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1216593" y="3649779"/>
            <a:ext cx="2467946" cy="2317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77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解析加密参数: -e -p PASSWORD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845822" y="3997377"/>
            <a:ext cx="278078" cy="278078"/>
          </a:xfrm>
          <a:custGeom>
            <a:avLst/>
            <a:gdLst/>
            <a:ahLst/>
            <a:cxnLst/>
            <a:rect l="l" t="t" r="r" b="b"/>
            <a:pathLst>
              <a:path w="278078" h="278078">
                <a:moveTo>
                  <a:pt x="139039" y="0"/>
                </a:moveTo>
                <a:lnTo>
                  <a:pt x="139039" y="0"/>
                </a:lnTo>
                <a:cubicBezTo>
                  <a:pt x="215777" y="0"/>
                  <a:pt x="278078" y="62301"/>
                  <a:pt x="278078" y="139039"/>
                </a:cubicBezTo>
                <a:lnTo>
                  <a:pt x="278078" y="139039"/>
                </a:lnTo>
                <a:cubicBezTo>
                  <a:pt x="278078" y="215777"/>
                  <a:pt x="215777" y="278078"/>
                  <a:pt x="139039" y="278078"/>
                </a:cubicBezTo>
                <a:lnTo>
                  <a:pt x="139039" y="278078"/>
                </a:lnTo>
                <a:cubicBezTo>
                  <a:pt x="62301" y="278078"/>
                  <a:pt x="0" y="215777"/>
                  <a:pt x="0" y="139039"/>
                </a:cubicBezTo>
                <a:lnTo>
                  <a:pt x="0" y="139039"/>
                </a:lnTo>
                <a:cubicBezTo>
                  <a:pt x="0" y="62301"/>
                  <a:pt x="62301" y="0"/>
                  <a:pt x="139039" y="0"/>
                </a:cubicBezTo>
                <a:close/>
              </a:path>
            </a:pathLst>
          </a:custGeom>
          <a:solidFill>
            <a:srgbClr val="D4A237"/>
          </a:solidFill>
          <a:ln/>
        </p:spPr>
      </p:sp>
      <p:sp>
        <p:nvSpPr>
          <p:cNvPr id="23" name="Text 21"/>
          <p:cNvSpPr/>
          <p:nvPr/>
        </p:nvSpPr>
        <p:spPr>
          <a:xfrm>
            <a:off x="811062" y="3997377"/>
            <a:ext cx="347598" cy="27807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095" b="1" dirty="0">
                <a:solidFill>
                  <a:srgbClr val="1A1D2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6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1216593" y="4020550"/>
            <a:ext cx="3244248" cy="2317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77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构造源/目标Device并调用BackupController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8247668" y="1303493"/>
            <a:ext cx="7531290" cy="4877959"/>
          </a:xfrm>
          <a:custGeom>
            <a:avLst/>
            <a:gdLst/>
            <a:ahLst/>
            <a:cxnLst/>
            <a:rect l="l" t="t" r="r" b="b"/>
            <a:pathLst>
              <a:path w="7531290" h="4877959">
                <a:moveTo>
                  <a:pt x="92681" y="0"/>
                </a:moveTo>
                <a:lnTo>
                  <a:pt x="7438609" y="0"/>
                </a:lnTo>
                <a:cubicBezTo>
                  <a:pt x="7489795" y="0"/>
                  <a:pt x="7531290" y="41495"/>
                  <a:pt x="7531290" y="92681"/>
                </a:cubicBezTo>
                <a:lnTo>
                  <a:pt x="7531290" y="4785277"/>
                </a:lnTo>
                <a:cubicBezTo>
                  <a:pt x="7531290" y="4836464"/>
                  <a:pt x="7489795" y="4877959"/>
                  <a:pt x="7438609" y="4877959"/>
                </a:cubicBezTo>
                <a:lnTo>
                  <a:pt x="92681" y="4877959"/>
                </a:lnTo>
                <a:cubicBezTo>
                  <a:pt x="41495" y="4877959"/>
                  <a:pt x="0" y="4836464"/>
                  <a:pt x="0" y="4785277"/>
                </a:cubicBezTo>
                <a:lnTo>
                  <a:pt x="0" y="92681"/>
                </a:lnTo>
                <a:cubicBezTo>
                  <a:pt x="0" y="41529"/>
                  <a:pt x="41529" y="0"/>
                  <a:pt x="92681" y="0"/>
                </a:cubicBezTo>
                <a:close/>
              </a:path>
            </a:pathLst>
          </a:custGeom>
          <a:solidFill>
            <a:srgbClr val="343A40"/>
          </a:solidFill>
          <a:ln w="12700">
            <a:solidFill>
              <a:srgbClr val="495057">
                <a:alpha val="30196"/>
              </a:srgbClr>
            </a:solidFill>
            <a:prstDash val="solid"/>
          </a:ln>
        </p:spPr>
      </p:sp>
      <p:sp>
        <p:nvSpPr>
          <p:cNvPr id="26" name="Text 24"/>
          <p:cNvSpPr/>
          <p:nvPr/>
        </p:nvSpPr>
        <p:spPr>
          <a:xfrm>
            <a:off x="8485193" y="1541018"/>
            <a:ext cx="7172105" cy="3244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825" b="1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格式特定参数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8485193" y="2004482"/>
            <a:ext cx="7056239" cy="880582"/>
          </a:xfrm>
          <a:custGeom>
            <a:avLst/>
            <a:gdLst/>
            <a:ahLst/>
            <a:cxnLst/>
            <a:rect l="l" t="t" r="r" b="b"/>
            <a:pathLst>
              <a:path w="7056239" h="880582">
                <a:moveTo>
                  <a:pt x="92690" y="0"/>
                </a:moveTo>
                <a:lnTo>
                  <a:pt x="6963549" y="0"/>
                </a:lnTo>
                <a:cubicBezTo>
                  <a:pt x="7014741" y="0"/>
                  <a:pt x="7056239" y="41499"/>
                  <a:pt x="7056239" y="92690"/>
                </a:cubicBezTo>
                <a:lnTo>
                  <a:pt x="7056239" y="787892"/>
                </a:lnTo>
                <a:cubicBezTo>
                  <a:pt x="7056239" y="839083"/>
                  <a:pt x="7014741" y="880582"/>
                  <a:pt x="6963549" y="880582"/>
                </a:cubicBezTo>
                <a:lnTo>
                  <a:pt x="92690" y="880582"/>
                </a:lnTo>
                <a:cubicBezTo>
                  <a:pt x="41533" y="880582"/>
                  <a:pt x="0" y="839049"/>
                  <a:pt x="0" y="787892"/>
                </a:cubicBezTo>
                <a:lnTo>
                  <a:pt x="0" y="92690"/>
                </a:lnTo>
                <a:cubicBezTo>
                  <a:pt x="0" y="41533"/>
                  <a:pt x="41533" y="0"/>
                  <a:pt x="92690" y="0"/>
                </a:cubicBez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28" name="Text 26"/>
          <p:cNvSpPr/>
          <p:nvPr/>
        </p:nvSpPr>
        <p:spPr>
          <a:xfrm>
            <a:off x="8624232" y="2143521"/>
            <a:ext cx="6870854" cy="27807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460" b="1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Tar格式</a:t>
            </a: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8624232" y="2514292"/>
            <a:ext cx="6859267" cy="2317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77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--tar-format:</a:t>
            </a:r>
            <a:r>
              <a:rPr lang="en-US" sz="1277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pax(默认) / gnu / ustar</a:t>
            </a: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8485193" y="2977756"/>
            <a:ext cx="7056239" cy="1436738"/>
          </a:xfrm>
          <a:custGeom>
            <a:avLst/>
            <a:gdLst/>
            <a:ahLst/>
            <a:cxnLst/>
            <a:rect l="l" t="t" r="r" b="b"/>
            <a:pathLst>
              <a:path w="7056239" h="1436738">
                <a:moveTo>
                  <a:pt x="92698" y="0"/>
                </a:moveTo>
                <a:lnTo>
                  <a:pt x="6963541" y="0"/>
                </a:lnTo>
                <a:cubicBezTo>
                  <a:pt x="7014737" y="0"/>
                  <a:pt x="7056239" y="41502"/>
                  <a:pt x="7056239" y="92698"/>
                </a:cubicBezTo>
                <a:lnTo>
                  <a:pt x="7056239" y="1344040"/>
                </a:lnTo>
                <a:cubicBezTo>
                  <a:pt x="7056239" y="1395236"/>
                  <a:pt x="7014737" y="1436738"/>
                  <a:pt x="6963541" y="1436738"/>
                </a:cubicBezTo>
                <a:lnTo>
                  <a:pt x="92698" y="1436738"/>
                </a:lnTo>
                <a:cubicBezTo>
                  <a:pt x="41502" y="1436738"/>
                  <a:pt x="0" y="1395236"/>
                  <a:pt x="0" y="1344040"/>
                </a:cubicBezTo>
                <a:lnTo>
                  <a:pt x="0" y="92698"/>
                </a:lnTo>
                <a:cubicBezTo>
                  <a:pt x="0" y="41537"/>
                  <a:pt x="41537" y="0"/>
                  <a:pt x="92698" y="0"/>
                </a:cubicBez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31" name="Text 29"/>
          <p:cNvSpPr/>
          <p:nvPr/>
        </p:nvSpPr>
        <p:spPr>
          <a:xfrm>
            <a:off x="8624232" y="3116795"/>
            <a:ext cx="6870854" cy="27807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460" b="1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Zip格式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8624232" y="3487567"/>
            <a:ext cx="6859267" cy="2317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77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--zip-encryption:</a:t>
            </a:r>
            <a:r>
              <a:rPr lang="en-US" sz="1277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zipcrypto / rc4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8624232" y="3765645"/>
            <a:ext cx="6859267" cy="2317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77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-e, --encrypt:</a:t>
            </a:r>
            <a:r>
              <a:rPr lang="en-US" sz="1277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启用加密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8624232" y="4043723"/>
            <a:ext cx="6859267" cy="2317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77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-p, --password:</a:t>
            </a:r>
            <a:r>
              <a:rPr lang="en-US" sz="1277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设置密码</a:t>
            </a:r>
            <a:endParaRPr lang="en-US" sz="1600" dirty="0"/>
          </a:p>
        </p:txBody>
      </p:sp>
      <p:sp>
        <p:nvSpPr>
          <p:cNvPr id="35" name="Shape 33"/>
          <p:cNvSpPr/>
          <p:nvPr/>
        </p:nvSpPr>
        <p:spPr>
          <a:xfrm>
            <a:off x="8485193" y="4507187"/>
            <a:ext cx="7056239" cy="1436738"/>
          </a:xfrm>
          <a:custGeom>
            <a:avLst/>
            <a:gdLst/>
            <a:ahLst/>
            <a:cxnLst/>
            <a:rect l="l" t="t" r="r" b="b"/>
            <a:pathLst>
              <a:path w="7056239" h="1436738">
                <a:moveTo>
                  <a:pt x="92698" y="0"/>
                </a:moveTo>
                <a:lnTo>
                  <a:pt x="6963541" y="0"/>
                </a:lnTo>
                <a:cubicBezTo>
                  <a:pt x="7014737" y="0"/>
                  <a:pt x="7056239" y="41502"/>
                  <a:pt x="7056239" y="92698"/>
                </a:cubicBezTo>
                <a:lnTo>
                  <a:pt x="7056239" y="1344040"/>
                </a:lnTo>
                <a:cubicBezTo>
                  <a:pt x="7056239" y="1395236"/>
                  <a:pt x="7014737" y="1436738"/>
                  <a:pt x="6963541" y="1436738"/>
                </a:cubicBezTo>
                <a:lnTo>
                  <a:pt x="92698" y="1436738"/>
                </a:lnTo>
                <a:cubicBezTo>
                  <a:pt x="41502" y="1436738"/>
                  <a:pt x="0" y="1395236"/>
                  <a:pt x="0" y="1344040"/>
                </a:cubicBezTo>
                <a:lnTo>
                  <a:pt x="0" y="92698"/>
                </a:lnTo>
                <a:cubicBezTo>
                  <a:pt x="0" y="41537"/>
                  <a:pt x="41537" y="0"/>
                  <a:pt x="92698" y="0"/>
                </a:cubicBez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36" name="Text 34"/>
          <p:cNvSpPr/>
          <p:nvPr/>
        </p:nvSpPr>
        <p:spPr>
          <a:xfrm>
            <a:off x="8624232" y="4646227"/>
            <a:ext cx="6870854" cy="27807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460" b="1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7z格式</a:t>
            </a:r>
            <a:endParaRPr lang="en-US" sz="1600" dirty="0"/>
          </a:p>
        </p:txBody>
      </p:sp>
      <p:sp>
        <p:nvSpPr>
          <p:cNvPr id="37" name="Text 35"/>
          <p:cNvSpPr/>
          <p:nvPr/>
        </p:nvSpPr>
        <p:spPr>
          <a:xfrm>
            <a:off x="8624232" y="5016998"/>
            <a:ext cx="6859267" cy="2317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77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压缩级别:</a:t>
            </a:r>
            <a:r>
              <a:rPr lang="en-US" sz="1277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-mx=0-9</a:t>
            </a:r>
            <a:endParaRPr lang="en-US" sz="1600" dirty="0"/>
          </a:p>
        </p:txBody>
      </p:sp>
      <p:sp>
        <p:nvSpPr>
          <p:cNvPr id="38" name="Text 36"/>
          <p:cNvSpPr/>
          <p:nvPr/>
        </p:nvSpPr>
        <p:spPr>
          <a:xfrm>
            <a:off x="8624232" y="5295076"/>
            <a:ext cx="6859267" cy="2317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77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加密头:</a:t>
            </a:r>
            <a:r>
              <a:rPr lang="en-US" sz="1277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-mhe=on/off</a:t>
            </a:r>
            <a:endParaRPr lang="en-US" sz="1600" dirty="0"/>
          </a:p>
        </p:txBody>
      </p:sp>
      <p:sp>
        <p:nvSpPr>
          <p:cNvPr id="39" name="Text 37"/>
          <p:cNvSpPr/>
          <p:nvPr/>
        </p:nvSpPr>
        <p:spPr>
          <a:xfrm>
            <a:off x="8624232" y="5573155"/>
            <a:ext cx="6859267" cy="2317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77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AES加密:</a:t>
            </a:r>
            <a:r>
              <a:rPr lang="en-US" sz="1277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AES128/192/256</a:t>
            </a:r>
            <a:endParaRPr lang="en-US" sz="1600" dirty="0"/>
          </a:p>
        </p:txBody>
      </p:sp>
      <p:sp>
        <p:nvSpPr>
          <p:cNvPr id="40" name="Shape 38"/>
          <p:cNvSpPr/>
          <p:nvPr/>
        </p:nvSpPr>
        <p:spPr>
          <a:xfrm>
            <a:off x="469257" y="6292250"/>
            <a:ext cx="4947478" cy="2711264"/>
          </a:xfrm>
          <a:custGeom>
            <a:avLst/>
            <a:gdLst/>
            <a:ahLst/>
            <a:cxnLst/>
            <a:rect l="l" t="t" r="r" b="b"/>
            <a:pathLst>
              <a:path w="4947478" h="2711264">
                <a:moveTo>
                  <a:pt x="92698" y="0"/>
                </a:moveTo>
                <a:lnTo>
                  <a:pt x="4854780" y="0"/>
                </a:lnTo>
                <a:cubicBezTo>
                  <a:pt x="4905976" y="0"/>
                  <a:pt x="4947478" y="41502"/>
                  <a:pt x="4947478" y="92698"/>
                </a:cubicBezTo>
                <a:lnTo>
                  <a:pt x="4947478" y="2618566"/>
                </a:lnTo>
                <a:cubicBezTo>
                  <a:pt x="4947478" y="2669762"/>
                  <a:pt x="4905976" y="2711264"/>
                  <a:pt x="4854780" y="2711264"/>
                </a:cubicBezTo>
                <a:lnTo>
                  <a:pt x="92698" y="2711264"/>
                </a:lnTo>
                <a:cubicBezTo>
                  <a:pt x="41502" y="2711264"/>
                  <a:pt x="0" y="2669762"/>
                  <a:pt x="0" y="2618566"/>
                </a:cubicBezTo>
                <a:lnTo>
                  <a:pt x="0" y="92698"/>
                </a:lnTo>
                <a:cubicBezTo>
                  <a:pt x="0" y="41537"/>
                  <a:pt x="41537" y="0"/>
                  <a:pt x="92698" y="0"/>
                </a:cubicBezTo>
                <a:close/>
              </a:path>
            </a:pathLst>
          </a:custGeom>
          <a:solidFill>
            <a:srgbClr val="343A40"/>
          </a:solidFill>
          <a:ln w="12700">
            <a:solidFill>
              <a:srgbClr val="495057">
                <a:alpha val="30196"/>
              </a:srgbClr>
            </a:solidFill>
            <a:prstDash val="solid"/>
          </a:ln>
        </p:spPr>
      </p:sp>
      <p:sp>
        <p:nvSpPr>
          <p:cNvPr id="41" name="Shape 39"/>
          <p:cNvSpPr/>
          <p:nvPr/>
        </p:nvSpPr>
        <p:spPr>
          <a:xfrm>
            <a:off x="718369" y="6529775"/>
            <a:ext cx="173799" cy="231732"/>
          </a:xfrm>
          <a:custGeom>
            <a:avLst/>
            <a:gdLst/>
            <a:ahLst/>
            <a:cxnLst/>
            <a:rect l="l" t="t" r="r" b="b"/>
            <a:pathLst>
              <a:path w="173799" h="231732">
                <a:moveTo>
                  <a:pt x="0" y="28967"/>
                </a:moveTo>
                <a:cubicBezTo>
                  <a:pt x="0" y="12990"/>
                  <a:pt x="12990" y="0"/>
                  <a:pt x="28967" y="0"/>
                </a:cubicBezTo>
                <a:lnTo>
                  <a:pt x="96630" y="0"/>
                </a:lnTo>
                <a:cubicBezTo>
                  <a:pt x="104325" y="0"/>
                  <a:pt x="111702" y="3032"/>
                  <a:pt x="117133" y="8464"/>
                </a:cubicBezTo>
                <a:lnTo>
                  <a:pt x="165335" y="56711"/>
                </a:lnTo>
                <a:cubicBezTo>
                  <a:pt x="170767" y="62142"/>
                  <a:pt x="173799" y="69520"/>
                  <a:pt x="173799" y="77214"/>
                </a:cubicBezTo>
                <a:lnTo>
                  <a:pt x="173799" y="202766"/>
                </a:lnTo>
                <a:cubicBezTo>
                  <a:pt x="173799" y="218742"/>
                  <a:pt x="160809" y="231732"/>
                  <a:pt x="144833" y="231732"/>
                </a:cubicBezTo>
                <a:lnTo>
                  <a:pt x="28967" y="231732"/>
                </a:lnTo>
                <a:cubicBezTo>
                  <a:pt x="12990" y="231732"/>
                  <a:pt x="0" y="218742"/>
                  <a:pt x="0" y="202766"/>
                </a:cubicBezTo>
                <a:lnTo>
                  <a:pt x="0" y="28967"/>
                </a:lnTo>
                <a:close/>
                <a:moveTo>
                  <a:pt x="94141" y="26477"/>
                </a:moveTo>
                <a:lnTo>
                  <a:pt x="94141" y="68795"/>
                </a:lnTo>
                <a:cubicBezTo>
                  <a:pt x="94141" y="74815"/>
                  <a:pt x="98984" y="79658"/>
                  <a:pt x="105004" y="79658"/>
                </a:cubicBezTo>
                <a:lnTo>
                  <a:pt x="147322" y="79658"/>
                </a:lnTo>
                <a:lnTo>
                  <a:pt x="94141" y="26477"/>
                </a:lnTo>
                <a:close/>
                <a:moveTo>
                  <a:pt x="28967" y="32587"/>
                </a:moveTo>
                <a:cubicBezTo>
                  <a:pt x="28967" y="38607"/>
                  <a:pt x="33809" y="43450"/>
                  <a:pt x="39829" y="43450"/>
                </a:cubicBezTo>
                <a:lnTo>
                  <a:pt x="61554" y="43450"/>
                </a:lnTo>
                <a:cubicBezTo>
                  <a:pt x="67573" y="43450"/>
                  <a:pt x="72416" y="38607"/>
                  <a:pt x="72416" y="32587"/>
                </a:cubicBezTo>
                <a:cubicBezTo>
                  <a:pt x="72416" y="26568"/>
                  <a:pt x="67573" y="21725"/>
                  <a:pt x="61554" y="21725"/>
                </a:cubicBezTo>
                <a:lnTo>
                  <a:pt x="39829" y="21725"/>
                </a:lnTo>
                <a:cubicBezTo>
                  <a:pt x="33809" y="21725"/>
                  <a:pt x="28967" y="26568"/>
                  <a:pt x="28967" y="32587"/>
                </a:cubicBezTo>
                <a:close/>
                <a:moveTo>
                  <a:pt x="28967" y="76037"/>
                </a:moveTo>
                <a:cubicBezTo>
                  <a:pt x="28967" y="82057"/>
                  <a:pt x="33809" y="86900"/>
                  <a:pt x="39829" y="86900"/>
                </a:cubicBezTo>
                <a:lnTo>
                  <a:pt x="61554" y="86900"/>
                </a:lnTo>
                <a:cubicBezTo>
                  <a:pt x="67573" y="86900"/>
                  <a:pt x="72416" y="82057"/>
                  <a:pt x="72416" y="76037"/>
                </a:cubicBezTo>
                <a:cubicBezTo>
                  <a:pt x="72416" y="70017"/>
                  <a:pt x="67573" y="65175"/>
                  <a:pt x="61554" y="65175"/>
                </a:cubicBezTo>
                <a:lnTo>
                  <a:pt x="39829" y="65175"/>
                </a:lnTo>
                <a:cubicBezTo>
                  <a:pt x="33809" y="65175"/>
                  <a:pt x="28967" y="70017"/>
                  <a:pt x="28967" y="76037"/>
                </a:cubicBezTo>
                <a:close/>
                <a:moveTo>
                  <a:pt x="57933" y="108624"/>
                </a:moveTo>
                <a:lnTo>
                  <a:pt x="43450" y="108624"/>
                </a:lnTo>
                <a:cubicBezTo>
                  <a:pt x="35439" y="108624"/>
                  <a:pt x="28967" y="115097"/>
                  <a:pt x="28967" y="123108"/>
                </a:cubicBezTo>
                <a:lnTo>
                  <a:pt x="28967" y="144833"/>
                </a:lnTo>
                <a:cubicBezTo>
                  <a:pt x="28967" y="156826"/>
                  <a:pt x="38697" y="166557"/>
                  <a:pt x="50691" y="166557"/>
                </a:cubicBezTo>
                <a:cubicBezTo>
                  <a:pt x="62685" y="166557"/>
                  <a:pt x="72416" y="156826"/>
                  <a:pt x="72416" y="144833"/>
                </a:cubicBezTo>
                <a:lnTo>
                  <a:pt x="72416" y="123108"/>
                </a:lnTo>
                <a:cubicBezTo>
                  <a:pt x="72416" y="115097"/>
                  <a:pt x="65944" y="108624"/>
                  <a:pt x="57933" y="108624"/>
                </a:cubicBezTo>
                <a:close/>
                <a:moveTo>
                  <a:pt x="50691" y="137591"/>
                </a:moveTo>
                <a:cubicBezTo>
                  <a:pt x="54688" y="137591"/>
                  <a:pt x="57933" y="140836"/>
                  <a:pt x="57933" y="144833"/>
                </a:cubicBezTo>
                <a:cubicBezTo>
                  <a:pt x="57933" y="148829"/>
                  <a:pt x="54688" y="152074"/>
                  <a:pt x="50691" y="152074"/>
                </a:cubicBezTo>
                <a:cubicBezTo>
                  <a:pt x="46695" y="152074"/>
                  <a:pt x="43450" y="148829"/>
                  <a:pt x="43450" y="144833"/>
                </a:cubicBezTo>
                <a:cubicBezTo>
                  <a:pt x="43450" y="140836"/>
                  <a:pt x="46695" y="137591"/>
                  <a:pt x="50691" y="137591"/>
                </a:cubicBezTo>
                <a:close/>
              </a:path>
            </a:pathLst>
          </a:custGeom>
          <a:solidFill>
            <a:srgbClr val="D4A237"/>
          </a:solidFill>
          <a:ln/>
        </p:spPr>
      </p:sp>
      <p:sp>
        <p:nvSpPr>
          <p:cNvPr id="42" name="Text 40"/>
          <p:cNvSpPr/>
          <p:nvPr/>
        </p:nvSpPr>
        <p:spPr>
          <a:xfrm>
            <a:off x="1089140" y="6483429"/>
            <a:ext cx="938515" cy="3244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42" b="1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备份示例</a:t>
            </a:r>
            <a:endParaRPr lang="en-US" sz="1600" dirty="0"/>
          </a:p>
        </p:txBody>
      </p:sp>
      <p:sp>
        <p:nvSpPr>
          <p:cNvPr id="43" name="Shape 41"/>
          <p:cNvSpPr/>
          <p:nvPr/>
        </p:nvSpPr>
        <p:spPr>
          <a:xfrm>
            <a:off x="660436" y="6946893"/>
            <a:ext cx="4565120" cy="1865443"/>
          </a:xfrm>
          <a:custGeom>
            <a:avLst/>
            <a:gdLst/>
            <a:ahLst/>
            <a:cxnLst/>
            <a:rect l="l" t="t" r="r" b="b"/>
            <a:pathLst>
              <a:path w="4565120" h="1865443">
                <a:moveTo>
                  <a:pt x="46338" y="0"/>
                </a:moveTo>
                <a:lnTo>
                  <a:pt x="4518783" y="0"/>
                </a:lnTo>
                <a:cubicBezTo>
                  <a:pt x="4544374" y="0"/>
                  <a:pt x="4565120" y="20746"/>
                  <a:pt x="4565120" y="46338"/>
                </a:cubicBezTo>
                <a:lnTo>
                  <a:pt x="4565120" y="1819105"/>
                </a:lnTo>
                <a:cubicBezTo>
                  <a:pt x="4565120" y="1844697"/>
                  <a:pt x="4544374" y="1865443"/>
                  <a:pt x="4518783" y="1865443"/>
                </a:cubicBezTo>
                <a:lnTo>
                  <a:pt x="46338" y="1865443"/>
                </a:lnTo>
                <a:cubicBezTo>
                  <a:pt x="20746" y="1865443"/>
                  <a:pt x="0" y="1844697"/>
                  <a:pt x="0" y="1819105"/>
                </a:cubicBezTo>
                <a:lnTo>
                  <a:pt x="0" y="46338"/>
                </a:lnTo>
                <a:cubicBezTo>
                  <a:pt x="0" y="20763"/>
                  <a:pt x="20763" y="0"/>
                  <a:pt x="46338" y="0"/>
                </a:cubicBez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44" name="Text 42"/>
          <p:cNvSpPr/>
          <p:nvPr/>
        </p:nvSpPr>
        <p:spPr>
          <a:xfrm>
            <a:off x="799475" y="7085932"/>
            <a:ext cx="4356562" cy="2317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95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# 7z格式备份</a:t>
            </a:r>
            <a:endParaRPr lang="en-US" sz="1600" dirty="0"/>
          </a:p>
        </p:txBody>
      </p:sp>
      <p:sp>
        <p:nvSpPr>
          <p:cNvPr id="45" name="Text 43"/>
          <p:cNvSpPr/>
          <p:nvPr/>
        </p:nvSpPr>
        <p:spPr>
          <a:xfrm>
            <a:off x="799475" y="7311871"/>
            <a:ext cx="4356562" cy="45187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95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backup_suite_cli -7z -e -p pass</a:t>
            </a:r>
            <a:endParaRPr lang="en-US" sz="1600" dirty="0"/>
          </a:p>
          <a:p>
            <a:pPr>
              <a:lnSpc>
                <a:spcPct val="140000"/>
              </a:lnSpc>
            </a:pPr>
            <a:r>
              <a:rPr lang="en-US" sz="1095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source_dir output.7z</a:t>
            </a:r>
            <a:endParaRPr lang="en-US" sz="1600" dirty="0"/>
          </a:p>
        </p:txBody>
      </p:sp>
      <p:sp>
        <p:nvSpPr>
          <p:cNvPr id="46" name="Text 44"/>
          <p:cNvSpPr/>
          <p:nvPr/>
        </p:nvSpPr>
        <p:spPr>
          <a:xfrm>
            <a:off x="799475" y="7989687"/>
            <a:ext cx="4356562" cy="2317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95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# Tar格式备份</a:t>
            </a:r>
            <a:endParaRPr lang="en-US" sz="1600" dirty="0"/>
          </a:p>
        </p:txBody>
      </p:sp>
      <p:sp>
        <p:nvSpPr>
          <p:cNvPr id="47" name="Text 45"/>
          <p:cNvSpPr/>
          <p:nvPr/>
        </p:nvSpPr>
        <p:spPr>
          <a:xfrm>
            <a:off x="799475" y="8215625"/>
            <a:ext cx="4356562" cy="45187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95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backup_suite_cli -t --tar-format pax</a:t>
            </a:r>
            <a:endParaRPr lang="en-US" sz="1600" dirty="0"/>
          </a:p>
          <a:p>
            <a:pPr>
              <a:lnSpc>
                <a:spcPct val="140000"/>
              </a:lnSpc>
            </a:pPr>
            <a:r>
              <a:rPr lang="en-US" sz="1095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source_dir output.tar</a:t>
            </a:r>
            <a:endParaRPr lang="en-US" sz="1600" dirty="0"/>
          </a:p>
        </p:txBody>
      </p:sp>
      <p:sp>
        <p:nvSpPr>
          <p:cNvPr id="48" name="Shape 46"/>
          <p:cNvSpPr/>
          <p:nvPr/>
        </p:nvSpPr>
        <p:spPr>
          <a:xfrm>
            <a:off x="5654895" y="6292250"/>
            <a:ext cx="4947478" cy="2711264"/>
          </a:xfrm>
          <a:custGeom>
            <a:avLst/>
            <a:gdLst/>
            <a:ahLst/>
            <a:cxnLst/>
            <a:rect l="l" t="t" r="r" b="b"/>
            <a:pathLst>
              <a:path w="4947478" h="2711264">
                <a:moveTo>
                  <a:pt x="92698" y="0"/>
                </a:moveTo>
                <a:lnTo>
                  <a:pt x="4854780" y="0"/>
                </a:lnTo>
                <a:cubicBezTo>
                  <a:pt x="4905976" y="0"/>
                  <a:pt x="4947478" y="41502"/>
                  <a:pt x="4947478" y="92698"/>
                </a:cubicBezTo>
                <a:lnTo>
                  <a:pt x="4947478" y="2618566"/>
                </a:lnTo>
                <a:cubicBezTo>
                  <a:pt x="4947478" y="2669762"/>
                  <a:pt x="4905976" y="2711264"/>
                  <a:pt x="4854780" y="2711264"/>
                </a:cubicBezTo>
                <a:lnTo>
                  <a:pt x="92698" y="2711264"/>
                </a:lnTo>
                <a:cubicBezTo>
                  <a:pt x="41502" y="2711264"/>
                  <a:pt x="0" y="2669762"/>
                  <a:pt x="0" y="2618566"/>
                </a:cubicBezTo>
                <a:lnTo>
                  <a:pt x="0" y="92698"/>
                </a:lnTo>
                <a:cubicBezTo>
                  <a:pt x="0" y="41537"/>
                  <a:pt x="41537" y="0"/>
                  <a:pt x="92698" y="0"/>
                </a:cubicBezTo>
                <a:close/>
              </a:path>
            </a:pathLst>
          </a:custGeom>
          <a:solidFill>
            <a:srgbClr val="343A40"/>
          </a:solidFill>
          <a:ln w="12700">
            <a:solidFill>
              <a:srgbClr val="495057">
                <a:alpha val="30196"/>
              </a:srgbClr>
            </a:solidFill>
            <a:prstDash val="solid"/>
          </a:ln>
        </p:spPr>
      </p:sp>
      <p:sp>
        <p:nvSpPr>
          <p:cNvPr id="49" name="Shape 47"/>
          <p:cNvSpPr/>
          <p:nvPr/>
        </p:nvSpPr>
        <p:spPr>
          <a:xfrm>
            <a:off x="5875040" y="6529775"/>
            <a:ext cx="231732" cy="231732"/>
          </a:xfrm>
          <a:custGeom>
            <a:avLst/>
            <a:gdLst/>
            <a:ahLst/>
            <a:cxnLst/>
            <a:rect l="l" t="t" r="r" b="b"/>
            <a:pathLst>
              <a:path w="231732" h="231732">
                <a:moveTo>
                  <a:pt x="115866" y="28967"/>
                </a:moveTo>
                <a:cubicBezTo>
                  <a:pt x="90158" y="28967"/>
                  <a:pt x="67030" y="40146"/>
                  <a:pt x="51099" y="57933"/>
                </a:cubicBezTo>
                <a:lnTo>
                  <a:pt x="72416" y="57933"/>
                </a:lnTo>
                <a:cubicBezTo>
                  <a:pt x="80427" y="57933"/>
                  <a:pt x="86900" y="64405"/>
                  <a:pt x="86900" y="72416"/>
                </a:cubicBezTo>
                <a:cubicBezTo>
                  <a:pt x="86900" y="80427"/>
                  <a:pt x="80427" y="86900"/>
                  <a:pt x="72416" y="86900"/>
                </a:cubicBezTo>
                <a:lnTo>
                  <a:pt x="14483" y="86900"/>
                </a:lnTo>
                <a:cubicBezTo>
                  <a:pt x="6472" y="86900"/>
                  <a:pt x="0" y="80427"/>
                  <a:pt x="0" y="72416"/>
                </a:cubicBezTo>
                <a:lnTo>
                  <a:pt x="0" y="14483"/>
                </a:lnTo>
                <a:cubicBezTo>
                  <a:pt x="0" y="6472"/>
                  <a:pt x="6472" y="0"/>
                  <a:pt x="14483" y="0"/>
                </a:cubicBezTo>
                <a:cubicBezTo>
                  <a:pt x="22494" y="0"/>
                  <a:pt x="28967" y="6472"/>
                  <a:pt x="28967" y="14483"/>
                </a:cubicBezTo>
                <a:lnTo>
                  <a:pt x="28967" y="39241"/>
                </a:lnTo>
                <a:cubicBezTo>
                  <a:pt x="50194" y="15207"/>
                  <a:pt x="81242" y="0"/>
                  <a:pt x="115866" y="0"/>
                </a:cubicBezTo>
                <a:cubicBezTo>
                  <a:pt x="179864" y="0"/>
                  <a:pt x="231732" y="51868"/>
                  <a:pt x="231732" y="115866"/>
                </a:cubicBezTo>
                <a:cubicBezTo>
                  <a:pt x="231732" y="179864"/>
                  <a:pt x="179864" y="231732"/>
                  <a:pt x="115866" y="231732"/>
                </a:cubicBezTo>
                <a:cubicBezTo>
                  <a:pt x="76490" y="231732"/>
                  <a:pt x="41685" y="212089"/>
                  <a:pt x="20774" y="182082"/>
                </a:cubicBezTo>
                <a:cubicBezTo>
                  <a:pt x="16203" y="175519"/>
                  <a:pt x="17787" y="166512"/>
                  <a:pt x="24350" y="161896"/>
                </a:cubicBezTo>
                <a:cubicBezTo>
                  <a:pt x="30913" y="157279"/>
                  <a:pt x="39919" y="158908"/>
                  <a:pt x="44536" y="165471"/>
                </a:cubicBezTo>
                <a:cubicBezTo>
                  <a:pt x="60287" y="188011"/>
                  <a:pt x="86356" y="202720"/>
                  <a:pt x="115866" y="202720"/>
                </a:cubicBezTo>
                <a:cubicBezTo>
                  <a:pt x="163842" y="202720"/>
                  <a:pt x="202766" y="163797"/>
                  <a:pt x="202766" y="115821"/>
                </a:cubicBezTo>
                <a:cubicBezTo>
                  <a:pt x="202766" y="67845"/>
                  <a:pt x="163842" y="28967"/>
                  <a:pt x="115866" y="28967"/>
                </a:cubicBezTo>
                <a:close/>
              </a:path>
            </a:pathLst>
          </a:custGeom>
          <a:solidFill>
            <a:srgbClr val="D4A237"/>
          </a:solidFill>
          <a:ln/>
        </p:spPr>
      </p:sp>
      <p:sp>
        <p:nvSpPr>
          <p:cNvPr id="50" name="Text 48"/>
          <p:cNvSpPr/>
          <p:nvPr/>
        </p:nvSpPr>
        <p:spPr>
          <a:xfrm>
            <a:off x="6274778" y="6483429"/>
            <a:ext cx="938515" cy="3244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42" b="1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恢复示例</a:t>
            </a:r>
            <a:endParaRPr lang="en-US" sz="1600" dirty="0"/>
          </a:p>
        </p:txBody>
      </p:sp>
      <p:sp>
        <p:nvSpPr>
          <p:cNvPr id="51" name="Shape 49"/>
          <p:cNvSpPr/>
          <p:nvPr/>
        </p:nvSpPr>
        <p:spPr>
          <a:xfrm>
            <a:off x="5846073" y="6946893"/>
            <a:ext cx="4565120" cy="1865443"/>
          </a:xfrm>
          <a:custGeom>
            <a:avLst/>
            <a:gdLst/>
            <a:ahLst/>
            <a:cxnLst/>
            <a:rect l="l" t="t" r="r" b="b"/>
            <a:pathLst>
              <a:path w="4565120" h="1865443">
                <a:moveTo>
                  <a:pt x="46338" y="0"/>
                </a:moveTo>
                <a:lnTo>
                  <a:pt x="4518783" y="0"/>
                </a:lnTo>
                <a:cubicBezTo>
                  <a:pt x="4544374" y="0"/>
                  <a:pt x="4565120" y="20746"/>
                  <a:pt x="4565120" y="46338"/>
                </a:cubicBezTo>
                <a:lnTo>
                  <a:pt x="4565120" y="1819105"/>
                </a:lnTo>
                <a:cubicBezTo>
                  <a:pt x="4565120" y="1844697"/>
                  <a:pt x="4544374" y="1865443"/>
                  <a:pt x="4518783" y="1865443"/>
                </a:cubicBezTo>
                <a:lnTo>
                  <a:pt x="46338" y="1865443"/>
                </a:lnTo>
                <a:cubicBezTo>
                  <a:pt x="20746" y="1865443"/>
                  <a:pt x="0" y="1844697"/>
                  <a:pt x="0" y="1819105"/>
                </a:cubicBezTo>
                <a:lnTo>
                  <a:pt x="0" y="46338"/>
                </a:lnTo>
                <a:cubicBezTo>
                  <a:pt x="0" y="20763"/>
                  <a:pt x="20763" y="0"/>
                  <a:pt x="46338" y="0"/>
                </a:cubicBez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52" name="Text 50"/>
          <p:cNvSpPr/>
          <p:nvPr/>
        </p:nvSpPr>
        <p:spPr>
          <a:xfrm>
            <a:off x="5985113" y="7085932"/>
            <a:ext cx="4356562" cy="2317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95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# 从7z恢复</a:t>
            </a:r>
            <a:endParaRPr lang="en-US" sz="1600" dirty="0"/>
          </a:p>
        </p:txBody>
      </p:sp>
      <p:sp>
        <p:nvSpPr>
          <p:cNvPr id="53" name="Text 51"/>
          <p:cNvSpPr/>
          <p:nvPr/>
        </p:nvSpPr>
        <p:spPr>
          <a:xfrm>
            <a:off x="5985113" y="7311871"/>
            <a:ext cx="4356562" cy="45187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95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backup_suite_cli -r -7z -p pass</a:t>
            </a:r>
            <a:endParaRPr lang="en-US" sz="1600" dirty="0"/>
          </a:p>
          <a:p>
            <a:pPr>
              <a:lnSpc>
                <a:spcPct val="140000"/>
              </a:lnSpc>
            </a:pPr>
            <a:r>
              <a:rPr lang="en-US" sz="1095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archive.7z restore_dir</a:t>
            </a:r>
            <a:endParaRPr lang="en-US" sz="1600" dirty="0"/>
          </a:p>
        </p:txBody>
      </p:sp>
      <p:sp>
        <p:nvSpPr>
          <p:cNvPr id="54" name="Text 52"/>
          <p:cNvSpPr/>
          <p:nvPr/>
        </p:nvSpPr>
        <p:spPr>
          <a:xfrm>
            <a:off x="5985113" y="7989687"/>
            <a:ext cx="4356562" cy="2317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95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# 从Zip恢复</a:t>
            </a:r>
            <a:endParaRPr lang="en-US" sz="1600" dirty="0"/>
          </a:p>
        </p:txBody>
      </p:sp>
      <p:sp>
        <p:nvSpPr>
          <p:cNvPr id="55" name="Text 53"/>
          <p:cNvSpPr/>
          <p:nvPr/>
        </p:nvSpPr>
        <p:spPr>
          <a:xfrm>
            <a:off x="5985113" y="8215625"/>
            <a:ext cx="4356562" cy="45187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95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backup_suite_cli -r -zip</a:t>
            </a:r>
            <a:endParaRPr lang="en-US" sz="1600" dirty="0"/>
          </a:p>
          <a:p>
            <a:pPr>
              <a:lnSpc>
                <a:spcPct val="140000"/>
              </a:lnSpc>
            </a:pPr>
            <a:r>
              <a:rPr lang="en-US" sz="1095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archive.zip restore_dir</a:t>
            </a:r>
            <a:endParaRPr lang="en-US" sz="1600" dirty="0"/>
          </a:p>
        </p:txBody>
      </p:sp>
      <p:sp>
        <p:nvSpPr>
          <p:cNvPr id="56" name="Shape 54"/>
          <p:cNvSpPr/>
          <p:nvPr/>
        </p:nvSpPr>
        <p:spPr>
          <a:xfrm>
            <a:off x="10840532" y="6292250"/>
            <a:ext cx="4947478" cy="2711264"/>
          </a:xfrm>
          <a:custGeom>
            <a:avLst/>
            <a:gdLst/>
            <a:ahLst/>
            <a:cxnLst/>
            <a:rect l="l" t="t" r="r" b="b"/>
            <a:pathLst>
              <a:path w="4947478" h="2711264">
                <a:moveTo>
                  <a:pt x="92698" y="0"/>
                </a:moveTo>
                <a:lnTo>
                  <a:pt x="4854780" y="0"/>
                </a:lnTo>
                <a:cubicBezTo>
                  <a:pt x="4905976" y="0"/>
                  <a:pt x="4947478" y="41502"/>
                  <a:pt x="4947478" y="92698"/>
                </a:cubicBezTo>
                <a:lnTo>
                  <a:pt x="4947478" y="2618566"/>
                </a:lnTo>
                <a:cubicBezTo>
                  <a:pt x="4947478" y="2669762"/>
                  <a:pt x="4905976" y="2711264"/>
                  <a:pt x="4854780" y="2711264"/>
                </a:cubicBezTo>
                <a:lnTo>
                  <a:pt x="92698" y="2711264"/>
                </a:lnTo>
                <a:cubicBezTo>
                  <a:pt x="41502" y="2711264"/>
                  <a:pt x="0" y="2669762"/>
                  <a:pt x="0" y="2618566"/>
                </a:cubicBezTo>
                <a:lnTo>
                  <a:pt x="0" y="92698"/>
                </a:lnTo>
                <a:cubicBezTo>
                  <a:pt x="0" y="41537"/>
                  <a:pt x="41537" y="0"/>
                  <a:pt x="92698" y="0"/>
                </a:cubicBezTo>
                <a:close/>
              </a:path>
            </a:pathLst>
          </a:custGeom>
          <a:solidFill>
            <a:srgbClr val="343A40"/>
          </a:solidFill>
          <a:ln w="12700">
            <a:solidFill>
              <a:srgbClr val="495057">
                <a:alpha val="30196"/>
              </a:srgbClr>
            </a:solidFill>
            <a:prstDash val="solid"/>
          </a:ln>
        </p:spPr>
      </p:sp>
      <p:sp>
        <p:nvSpPr>
          <p:cNvPr id="57" name="Shape 55"/>
          <p:cNvSpPr/>
          <p:nvPr/>
        </p:nvSpPr>
        <p:spPr>
          <a:xfrm>
            <a:off x="11060677" y="6529775"/>
            <a:ext cx="231732" cy="231732"/>
          </a:xfrm>
          <a:custGeom>
            <a:avLst/>
            <a:gdLst/>
            <a:ahLst/>
            <a:cxnLst/>
            <a:rect l="l" t="t" r="r" b="b"/>
            <a:pathLst>
              <a:path w="231732" h="231732">
                <a:moveTo>
                  <a:pt x="14483" y="28967"/>
                </a:moveTo>
                <a:cubicBezTo>
                  <a:pt x="8645" y="28967"/>
                  <a:pt x="3349" y="32497"/>
                  <a:pt x="1086" y="37928"/>
                </a:cubicBezTo>
                <a:cubicBezTo>
                  <a:pt x="-1177" y="43359"/>
                  <a:pt x="91" y="49560"/>
                  <a:pt x="4254" y="53679"/>
                </a:cubicBezTo>
                <a:lnTo>
                  <a:pt x="86900" y="136369"/>
                </a:lnTo>
                <a:lnTo>
                  <a:pt x="86900" y="188282"/>
                </a:lnTo>
                <a:cubicBezTo>
                  <a:pt x="86900" y="192129"/>
                  <a:pt x="88438" y="195795"/>
                  <a:pt x="91154" y="198511"/>
                </a:cubicBezTo>
                <a:lnTo>
                  <a:pt x="120120" y="227478"/>
                </a:lnTo>
                <a:cubicBezTo>
                  <a:pt x="124284" y="231641"/>
                  <a:pt x="130485" y="232864"/>
                  <a:pt x="135916" y="230600"/>
                </a:cubicBezTo>
                <a:cubicBezTo>
                  <a:pt x="141347" y="228337"/>
                  <a:pt x="144833" y="223087"/>
                  <a:pt x="144833" y="217249"/>
                </a:cubicBezTo>
                <a:lnTo>
                  <a:pt x="144833" y="136369"/>
                </a:lnTo>
                <a:lnTo>
                  <a:pt x="227478" y="53724"/>
                </a:lnTo>
                <a:cubicBezTo>
                  <a:pt x="231641" y="49560"/>
                  <a:pt x="232864" y="43359"/>
                  <a:pt x="230600" y="37928"/>
                </a:cubicBezTo>
                <a:cubicBezTo>
                  <a:pt x="228337" y="32497"/>
                  <a:pt x="223087" y="28967"/>
                  <a:pt x="217249" y="28967"/>
                </a:cubicBezTo>
                <a:lnTo>
                  <a:pt x="14483" y="28967"/>
                </a:lnTo>
                <a:close/>
              </a:path>
            </a:pathLst>
          </a:custGeom>
          <a:solidFill>
            <a:srgbClr val="D4A237"/>
          </a:solidFill>
          <a:ln/>
        </p:spPr>
      </p:sp>
      <p:sp>
        <p:nvSpPr>
          <p:cNvPr id="58" name="Text 56"/>
          <p:cNvSpPr/>
          <p:nvPr/>
        </p:nvSpPr>
        <p:spPr>
          <a:xfrm>
            <a:off x="11460415" y="6483429"/>
            <a:ext cx="938515" cy="3244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42" b="1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过滤备份</a:t>
            </a:r>
            <a:endParaRPr lang="en-US" sz="1600" dirty="0"/>
          </a:p>
        </p:txBody>
      </p:sp>
      <p:sp>
        <p:nvSpPr>
          <p:cNvPr id="59" name="Shape 57"/>
          <p:cNvSpPr/>
          <p:nvPr/>
        </p:nvSpPr>
        <p:spPr>
          <a:xfrm>
            <a:off x="11031711" y="6946893"/>
            <a:ext cx="4565120" cy="1413565"/>
          </a:xfrm>
          <a:custGeom>
            <a:avLst/>
            <a:gdLst/>
            <a:ahLst/>
            <a:cxnLst/>
            <a:rect l="l" t="t" r="r" b="b"/>
            <a:pathLst>
              <a:path w="4565120" h="1413565">
                <a:moveTo>
                  <a:pt x="46351" y="0"/>
                </a:moveTo>
                <a:lnTo>
                  <a:pt x="4518770" y="0"/>
                </a:lnTo>
                <a:cubicBezTo>
                  <a:pt x="4544368" y="0"/>
                  <a:pt x="4565120" y="20752"/>
                  <a:pt x="4565120" y="46351"/>
                </a:cubicBezTo>
                <a:lnTo>
                  <a:pt x="4565120" y="1367214"/>
                </a:lnTo>
                <a:cubicBezTo>
                  <a:pt x="4565120" y="1392813"/>
                  <a:pt x="4544368" y="1413565"/>
                  <a:pt x="4518770" y="1413565"/>
                </a:cubicBezTo>
                <a:lnTo>
                  <a:pt x="46351" y="1413565"/>
                </a:lnTo>
                <a:cubicBezTo>
                  <a:pt x="20752" y="1413565"/>
                  <a:pt x="0" y="1392813"/>
                  <a:pt x="0" y="1367214"/>
                </a:cubicBezTo>
                <a:lnTo>
                  <a:pt x="0" y="46351"/>
                </a:lnTo>
                <a:cubicBezTo>
                  <a:pt x="0" y="20769"/>
                  <a:pt x="20769" y="0"/>
                  <a:pt x="46351" y="0"/>
                </a:cubicBez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60" name="Text 58"/>
          <p:cNvSpPr/>
          <p:nvPr/>
        </p:nvSpPr>
        <p:spPr>
          <a:xfrm>
            <a:off x="11170750" y="7085932"/>
            <a:ext cx="4356562" cy="2317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95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# 按扩展名过滤</a:t>
            </a:r>
            <a:endParaRPr lang="en-US" sz="1600" dirty="0"/>
          </a:p>
        </p:txBody>
      </p:sp>
      <p:sp>
        <p:nvSpPr>
          <p:cNvPr id="61" name="Text 59"/>
          <p:cNvSpPr/>
          <p:nvPr/>
        </p:nvSpPr>
        <p:spPr>
          <a:xfrm>
            <a:off x="11170750" y="7311871"/>
            <a:ext cx="4356562" cy="90375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95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backup_suite_cli -7z</a:t>
            </a:r>
            <a:endParaRPr lang="en-US" sz="1600" dirty="0"/>
          </a:p>
          <a:p>
            <a:pPr>
              <a:lnSpc>
                <a:spcPct val="140000"/>
              </a:lnSpc>
            </a:pPr>
            <a:r>
              <a:rPr lang="en-US" sz="1095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--include "*.txt"</a:t>
            </a:r>
            <a:endParaRPr lang="en-US" sz="1600" dirty="0"/>
          </a:p>
          <a:p>
            <a:pPr>
              <a:lnSpc>
                <a:spcPct val="140000"/>
              </a:lnSpc>
            </a:pPr>
            <a:r>
              <a:rPr lang="en-US" sz="1095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--after 2025-12-01</a:t>
            </a:r>
            <a:endParaRPr lang="en-US" sz="1600" dirty="0"/>
          </a:p>
          <a:p>
            <a:pPr>
              <a:lnSpc>
                <a:spcPct val="140000"/>
              </a:lnSpc>
            </a:pPr>
            <a:r>
              <a:rPr lang="en-US" sz="1095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source_dir output.7z</a:t>
            </a:r>
            <a:endParaRPr lang="en-US" sz="1600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view.subpage.app/30a4591c3a614c204df384462d6862d0d0e54c04.webp"/>
          <p:cNvPicPr>
            <a:picLocks noChangeAspect="1"/>
          </p:cNvPicPr>
          <p:nvPr/>
        </p:nvPicPr>
        <p:blipFill>
          <a:blip r:embed="rId3">
            <a:alphaModFix amt="25000"/>
          </a:blip>
          <a:srcRect t="3911" b="3911"/>
          <a:stretch/>
        </p:blipFill>
        <p:spPr>
          <a:xfrm>
            <a:off x="0" y="0"/>
            <a:ext cx="16256000" cy="9144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6256000" cy="9144000"/>
          </a:xfrm>
          <a:custGeom>
            <a:avLst/>
            <a:gdLst/>
            <a:ahLst/>
            <a:cxnLst/>
            <a:rect l="l" t="t" r="r" b="b"/>
            <a:pathLst>
              <a:path w="16256000" h="9144000">
                <a:moveTo>
                  <a:pt x="0" y="0"/>
                </a:moveTo>
                <a:lnTo>
                  <a:pt x="16256000" y="0"/>
                </a:lnTo>
                <a:lnTo>
                  <a:pt x="16256000" y="9144000"/>
                </a:lnTo>
                <a:lnTo>
                  <a:pt x="0" y="9144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1A1D21">
                  <a:alpha val="98000"/>
                </a:srgbClr>
              </a:gs>
              <a:gs pos="50000">
                <a:srgbClr val="343A40">
                  <a:alpha val="95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</a:gradFill>
          <a:ln/>
        </p:spPr>
      </p:sp>
      <p:sp>
        <p:nvSpPr>
          <p:cNvPr id="4" name="Shape 1"/>
          <p:cNvSpPr/>
          <p:nvPr/>
        </p:nvSpPr>
        <p:spPr>
          <a:xfrm>
            <a:off x="533400" y="1358900"/>
            <a:ext cx="3124200" cy="762000"/>
          </a:xfrm>
          <a:custGeom>
            <a:avLst/>
            <a:gdLst/>
            <a:ahLst/>
            <a:cxnLst/>
            <a:rect l="l" t="t" r="r" b="b"/>
            <a:pathLst>
              <a:path w="3124200" h="762000">
                <a:moveTo>
                  <a:pt x="0" y="0"/>
                </a:moveTo>
                <a:lnTo>
                  <a:pt x="3124200" y="0"/>
                </a:lnTo>
                <a:lnTo>
                  <a:pt x="3124200" y="762000"/>
                </a:lnTo>
                <a:lnTo>
                  <a:pt x="0" y="762000"/>
                </a:lnTo>
                <a:lnTo>
                  <a:pt x="0" y="0"/>
                </a:lnTo>
                <a:close/>
              </a:path>
            </a:pathLst>
          </a:custGeom>
          <a:solidFill>
            <a:srgbClr val="D4A237">
              <a:alpha val="20000"/>
            </a:srgbClr>
          </a:solidFill>
          <a:ln/>
        </p:spPr>
      </p:sp>
      <p:sp>
        <p:nvSpPr>
          <p:cNvPr id="5" name="Shape 2"/>
          <p:cNvSpPr/>
          <p:nvPr/>
        </p:nvSpPr>
        <p:spPr>
          <a:xfrm>
            <a:off x="533400" y="1358900"/>
            <a:ext cx="50800" cy="762000"/>
          </a:xfrm>
          <a:custGeom>
            <a:avLst/>
            <a:gdLst/>
            <a:ahLst/>
            <a:cxnLst/>
            <a:rect l="l" t="t" r="r" b="b"/>
            <a:pathLst>
              <a:path w="50800" h="762000">
                <a:moveTo>
                  <a:pt x="0" y="0"/>
                </a:moveTo>
                <a:lnTo>
                  <a:pt x="50800" y="0"/>
                </a:lnTo>
                <a:lnTo>
                  <a:pt x="50800" y="762000"/>
                </a:lnTo>
                <a:lnTo>
                  <a:pt x="0" y="762000"/>
                </a:lnTo>
                <a:lnTo>
                  <a:pt x="0" y="0"/>
                </a:lnTo>
                <a:close/>
              </a:path>
            </a:pathLst>
          </a:custGeom>
          <a:solidFill>
            <a:srgbClr val="D4A237"/>
          </a:solidFill>
          <a:ln/>
        </p:spPr>
      </p:sp>
      <p:sp>
        <p:nvSpPr>
          <p:cNvPr id="6" name="Text 3"/>
          <p:cNvSpPr/>
          <p:nvPr/>
        </p:nvSpPr>
        <p:spPr>
          <a:xfrm>
            <a:off x="863600" y="1485900"/>
            <a:ext cx="267583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3000" b="1" kern="0" spc="150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CHAPTER 06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508000" y="2489200"/>
            <a:ext cx="4114800" cy="12128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7200" b="1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备份恢复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508000" y="3632200"/>
            <a:ext cx="2286000" cy="12128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7200" b="1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流程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508000" y="5219700"/>
            <a:ext cx="99060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dirty="0">
                <a:solidFill>
                  <a:srgbClr val="F8F9FA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备份与恢复的核心执行流程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514350" y="6242050"/>
            <a:ext cx="7404100" cy="1536700"/>
          </a:xfrm>
          <a:custGeom>
            <a:avLst/>
            <a:gdLst/>
            <a:ahLst/>
            <a:cxnLst/>
            <a:rect l="l" t="t" r="r" b="b"/>
            <a:pathLst>
              <a:path w="7404100" h="1536700">
                <a:moveTo>
                  <a:pt x="101607" y="0"/>
                </a:moveTo>
                <a:lnTo>
                  <a:pt x="7302493" y="0"/>
                </a:lnTo>
                <a:cubicBezTo>
                  <a:pt x="7358609" y="0"/>
                  <a:pt x="7404100" y="45491"/>
                  <a:pt x="7404100" y="101607"/>
                </a:cubicBezTo>
                <a:lnTo>
                  <a:pt x="7404100" y="1435093"/>
                </a:lnTo>
                <a:cubicBezTo>
                  <a:pt x="7404100" y="1491209"/>
                  <a:pt x="7358609" y="1536700"/>
                  <a:pt x="7302493" y="1536700"/>
                </a:cubicBezTo>
                <a:lnTo>
                  <a:pt x="101607" y="1536700"/>
                </a:lnTo>
                <a:cubicBezTo>
                  <a:pt x="45491" y="1536700"/>
                  <a:pt x="0" y="1491209"/>
                  <a:pt x="0" y="1435093"/>
                </a:cubicBezTo>
                <a:lnTo>
                  <a:pt x="0" y="101607"/>
                </a:lnTo>
                <a:cubicBezTo>
                  <a:pt x="0" y="45528"/>
                  <a:pt x="45528" y="0"/>
                  <a:pt x="101607" y="0"/>
                </a:cubicBezTo>
                <a:close/>
              </a:path>
            </a:pathLst>
          </a:custGeom>
          <a:solidFill>
            <a:srgbClr val="343A40">
              <a:alpha val="60000"/>
            </a:srgbClr>
          </a:solidFill>
          <a:ln w="12700">
            <a:solidFill>
              <a:srgbClr val="495057">
                <a:alpha val="30196"/>
              </a:srgbClr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825500" y="6553200"/>
            <a:ext cx="69342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备份流程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825500" y="7112000"/>
            <a:ext cx="68961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dirty="0">
                <a:solidFill>
                  <a:srgbClr val="F8F9FA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文件系统 → 归档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8337550" y="6242050"/>
            <a:ext cx="7404100" cy="1536700"/>
          </a:xfrm>
          <a:custGeom>
            <a:avLst/>
            <a:gdLst/>
            <a:ahLst/>
            <a:cxnLst/>
            <a:rect l="l" t="t" r="r" b="b"/>
            <a:pathLst>
              <a:path w="7404100" h="1536700">
                <a:moveTo>
                  <a:pt x="101607" y="0"/>
                </a:moveTo>
                <a:lnTo>
                  <a:pt x="7302493" y="0"/>
                </a:lnTo>
                <a:cubicBezTo>
                  <a:pt x="7358609" y="0"/>
                  <a:pt x="7404100" y="45491"/>
                  <a:pt x="7404100" y="101607"/>
                </a:cubicBezTo>
                <a:lnTo>
                  <a:pt x="7404100" y="1435093"/>
                </a:lnTo>
                <a:cubicBezTo>
                  <a:pt x="7404100" y="1491209"/>
                  <a:pt x="7358609" y="1536700"/>
                  <a:pt x="7302493" y="1536700"/>
                </a:cubicBezTo>
                <a:lnTo>
                  <a:pt x="101607" y="1536700"/>
                </a:lnTo>
                <a:cubicBezTo>
                  <a:pt x="45491" y="1536700"/>
                  <a:pt x="0" y="1491209"/>
                  <a:pt x="0" y="1435093"/>
                </a:cubicBezTo>
                <a:lnTo>
                  <a:pt x="0" y="101607"/>
                </a:lnTo>
                <a:cubicBezTo>
                  <a:pt x="0" y="45528"/>
                  <a:pt x="45528" y="0"/>
                  <a:pt x="101607" y="0"/>
                </a:cubicBezTo>
                <a:close/>
              </a:path>
            </a:pathLst>
          </a:custGeom>
          <a:solidFill>
            <a:srgbClr val="343A40">
              <a:alpha val="60000"/>
            </a:srgbClr>
          </a:solidFill>
          <a:ln w="12700">
            <a:solidFill>
              <a:srgbClr val="495057">
                <a:alpha val="30196"/>
              </a:srgbClr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8648700" y="6553200"/>
            <a:ext cx="69342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恢复流程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8648700" y="7112000"/>
            <a:ext cx="68961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dirty="0">
                <a:solidFill>
                  <a:srgbClr val="F8F9FA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归档 → 文件系统</a:t>
            </a:r>
            <a:endParaRPr lang="en-US" sz="1600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00955" y="501738"/>
            <a:ext cx="15554663" cy="60114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4733" b="1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目录</a:t>
            </a:r>
            <a:endParaRPr lang="en-US" sz="1600" dirty="0"/>
          </a:p>
        </p:txBody>
      </p:sp>
      <p:sp>
        <p:nvSpPr>
          <p:cNvPr id="3" name="Shape 1"/>
          <p:cNvSpPr/>
          <p:nvPr/>
        </p:nvSpPr>
        <p:spPr>
          <a:xfrm>
            <a:off x="500955" y="1253171"/>
            <a:ext cx="1001911" cy="50096"/>
          </a:xfrm>
          <a:custGeom>
            <a:avLst/>
            <a:gdLst/>
            <a:ahLst/>
            <a:cxnLst/>
            <a:rect l="l" t="t" r="r" b="b"/>
            <a:pathLst>
              <a:path w="1001911" h="50096">
                <a:moveTo>
                  <a:pt x="0" y="0"/>
                </a:moveTo>
                <a:lnTo>
                  <a:pt x="1001911" y="0"/>
                </a:lnTo>
                <a:lnTo>
                  <a:pt x="1001911" y="50096"/>
                </a:lnTo>
                <a:lnTo>
                  <a:pt x="0" y="50096"/>
                </a:lnTo>
                <a:lnTo>
                  <a:pt x="0" y="0"/>
                </a:lnTo>
                <a:close/>
              </a:path>
            </a:pathLst>
          </a:custGeom>
          <a:solidFill>
            <a:srgbClr val="D4A237"/>
          </a:solidFill>
          <a:ln/>
        </p:spPr>
      </p:sp>
      <p:sp>
        <p:nvSpPr>
          <p:cNvPr id="4" name="Shape 2"/>
          <p:cNvSpPr/>
          <p:nvPr/>
        </p:nvSpPr>
        <p:spPr>
          <a:xfrm>
            <a:off x="701337" y="2129843"/>
            <a:ext cx="601146" cy="601146"/>
          </a:xfrm>
          <a:custGeom>
            <a:avLst/>
            <a:gdLst/>
            <a:ahLst/>
            <a:cxnLst/>
            <a:rect l="l" t="t" r="r" b="b"/>
            <a:pathLst>
              <a:path w="601146" h="601146">
                <a:moveTo>
                  <a:pt x="100193" y="0"/>
                </a:moveTo>
                <a:lnTo>
                  <a:pt x="500953" y="0"/>
                </a:lnTo>
                <a:cubicBezTo>
                  <a:pt x="556288" y="0"/>
                  <a:pt x="601146" y="44858"/>
                  <a:pt x="601146" y="100193"/>
                </a:cubicBezTo>
                <a:lnTo>
                  <a:pt x="601146" y="500953"/>
                </a:lnTo>
                <a:cubicBezTo>
                  <a:pt x="601146" y="556288"/>
                  <a:pt x="556288" y="601146"/>
                  <a:pt x="500953" y="601146"/>
                </a:cubicBezTo>
                <a:lnTo>
                  <a:pt x="100193" y="601146"/>
                </a:lnTo>
                <a:cubicBezTo>
                  <a:pt x="44858" y="601146"/>
                  <a:pt x="0" y="556288"/>
                  <a:pt x="0" y="500953"/>
                </a:cubicBezTo>
                <a:lnTo>
                  <a:pt x="0" y="100193"/>
                </a:lnTo>
                <a:cubicBezTo>
                  <a:pt x="0" y="44895"/>
                  <a:pt x="44895" y="0"/>
                  <a:pt x="100193" y="0"/>
                </a:cubicBezTo>
                <a:close/>
              </a:path>
            </a:pathLst>
          </a:custGeom>
          <a:solidFill>
            <a:srgbClr val="D4A237">
              <a:alpha val="20000"/>
            </a:srgbClr>
          </a:solidFill>
          <a:ln/>
        </p:spPr>
      </p:sp>
      <p:sp>
        <p:nvSpPr>
          <p:cNvPr id="5" name="Text 3"/>
          <p:cNvSpPr/>
          <p:nvPr/>
        </p:nvSpPr>
        <p:spPr>
          <a:xfrm>
            <a:off x="874128" y="2255082"/>
            <a:ext cx="375716" cy="35066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972" b="1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1502866" y="2104795"/>
            <a:ext cx="4082786" cy="35066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972" b="1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项目概述与技术栈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1502866" y="2455464"/>
            <a:ext cx="4057738" cy="30057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78" dirty="0">
                <a:solidFill>
                  <a:srgbClr val="F8F9FA">
                    <a:alpha val="6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BackupSuite项目背景、目标及核心技术选型</a:t>
            </a: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8527297" y="2129843"/>
            <a:ext cx="601146" cy="601146"/>
          </a:xfrm>
          <a:custGeom>
            <a:avLst/>
            <a:gdLst/>
            <a:ahLst/>
            <a:cxnLst/>
            <a:rect l="l" t="t" r="r" b="b"/>
            <a:pathLst>
              <a:path w="601146" h="601146">
                <a:moveTo>
                  <a:pt x="100193" y="0"/>
                </a:moveTo>
                <a:lnTo>
                  <a:pt x="500953" y="0"/>
                </a:lnTo>
                <a:cubicBezTo>
                  <a:pt x="556288" y="0"/>
                  <a:pt x="601146" y="44858"/>
                  <a:pt x="601146" y="100193"/>
                </a:cubicBezTo>
                <a:lnTo>
                  <a:pt x="601146" y="500953"/>
                </a:lnTo>
                <a:cubicBezTo>
                  <a:pt x="601146" y="556288"/>
                  <a:pt x="556288" y="601146"/>
                  <a:pt x="500953" y="601146"/>
                </a:cubicBezTo>
                <a:lnTo>
                  <a:pt x="100193" y="601146"/>
                </a:lnTo>
                <a:cubicBezTo>
                  <a:pt x="44858" y="601146"/>
                  <a:pt x="0" y="556288"/>
                  <a:pt x="0" y="500953"/>
                </a:cubicBezTo>
                <a:lnTo>
                  <a:pt x="0" y="100193"/>
                </a:lnTo>
                <a:cubicBezTo>
                  <a:pt x="0" y="44895"/>
                  <a:pt x="44895" y="0"/>
                  <a:pt x="100193" y="0"/>
                </a:cubicBezTo>
                <a:close/>
              </a:path>
            </a:pathLst>
          </a:custGeom>
          <a:solidFill>
            <a:srgbClr val="D4A237">
              <a:alpha val="20000"/>
            </a:srgbClr>
          </a:solidFill>
          <a:ln/>
        </p:spPr>
      </p:sp>
      <p:sp>
        <p:nvSpPr>
          <p:cNvPr id="9" name="Text 7"/>
          <p:cNvSpPr/>
          <p:nvPr/>
        </p:nvSpPr>
        <p:spPr>
          <a:xfrm>
            <a:off x="8678953" y="2255082"/>
            <a:ext cx="425812" cy="35066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972" b="1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9328825" y="2104795"/>
            <a:ext cx="2730206" cy="35066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972" b="1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核心架构设计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9328825" y="2455464"/>
            <a:ext cx="2705159" cy="30057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78" dirty="0">
                <a:solidFill>
                  <a:srgbClr val="F8F9FA">
                    <a:alpha val="6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系统整体架构与核心模块设计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701337" y="3582613"/>
            <a:ext cx="601146" cy="601146"/>
          </a:xfrm>
          <a:custGeom>
            <a:avLst/>
            <a:gdLst/>
            <a:ahLst/>
            <a:cxnLst/>
            <a:rect l="l" t="t" r="r" b="b"/>
            <a:pathLst>
              <a:path w="601146" h="601146">
                <a:moveTo>
                  <a:pt x="100193" y="0"/>
                </a:moveTo>
                <a:lnTo>
                  <a:pt x="500953" y="0"/>
                </a:lnTo>
                <a:cubicBezTo>
                  <a:pt x="556288" y="0"/>
                  <a:pt x="601146" y="44858"/>
                  <a:pt x="601146" y="100193"/>
                </a:cubicBezTo>
                <a:lnTo>
                  <a:pt x="601146" y="500953"/>
                </a:lnTo>
                <a:cubicBezTo>
                  <a:pt x="601146" y="556288"/>
                  <a:pt x="556288" y="601146"/>
                  <a:pt x="500953" y="601146"/>
                </a:cubicBezTo>
                <a:lnTo>
                  <a:pt x="100193" y="601146"/>
                </a:lnTo>
                <a:cubicBezTo>
                  <a:pt x="44858" y="601146"/>
                  <a:pt x="0" y="556288"/>
                  <a:pt x="0" y="500953"/>
                </a:cubicBezTo>
                <a:lnTo>
                  <a:pt x="0" y="100193"/>
                </a:lnTo>
                <a:cubicBezTo>
                  <a:pt x="0" y="44895"/>
                  <a:pt x="44895" y="0"/>
                  <a:pt x="100193" y="0"/>
                </a:cubicBezTo>
                <a:close/>
              </a:path>
            </a:pathLst>
          </a:custGeom>
          <a:solidFill>
            <a:srgbClr val="D4A237">
              <a:alpha val="20000"/>
            </a:srgbClr>
          </a:solidFill>
          <a:ln/>
        </p:spPr>
      </p:sp>
      <p:sp>
        <p:nvSpPr>
          <p:cNvPr id="13" name="Text 11"/>
          <p:cNvSpPr/>
          <p:nvPr/>
        </p:nvSpPr>
        <p:spPr>
          <a:xfrm>
            <a:off x="849667" y="3707852"/>
            <a:ext cx="425812" cy="35066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972" b="1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1502866" y="3557565"/>
            <a:ext cx="3130971" cy="35066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972" b="1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HAL兼容层实现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1502866" y="3908234"/>
            <a:ext cx="3105923" cy="30057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78" dirty="0">
                <a:solidFill>
                  <a:srgbClr val="F8F9FA">
                    <a:alpha val="6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硬件抽象层设计与跨平台兼容方案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8527297" y="3582613"/>
            <a:ext cx="601146" cy="601146"/>
          </a:xfrm>
          <a:custGeom>
            <a:avLst/>
            <a:gdLst/>
            <a:ahLst/>
            <a:cxnLst/>
            <a:rect l="l" t="t" r="r" b="b"/>
            <a:pathLst>
              <a:path w="601146" h="601146">
                <a:moveTo>
                  <a:pt x="100193" y="0"/>
                </a:moveTo>
                <a:lnTo>
                  <a:pt x="500953" y="0"/>
                </a:lnTo>
                <a:cubicBezTo>
                  <a:pt x="556288" y="0"/>
                  <a:pt x="601146" y="44858"/>
                  <a:pt x="601146" y="100193"/>
                </a:cubicBezTo>
                <a:lnTo>
                  <a:pt x="601146" y="500953"/>
                </a:lnTo>
                <a:cubicBezTo>
                  <a:pt x="601146" y="556288"/>
                  <a:pt x="556288" y="601146"/>
                  <a:pt x="500953" y="601146"/>
                </a:cubicBezTo>
                <a:lnTo>
                  <a:pt x="100193" y="601146"/>
                </a:lnTo>
                <a:cubicBezTo>
                  <a:pt x="44858" y="601146"/>
                  <a:pt x="0" y="556288"/>
                  <a:pt x="0" y="500953"/>
                </a:cubicBezTo>
                <a:lnTo>
                  <a:pt x="0" y="100193"/>
                </a:lnTo>
                <a:cubicBezTo>
                  <a:pt x="0" y="44895"/>
                  <a:pt x="44895" y="0"/>
                  <a:pt x="100193" y="0"/>
                </a:cubicBezTo>
                <a:close/>
              </a:path>
            </a:pathLst>
          </a:custGeom>
          <a:solidFill>
            <a:srgbClr val="D4A237">
              <a:alpha val="20000"/>
            </a:srgbClr>
          </a:solidFill>
          <a:ln/>
        </p:spPr>
      </p:sp>
      <p:sp>
        <p:nvSpPr>
          <p:cNvPr id="17" name="Text 15"/>
          <p:cNvSpPr/>
          <p:nvPr/>
        </p:nvSpPr>
        <p:spPr>
          <a:xfrm>
            <a:off x="8675920" y="3707852"/>
            <a:ext cx="425812" cy="35066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972" b="1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04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9328825" y="3557565"/>
            <a:ext cx="2730206" cy="35066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972" b="1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设备抽象与实现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9328825" y="3908234"/>
            <a:ext cx="2705159" cy="30057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78" dirty="0">
                <a:solidFill>
                  <a:srgbClr val="F8F9FA">
                    <a:alpha val="6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四种设备类型的具体实现方案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701337" y="5035384"/>
            <a:ext cx="601146" cy="601146"/>
          </a:xfrm>
          <a:custGeom>
            <a:avLst/>
            <a:gdLst/>
            <a:ahLst/>
            <a:cxnLst/>
            <a:rect l="l" t="t" r="r" b="b"/>
            <a:pathLst>
              <a:path w="601146" h="601146">
                <a:moveTo>
                  <a:pt x="100193" y="0"/>
                </a:moveTo>
                <a:lnTo>
                  <a:pt x="500953" y="0"/>
                </a:lnTo>
                <a:cubicBezTo>
                  <a:pt x="556288" y="0"/>
                  <a:pt x="601146" y="44858"/>
                  <a:pt x="601146" y="100193"/>
                </a:cubicBezTo>
                <a:lnTo>
                  <a:pt x="601146" y="500953"/>
                </a:lnTo>
                <a:cubicBezTo>
                  <a:pt x="601146" y="556288"/>
                  <a:pt x="556288" y="601146"/>
                  <a:pt x="500953" y="601146"/>
                </a:cubicBezTo>
                <a:lnTo>
                  <a:pt x="100193" y="601146"/>
                </a:lnTo>
                <a:cubicBezTo>
                  <a:pt x="44858" y="601146"/>
                  <a:pt x="0" y="556288"/>
                  <a:pt x="0" y="500953"/>
                </a:cubicBezTo>
                <a:lnTo>
                  <a:pt x="0" y="100193"/>
                </a:lnTo>
                <a:cubicBezTo>
                  <a:pt x="0" y="44895"/>
                  <a:pt x="44895" y="0"/>
                  <a:pt x="100193" y="0"/>
                </a:cubicBezTo>
                <a:close/>
              </a:path>
            </a:pathLst>
          </a:custGeom>
          <a:solidFill>
            <a:srgbClr val="D4A237">
              <a:alpha val="20000"/>
            </a:srgbClr>
          </a:solidFill>
          <a:ln/>
        </p:spPr>
      </p:sp>
      <p:sp>
        <p:nvSpPr>
          <p:cNvPr id="21" name="Text 19"/>
          <p:cNvSpPr/>
          <p:nvPr/>
        </p:nvSpPr>
        <p:spPr>
          <a:xfrm>
            <a:off x="848591" y="5160622"/>
            <a:ext cx="425812" cy="35066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972" b="1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05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1502866" y="5010336"/>
            <a:ext cx="2028869" cy="35066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972" b="1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上层应用实现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1502866" y="5361005"/>
            <a:ext cx="2003821" cy="30057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78" dirty="0">
                <a:solidFill>
                  <a:srgbClr val="F8F9FA">
                    <a:alpha val="6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备份控制器与CLI实现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8527297" y="5035384"/>
            <a:ext cx="601146" cy="601146"/>
          </a:xfrm>
          <a:custGeom>
            <a:avLst/>
            <a:gdLst/>
            <a:ahLst/>
            <a:cxnLst/>
            <a:rect l="l" t="t" r="r" b="b"/>
            <a:pathLst>
              <a:path w="601146" h="601146">
                <a:moveTo>
                  <a:pt x="100193" y="0"/>
                </a:moveTo>
                <a:lnTo>
                  <a:pt x="500953" y="0"/>
                </a:lnTo>
                <a:cubicBezTo>
                  <a:pt x="556288" y="0"/>
                  <a:pt x="601146" y="44858"/>
                  <a:pt x="601146" y="100193"/>
                </a:cubicBezTo>
                <a:lnTo>
                  <a:pt x="601146" y="500953"/>
                </a:lnTo>
                <a:cubicBezTo>
                  <a:pt x="601146" y="556288"/>
                  <a:pt x="556288" y="601146"/>
                  <a:pt x="500953" y="601146"/>
                </a:cubicBezTo>
                <a:lnTo>
                  <a:pt x="100193" y="601146"/>
                </a:lnTo>
                <a:cubicBezTo>
                  <a:pt x="44858" y="601146"/>
                  <a:pt x="0" y="556288"/>
                  <a:pt x="0" y="500953"/>
                </a:cubicBezTo>
                <a:lnTo>
                  <a:pt x="0" y="100193"/>
                </a:lnTo>
                <a:cubicBezTo>
                  <a:pt x="0" y="44895"/>
                  <a:pt x="44895" y="0"/>
                  <a:pt x="100193" y="0"/>
                </a:cubicBezTo>
                <a:close/>
              </a:path>
            </a:pathLst>
          </a:custGeom>
          <a:solidFill>
            <a:srgbClr val="D4A237">
              <a:alpha val="20000"/>
            </a:srgbClr>
          </a:solidFill>
          <a:ln/>
        </p:spPr>
      </p:sp>
      <p:sp>
        <p:nvSpPr>
          <p:cNvPr id="25" name="Text 23"/>
          <p:cNvSpPr/>
          <p:nvPr/>
        </p:nvSpPr>
        <p:spPr>
          <a:xfrm>
            <a:off x="8674061" y="5160622"/>
            <a:ext cx="438336" cy="35066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972" b="1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06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9328825" y="5010336"/>
            <a:ext cx="2529824" cy="35066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972" b="1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备份恢复流程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9328825" y="5361005"/>
            <a:ext cx="2504777" cy="30057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78" dirty="0">
                <a:solidFill>
                  <a:srgbClr val="F8F9FA">
                    <a:alpha val="6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备份与恢复的核心执行流程</a:t>
            </a: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701337" y="6488154"/>
            <a:ext cx="601146" cy="601146"/>
          </a:xfrm>
          <a:custGeom>
            <a:avLst/>
            <a:gdLst/>
            <a:ahLst/>
            <a:cxnLst/>
            <a:rect l="l" t="t" r="r" b="b"/>
            <a:pathLst>
              <a:path w="601146" h="601146">
                <a:moveTo>
                  <a:pt x="100193" y="0"/>
                </a:moveTo>
                <a:lnTo>
                  <a:pt x="500953" y="0"/>
                </a:lnTo>
                <a:cubicBezTo>
                  <a:pt x="556288" y="0"/>
                  <a:pt x="601146" y="44858"/>
                  <a:pt x="601146" y="100193"/>
                </a:cubicBezTo>
                <a:lnTo>
                  <a:pt x="601146" y="500953"/>
                </a:lnTo>
                <a:cubicBezTo>
                  <a:pt x="601146" y="556288"/>
                  <a:pt x="556288" y="601146"/>
                  <a:pt x="500953" y="601146"/>
                </a:cubicBezTo>
                <a:lnTo>
                  <a:pt x="100193" y="601146"/>
                </a:lnTo>
                <a:cubicBezTo>
                  <a:pt x="44858" y="601146"/>
                  <a:pt x="0" y="556288"/>
                  <a:pt x="0" y="500953"/>
                </a:cubicBezTo>
                <a:lnTo>
                  <a:pt x="0" y="100193"/>
                </a:lnTo>
                <a:cubicBezTo>
                  <a:pt x="0" y="44895"/>
                  <a:pt x="44895" y="0"/>
                  <a:pt x="100193" y="0"/>
                </a:cubicBezTo>
                <a:close/>
              </a:path>
            </a:pathLst>
          </a:custGeom>
          <a:solidFill>
            <a:srgbClr val="D4A237">
              <a:alpha val="20000"/>
            </a:srgbClr>
          </a:solidFill>
          <a:ln/>
        </p:spPr>
      </p:sp>
      <p:sp>
        <p:nvSpPr>
          <p:cNvPr id="29" name="Text 27"/>
          <p:cNvSpPr/>
          <p:nvPr/>
        </p:nvSpPr>
        <p:spPr>
          <a:xfrm>
            <a:off x="858473" y="6613393"/>
            <a:ext cx="413288" cy="35066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972" b="1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07</a:t>
            </a: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1502866" y="6463106"/>
            <a:ext cx="2930589" cy="35066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972" b="1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加密与压缩支持</a:t>
            </a: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1502866" y="6813775"/>
            <a:ext cx="2905541" cy="30057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78" dirty="0">
                <a:solidFill>
                  <a:srgbClr val="F8F9FA">
                    <a:alpha val="6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多种加密算法与压缩格式的实现</a:t>
            </a:r>
            <a:endParaRPr lang="en-US" sz="1600" dirty="0"/>
          </a:p>
        </p:txBody>
      </p:sp>
      <p:sp>
        <p:nvSpPr>
          <p:cNvPr id="32" name="Shape 30"/>
          <p:cNvSpPr/>
          <p:nvPr/>
        </p:nvSpPr>
        <p:spPr>
          <a:xfrm>
            <a:off x="8527297" y="6488154"/>
            <a:ext cx="601146" cy="601146"/>
          </a:xfrm>
          <a:custGeom>
            <a:avLst/>
            <a:gdLst/>
            <a:ahLst/>
            <a:cxnLst/>
            <a:rect l="l" t="t" r="r" b="b"/>
            <a:pathLst>
              <a:path w="601146" h="601146">
                <a:moveTo>
                  <a:pt x="100193" y="0"/>
                </a:moveTo>
                <a:lnTo>
                  <a:pt x="500953" y="0"/>
                </a:lnTo>
                <a:cubicBezTo>
                  <a:pt x="556288" y="0"/>
                  <a:pt x="601146" y="44858"/>
                  <a:pt x="601146" y="100193"/>
                </a:cubicBezTo>
                <a:lnTo>
                  <a:pt x="601146" y="500953"/>
                </a:lnTo>
                <a:cubicBezTo>
                  <a:pt x="601146" y="556288"/>
                  <a:pt x="556288" y="601146"/>
                  <a:pt x="500953" y="601146"/>
                </a:cubicBezTo>
                <a:lnTo>
                  <a:pt x="100193" y="601146"/>
                </a:lnTo>
                <a:cubicBezTo>
                  <a:pt x="44858" y="601146"/>
                  <a:pt x="0" y="556288"/>
                  <a:pt x="0" y="500953"/>
                </a:cubicBezTo>
                <a:lnTo>
                  <a:pt x="0" y="100193"/>
                </a:lnTo>
                <a:cubicBezTo>
                  <a:pt x="0" y="44895"/>
                  <a:pt x="44895" y="0"/>
                  <a:pt x="100193" y="0"/>
                </a:cubicBezTo>
                <a:close/>
              </a:path>
            </a:pathLst>
          </a:custGeom>
          <a:solidFill>
            <a:srgbClr val="D4A237">
              <a:alpha val="20000"/>
            </a:srgbClr>
          </a:solidFill>
          <a:ln/>
        </p:spPr>
      </p:sp>
      <p:sp>
        <p:nvSpPr>
          <p:cNvPr id="33" name="Text 31"/>
          <p:cNvSpPr/>
          <p:nvPr/>
        </p:nvSpPr>
        <p:spPr>
          <a:xfrm>
            <a:off x="8671321" y="6613393"/>
            <a:ext cx="438336" cy="35066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972" b="1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08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9328825" y="6463106"/>
            <a:ext cx="3456592" cy="35066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972" b="1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跨平台技术</a:t>
            </a:r>
            <a:endParaRPr lang="en-US" sz="1600" dirty="0"/>
          </a:p>
        </p:txBody>
      </p:sp>
      <p:sp>
        <p:nvSpPr>
          <p:cNvPr id="35" name="Text 33"/>
          <p:cNvSpPr/>
          <p:nvPr/>
        </p:nvSpPr>
        <p:spPr>
          <a:xfrm>
            <a:off x="9328825" y="6813775"/>
            <a:ext cx="3431544" cy="30057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78" dirty="0">
                <a:solidFill>
                  <a:srgbClr val="F8F9FA">
                    <a:alpha val="6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实现Windows与Linux兼容的关键技术</a:t>
            </a:r>
            <a:endParaRPr lang="en-US" sz="1600" dirty="0"/>
          </a:p>
        </p:txBody>
      </p:sp>
      <p:sp>
        <p:nvSpPr>
          <p:cNvPr id="36" name="Shape 34"/>
          <p:cNvSpPr/>
          <p:nvPr/>
        </p:nvSpPr>
        <p:spPr>
          <a:xfrm>
            <a:off x="701337" y="7940924"/>
            <a:ext cx="601146" cy="601146"/>
          </a:xfrm>
          <a:custGeom>
            <a:avLst/>
            <a:gdLst/>
            <a:ahLst/>
            <a:cxnLst/>
            <a:rect l="l" t="t" r="r" b="b"/>
            <a:pathLst>
              <a:path w="601146" h="601146">
                <a:moveTo>
                  <a:pt x="100193" y="0"/>
                </a:moveTo>
                <a:lnTo>
                  <a:pt x="500953" y="0"/>
                </a:lnTo>
                <a:cubicBezTo>
                  <a:pt x="556288" y="0"/>
                  <a:pt x="601146" y="44858"/>
                  <a:pt x="601146" y="100193"/>
                </a:cubicBezTo>
                <a:lnTo>
                  <a:pt x="601146" y="500953"/>
                </a:lnTo>
                <a:cubicBezTo>
                  <a:pt x="601146" y="556288"/>
                  <a:pt x="556288" y="601146"/>
                  <a:pt x="500953" y="601146"/>
                </a:cubicBezTo>
                <a:lnTo>
                  <a:pt x="100193" y="601146"/>
                </a:lnTo>
                <a:cubicBezTo>
                  <a:pt x="44858" y="601146"/>
                  <a:pt x="0" y="556288"/>
                  <a:pt x="0" y="500953"/>
                </a:cubicBezTo>
                <a:lnTo>
                  <a:pt x="0" y="100193"/>
                </a:lnTo>
                <a:cubicBezTo>
                  <a:pt x="0" y="44895"/>
                  <a:pt x="44895" y="0"/>
                  <a:pt x="100193" y="0"/>
                </a:cubicBezTo>
                <a:close/>
              </a:path>
            </a:pathLst>
          </a:custGeom>
          <a:solidFill>
            <a:srgbClr val="D4A237">
              <a:alpha val="20000"/>
            </a:srgbClr>
          </a:solidFill>
          <a:ln/>
        </p:spPr>
      </p:sp>
      <p:sp>
        <p:nvSpPr>
          <p:cNvPr id="37" name="Text 35"/>
          <p:cNvSpPr/>
          <p:nvPr/>
        </p:nvSpPr>
        <p:spPr>
          <a:xfrm>
            <a:off x="848787" y="8066163"/>
            <a:ext cx="425812" cy="35066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972" b="1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09</a:t>
            </a:r>
            <a:endParaRPr lang="en-US" sz="1600" dirty="0"/>
          </a:p>
        </p:txBody>
      </p:sp>
      <p:sp>
        <p:nvSpPr>
          <p:cNvPr id="38" name="Text 36"/>
          <p:cNvSpPr/>
          <p:nvPr/>
        </p:nvSpPr>
        <p:spPr>
          <a:xfrm>
            <a:off x="1502866" y="7915877"/>
            <a:ext cx="2529824" cy="35066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972" b="1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测试体系</a:t>
            </a:r>
            <a:endParaRPr lang="en-US" sz="1600" dirty="0"/>
          </a:p>
        </p:txBody>
      </p:sp>
      <p:sp>
        <p:nvSpPr>
          <p:cNvPr id="39" name="Text 37"/>
          <p:cNvSpPr/>
          <p:nvPr/>
        </p:nvSpPr>
        <p:spPr>
          <a:xfrm>
            <a:off x="1502866" y="8266545"/>
            <a:ext cx="2504777" cy="30057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78" dirty="0">
                <a:solidFill>
                  <a:srgbClr val="F8F9FA">
                    <a:alpha val="6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完善的单元测试与功能测试</a:t>
            </a:r>
            <a:endParaRPr lang="en-US" sz="1600" dirty="0"/>
          </a:p>
        </p:txBody>
      </p:sp>
      <p:sp>
        <p:nvSpPr>
          <p:cNvPr id="40" name="Shape 38"/>
          <p:cNvSpPr/>
          <p:nvPr/>
        </p:nvSpPr>
        <p:spPr>
          <a:xfrm>
            <a:off x="8527297" y="7940924"/>
            <a:ext cx="601146" cy="601146"/>
          </a:xfrm>
          <a:custGeom>
            <a:avLst/>
            <a:gdLst/>
            <a:ahLst/>
            <a:cxnLst/>
            <a:rect l="l" t="t" r="r" b="b"/>
            <a:pathLst>
              <a:path w="601146" h="601146">
                <a:moveTo>
                  <a:pt x="100193" y="0"/>
                </a:moveTo>
                <a:lnTo>
                  <a:pt x="500953" y="0"/>
                </a:lnTo>
                <a:cubicBezTo>
                  <a:pt x="556288" y="0"/>
                  <a:pt x="601146" y="44858"/>
                  <a:pt x="601146" y="100193"/>
                </a:cubicBezTo>
                <a:lnTo>
                  <a:pt x="601146" y="500953"/>
                </a:lnTo>
                <a:cubicBezTo>
                  <a:pt x="601146" y="556288"/>
                  <a:pt x="556288" y="601146"/>
                  <a:pt x="500953" y="601146"/>
                </a:cubicBezTo>
                <a:lnTo>
                  <a:pt x="100193" y="601146"/>
                </a:lnTo>
                <a:cubicBezTo>
                  <a:pt x="44858" y="601146"/>
                  <a:pt x="0" y="556288"/>
                  <a:pt x="0" y="500953"/>
                </a:cubicBezTo>
                <a:lnTo>
                  <a:pt x="0" y="100193"/>
                </a:lnTo>
                <a:cubicBezTo>
                  <a:pt x="0" y="44895"/>
                  <a:pt x="44895" y="0"/>
                  <a:pt x="100193" y="0"/>
                </a:cubicBezTo>
                <a:close/>
              </a:path>
            </a:pathLst>
          </a:custGeom>
          <a:solidFill>
            <a:srgbClr val="D4A237">
              <a:alpha val="20000"/>
            </a:srgbClr>
          </a:solidFill>
          <a:ln/>
        </p:spPr>
      </p:sp>
      <p:sp>
        <p:nvSpPr>
          <p:cNvPr id="41" name="Text 39"/>
          <p:cNvSpPr/>
          <p:nvPr/>
        </p:nvSpPr>
        <p:spPr>
          <a:xfrm>
            <a:off x="8700087" y="8066163"/>
            <a:ext cx="375716" cy="35066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972" b="1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10</a:t>
            </a:r>
            <a:endParaRPr lang="en-US" sz="1600" dirty="0"/>
          </a:p>
        </p:txBody>
      </p:sp>
      <p:sp>
        <p:nvSpPr>
          <p:cNvPr id="42" name="Text 40"/>
          <p:cNvSpPr/>
          <p:nvPr/>
        </p:nvSpPr>
        <p:spPr>
          <a:xfrm>
            <a:off x="9328825" y="7915877"/>
            <a:ext cx="2329442" cy="35066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972" b="1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项目亮点</a:t>
            </a:r>
            <a:endParaRPr lang="en-US" sz="1600" dirty="0"/>
          </a:p>
        </p:txBody>
      </p:sp>
      <p:sp>
        <p:nvSpPr>
          <p:cNvPr id="43" name="Text 41"/>
          <p:cNvSpPr/>
          <p:nvPr/>
        </p:nvSpPr>
        <p:spPr>
          <a:xfrm>
            <a:off x="9328825" y="8266545"/>
            <a:ext cx="2304394" cy="30057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78" dirty="0">
                <a:solidFill>
                  <a:srgbClr val="F8F9FA">
                    <a:alpha val="6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技术创新与工程实践总结</a:t>
            </a:r>
            <a:endParaRPr lang="en-US" sz="1600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93728" y="493728"/>
            <a:ext cx="15490721" cy="49372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499" b="1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备份流程:从文件系统到归档</a:t>
            </a:r>
            <a:endParaRPr lang="en-US" sz="1600" dirty="0"/>
          </a:p>
        </p:txBody>
      </p:sp>
      <p:sp>
        <p:nvSpPr>
          <p:cNvPr id="3" name="Shape 1"/>
          <p:cNvSpPr/>
          <p:nvPr/>
        </p:nvSpPr>
        <p:spPr>
          <a:xfrm>
            <a:off x="493728" y="1086202"/>
            <a:ext cx="789965" cy="49373"/>
          </a:xfrm>
          <a:custGeom>
            <a:avLst/>
            <a:gdLst/>
            <a:ahLst/>
            <a:cxnLst/>
            <a:rect l="l" t="t" r="r" b="b"/>
            <a:pathLst>
              <a:path w="789965" h="49373">
                <a:moveTo>
                  <a:pt x="0" y="0"/>
                </a:moveTo>
                <a:lnTo>
                  <a:pt x="789965" y="0"/>
                </a:lnTo>
                <a:lnTo>
                  <a:pt x="789965" y="49373"/>
                </a:lnTo>
                <a:lnTo>
                  <a:pt x="0" y="49373"/>
                </a:lnTo>
                <a:lnTo>
                  <a:pt x="0" y="0"/>
                </a:lnTo>
                <a:close/>
              </a:path>
            </a:pathLst>
          </a:custGeom>
          <a:solidFill>
            <a:srgbClr val="D4A237"/>
          </a:solidFill>
          <a:ln/>
        </p:spPr>
      </p:sp>
      <p:sp>
        <p:nvSpPr>
          <p:cNvPr id="4" name="Shape 2"/>
          <p:cNvSpPr/>
          <p:nvPr/>
        </p:nvSpPr>
        <p:spPr>
          <a:xfrm>
            <a:off x="499900" y="1388609"/>
            <a:ext cx="15256200" cy="7414469"/>
          </a:xfrm>
          <a:custGeom>
            <a:avLst/>
            <a:gdLst/>
            <a:ahLst/>
            <a:cxnLst/>
            <a:rect l="l" t="t" r="r" b="b"/>
            <a:pathLst>
              <a:path w="15256200" h="6233318">
                <a:moveTo>
                  <a:pt x="98736" y="0"/>
                </a:moveTo>
                <a:lnTo>
                  <a:pt x="15157465" y="0"/>
                </a:lnTo>
                <a:cubicBezTo>
                  <a:pt x="15211995" y="0"/>
                  <a:pt x="15256200" y="44206"/>
                  <a:pt x="15256200" y="98736"/>
                </a:cubicBezTo>
                <a:lnTo>
                  <a:pt x="15256200" y="6134582"/>
                </a:lnTo>
                <a:cubicBezTo>
                  <a:pt x="15256200" y="6189113"/>
                  <a:pt x="15211995" y="6233318"/>
                  <a:pt x="15157465" y="6233318"/>
                </a:cubicBezTo>
                <a:lnTo>
                  <a:pt x="98736" y="6233318"/>
                </a:lnTo>
                <a:cubicBezTo>
                  <a:pt x="44206" y="6233318"/>
                  <a:pt x="0" y="6189113"/>
                  <a:pt x="0" y="6134582"/>
                </a:cubicBezTo>
                <a:lnTo>
                  <a:pt x="0" y="98736"/>
                </a:lnTo>
                <a:cubicBezTo>
                  <a:pt x="0" y="44206"/>
                  <a:pt x="44206" y="0"/>
                  <a:pt x="98736" y="0"/>
                </a:cubicBezTo>
                <a:close/>
              </a:path>
            </a:pathLst>
          </a:custGeom>
          <a:solidFill>
            <a:srgbClr val="343A40"/>
          </a:solidFill>
          <a:ln w="12700">
            <a:solidFill>
              <a:srgbClr val="495057">
                <a:alpha val="30196"/>
              </a:srgbClr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752935" y="1641646"/>
            <a:ext cx="14873561" cy="3456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944" b="1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备份执行流程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777622" y="2184747"/>
            <a:ext cx="7233118" cy="1826794"/>
          </a:xfrm>
          <a:custGeom>
            <a:avLst/>
            <a:gdLst/>
            <a:ahLst/>
            <a:cxnLst/>
            <a:rect l="l" t="t" r="r" b="b"/>
            <a:pathLst>
              <a:path w="7233118" h="1826794">
                <a:moveTo>
                  <a:pt x="49373" y="0"/>
                </a:moveTo>
                <a:lnTo>
                  <a:pt x="7134379" y="0"/>
                </a:lnTo>
                <a:cubicBezTo>
                  <a:pt x="7188911" y="0"/>
                  <a:pt x="7233118" y="44207"/>
                  <a:pt x="7233118" y="98738"/>
                </a:cubicBezTo>
                <a:lnTo>
                  <a:pt x="7233118" y="1728056"/>
                </a:lnTo>
                <a:cubicBezTo>
                  <a:pt x="7233118" y="1782588"/>
                  <a:pt x="7188911" y="1826794"/>
                  <a:pt x="7134379" y="1826794"/>
                </a:cubicBezTo>
                <a:lnTo>
                  <a:pt x="49373" y="1826794"/>
                </a:lnTo>
                <a:cubicBezTo>
                  <a:pt x="22105" y="1826794"/>
                  <a:pt x="0" y="1804689"/>
                  <a:pt x="0" y="1777421"/>
                </a:cubicBezTo>
                <a:lnTo>
                  <a:pt x="0" y="49373"/>
                </a:lnTo>
                <a:cubicBezTo>
                  <a:pt x="0" y="22123"/>
                  <a:pt x="22123" y="0"/>
                  <a:pt x="49373" y="0"/>
                </a:cubicBez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7" name="Shape 5"/>
          <p:cNvSpPr/>
          <p:nvPr/>
        </p:nvSpPr>
        <p:spPr>
          <a:xfrm>
            <a:off x="777622" y="2184747"/>
            <a:ext cx="49373" cy="1826794"/>
          </a:xfrm>
          <a:custGeom>
            <a:avLst/>
            <a:gdLst/>
            <a:ahLst/>
            <a:cxnLst/>
            <a:rect l="l" t="t" r="r" b="b"/>
            <a:pathLst>
              <a:path w="49373" h="1826794">
                <a:moveTo>
                  <a:pt x="49373" y="0"/>
                </a:moveTo>
                <a:lnTo>
                  <a:pt x="49373" y="0"/>
                </a:lnTo>
                <a:lnTo>
                  <a:pt x="49373" y="1826794"/>
                </a:lnTo>
                <a:lnTo>
                  <a:pt x="49373" y="1826794"/>
                </a:lnTo>
                <a:cubicBezTo>
                  <a:pt x="22105" y="1826794"/>
                  <a:pt x="0" y="1804689"/>
                  <a:pt x="0" y="1777421"/>
                </a:cubicBezTo>
                <a:lnTo>
                  <a:pt x="0" y="49373"/>
                </a:lnTo>
                <a:cubicBezTo>
                  <a:pt x="0" y="22123"/>
                  <a:pt x="22123" y="0"/>
                  <a:pt x="49373" y="0"/>
                </a:cubicBezTo>
                <a:close/>
              </a:path>
            </a:pathLst>
          </a:custGeom>
          <a:solidFill>
            <a:srgbClr val="D4A237"/>
          </a:solidFill>
          <a:ln/>
        </p:spPr>
      </p:sp>
      <p:sp>
        <p:nvSpPr>
          <p:cNvPr id="8" name="Text 6"/>
          <p:cNvSpPr/>
          <p:nvPr/>
        </p:nvSpPr>
        <p:spPr>
          <a:xfrm>
            <a:off x="950427" y="2332866"/>
            <a:ext cx="1184948" cy="29623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55" b="1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CLI参数解析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7216628" y="2332866"/>
            <a:ext cx="641847" cy="296237"/>
          </a:xfrm>
          <a:custGeom>
            <a:avLst/>
            <a:gdLst/>
            <a:ahLst/>
            <a:cxnLst/>
            <a:rect l="l" t="t" r="r" b="b"/>
            <a:pathLst>
              <a:path w="641847" h="296237">
                <a:moveTo>
                  <a:pt x="49374" y="0"/>
                </a:moveTo>
                <a:lnTo>
                  <a:pt x="592473" y="0"/>
                </a:lnTo>
                <a:cubicBezTo>
                  <a:pt x="619741" y="0"/>
                  <a:pt x="641847" y="22105"/>
                  <a:pt x="641847" y="49374"/>
                </a:cubicBezTo>
                <a:lnTo>
                  <a:pt x="641847" y="246863"/>
                </a:lnTo>
                <a:cubicBezTo>
                  <a:pt x="641847" y="274131"/>
                  <a:pt x="619741" y="296237"/>
                  <a:pt x="592473" y="296237"/>
                </a:cubicBezTo>
                <a:lnTo>
                  <a:pt x="49374" y="296237"/>
                </a:lnTo>
                <a:cubicBezTo>
                  <a:pt x="22105" y="296237"/>
                  <a:pt x="0" y="274131"/>
                  <a:pt x="0" y="246863"/>
                </a:cubicBezTo>
                <a:lnTo>
                  <a:pt x="0" y="49374"/>
                </a:lnTo>
                <a:cubicBezTo>
                  <a:pt x="0" y="22124"/>
                  <a:pt x="22124" y="0"/>
                  <a:pt x="49374" y="0"/>
                </a:cubicBezTo>
                <a:close/>
              </a:path>
            </a:pathLst>
          </a:custGeom>
          <a:solidFill>
            <a:srgbClr val="D4A237">
              <a:alpha val="20000"/>
            </a:srgbClr>
          </a:solidFill>
          <a:ln/>
        </p:spPr>
      </p:sp>
      <p:sp>
        <p:nvSpPr>
          <p:cNvPr id="10" name="Text 8"/>
          <p:cNvSpPr/>
          <p:nvPr/>
        </p:nvSpPr>
        <p:spPr>
          <a:xfrm>
            <a:off x="7216628" y="2332866"/>
            <a:ext cx="715906" cy="296237"/>
          </a:xfrm>
          <a:prstGeom prst="rect">
            <a:avLst/>
          </a:prstGeom>
          <a:noFill/>
          <a:ln/>
        </p:spPr>
        <p:txBody>
          <a:bodyPr wrap="square" lIns="98746" tIns="49373" rIns="98746" bIns="49373" rtlCol="0" anchor="ctr"/>
          <a:lstStyle/>
          <a:p>
            <a:pPr>
              <a:lnSpc>
                <a:spcPct val="110000"/>
              </a:lnSpc>
            </a:pPr>
            <a:r>
              <a:rPr lang="en-US" sz="1166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初始化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950427" y="2727848"/>
            <a:ext cx="6998597" cy="2468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61" dirty="0">
                <a:solidFill>
                  <a:srgbClr val="F8F9FA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解析格式选项(tar/zip/7z)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950427" y="3024085"/>
            <a:ext cx="6998597" cy="2468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61" dirty="0">
                <a:solidFill>
                  <a:srgbClr val="F8F9FA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解析加密参数(-e -p)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950427" y="3320322"/>
            <a:ext cx="6998597" cy="2468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61" dirty="0">
                <a:solidFill>
                  <a:srgbClr val="F8F9FA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解析过滤选项(include/exclude)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950427" y="3616559"/>
            <a:ext cx="6998597" cy="2468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61" dirty="0">
                <a:solidFill>
                  <a:srgbClr val="F8F9FA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验证源路径和目标路径有效性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777622" y="4159660"/>
            <a:ext cx="7233118" cy="2419268"/>
          </a:xfrm>
          <a:custGeom>
            <a:avLst/>
            <a:gdLst/>
            <a:ahLst/>
            <a:cxnLst/>
            <a:rect l="l" t="t" r="r" b="b"/>
            <a:pathLst>
              <a:path w="7233118" h="2419268">
                <a:moveTo>
                  <a:pt x="49373" y="0"/>
                </a:moveTo>
                <a:lnTo>
                  <a:pt x="7134363" y="0"/>
                </a:lnTo>
                <a:cubicBezTo>
                  <a:pt x="7188904" y="0"/>
                  <a:pt x="7233118" y="44214"/>
                  <a:pt x="7233118" y="98755"/>
                </a:cubicBezTo>
                <a:lnTo>
                  <a:pt x="7233118" y="2320514"/>
                </a:lnTo>
                <a:cubicBezTo>
                  <a:pt x="7233118" y="2375054"/>
                  <a:pt x="7188904" y="2419268"/>
                  <a:pt x="7134363" y="2419268"/>
                </a:cubicBezTo>
                <a:lnTo>
                  <a:pt x="49373" y="2419268"/>
                </a:lnTo>
                <a:cubicBezTo>
                  <a:pt x="22105" y="2419268"/>
                  <a:pt x="0" y="2397163"/>
                  <a:pt x="0" y="2369895"/>
                </a:cubicBezTo>
                <a:lnTo>
                  <a:pt x="0" y="49373"/>
                </a:lnTo>
                <a:cubicBezTo>
                  <a:pt x="0" y="22123"/>
                  <a:pt x="22123" y="0"/>
                  <a:pt x="49373" y="0"/>
                </a:cubicBez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16" name="Shape 14"/>
          <p:cNvSpPr/>
          <p:nvPr/>
        </p:nvSpPr>
        <p:spPr>
          <a:xfrm>
            <a:off x="777622" y="4159660"/>
            <a:ext cx="49373" cy="2419268"/>
          </a:xfrm>
          <a:custGeom>
            <a:avLst/>
            <a:gdLst/>
            <a:ahLst/>
            <a:cxnLst/>
            <a:rect l="l" t="t" r="r" b="b"/>
            <a:pathLst>
              <a:path w="49373" h="2419268">
                <a:moveTo>
                  <a:pt x="49373" y="0"/>
                </a:moveTo>
                <a:lnTo>
                  <a:pt x="49373" y="0"/>
                </a:lnTo>
                <a:lnTo>
                  <a:pt x="49373" y="2419268"/>
                </a:lnTo>
                <a:lnTo>
                  <a:pt x="49373" y="2419268"/>
                </a:lnTo>
                <a:cubicBezTo>
                  <a:pt x="22105" y="2419268"/>
                  <a:pt x="0" y="2397163"/>
                  <a:pt x="0" y="2369895"/>
                </a:cubicBezTo>
                <a:lnTo>
                  <a:pt x="0" y="49373"/>
                </a:lnTo>
                <a:cubicBezTo>
                  <a:pt x="0" y="22123"/>
                  <a:pt x="22123" y="0"/>
                  <a:pt x="49373" y="0"/>
                </a:cubicBezTo>
                <a:close/>
              </a:path>
            </a:pathLst>
          </a:custGeom>
          <a:solidFill>
            <a:srgbClr val="D4A237"/>
          </a:solidFill>
          <a:ln/>
        </p:spPr>
      </p:sp>
      <p:sp>
        <p:nvSpPr>
          <p:cNvPr id="17" name="Text 15"/>
          <p:cNvSpPr/>
          <p:nvPr/>
        </p:nvSpPr>
        <p:spPr>
          <a:xfrm>
            <a:off x="950427" y="4307778"/>
            <a:ext cx="888711" cy="29623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55" b="1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设备构造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7364746" y="4307778"/>
            <a:ext cx="493728" cy="296237"/>
          </a:xfrm>
          <a:custGeom>
            <a:avLst/>
            <a:gdLst/>
            <a:ahLst/>
            <a:cxnLst/>
            <a:rect l="l" t="t" r="r" b="b"/>
            <a:pathLst>
              <a:path w="493728" h="296237">
                <a:moveTo>
                  <a:pt x="49374" y="0"/>
                </a:moveTo>
                <a:lnTo>
                  <a:pt x="444354" y="0"/>
                </a:lnTo>
                <a:cubicBezTo>
                  <a:pt x="471623" y="0"/>
                  <a:pt x="493728" y="22105"/>
                  <a:pt x="493728" y="49374"/>
                </a:cubicBezTo>
                <a:lnTo>
                  <a:pt x="493728" y="246863"/>
                </a:lnTo>
                <a:cubicBezTo>
                  <a:pt x="493728" y="274131"/>
                  <a:pt x="471623" y="296237"/>
                  <a:pt x="444354" y="296237"/>
                </a:cubicBezTo>
                <a:lnTo>
                  <a:pt x="49374" y="296237"/>
                </a:lnTo>
                <a:cubicBezTo>
                  <a:pt x="22105" y="296237"/>
                  <a:pt x="0" y="274131"/>
                  <a:pt x="0" y="246863"/>
                </a:cubicBezTo>
                <a:lnTo>
                  <a:pt x="0" y="49374"/>
                </a:lnTo>
                <a:cubicBezTo>
                  <a:pt x="0" y="22124"/>
                  <a:pt x="22124" y="0"/>
                  <a:pt x="49374" y="0"/>
                </a:cubicBezTo>
                <a:close/>
              </a:path>
            </a:pathLst>
          </a:custGeom>
          <a:solidFill>
            <a:srgbClr val="D4A237">
              <a:alpha val="20000"/>
            </a:srgbClr>
          </a:solidFill>
          <a:ln/>
        </p:spPr>
      </p:sp>
      <p:sp>
        <p:nvSpPr>
          <p:cNvPr id="19" name="Text 17"/>
          <p:cNvSpPr/>
          <p:nvPr/>
        </p:nvSpPr>
        <p:spPr>
          <a:xfrm>
            <a:off x="7364746" y="4307778"/>
            <a:ext cx="567787" cy="296237"/>
          </a:xfrm>
          <a:prstGeom prst="rect">
            <a:avLst/>
          </a:prstGeom>
          <a:noFill/>
          <a:ln/>
        </p:spPr>
        <p:txBody>
          <a:bodyPr wrap="square" lIns="98746" tIns="49373" rIns="98746" bIns="49373" rtlCol="0" anchor="ctr"/>
          <a:lstStyle/>
          <a:p>
            <a:pPr>
              <a:lnSpc>
                <a:spcPct val="110000"/>
              </a:lnSpc>
            </a:pPr>
            <a:r>
              <a:rPr lang="en-US" sz="1166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准备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950427" y="4702761"/>
            <a:ext cx="6998597" cy="2468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61" dirty="0">
                <a:solidFill>
                  <a:srgbClr val="F8F9FA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构造源SystemDevice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950427" y="4998998"/>
            <a:ext cx="6998597" cy="2468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61" dirty="0">
                <a:solidFill>
                  <a:srgbClr val="F8F9FA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根据格式构造目标设备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950427" y="5295235"/>
            <a:ext cx="6998597" cy="2468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61" dirty="0">
                <a:solidFill>
                  <a:srgbClr val="F8F9FA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- TarDevice(标准选择)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950427" y="5591472"/>
            <a:ext cx="6998597" cy="2468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61" dirty="0">
                <a:solidFill>
                  <a:srgbClr val="F8F9FA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- ZipDevice(加密设置)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950427" y="5887708"/>
            <a:ext cx="6998597" cy="2468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61" dirty="0">
                <a:solidFill>
                  <a:srgbClr val="F8F9FA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- SevenZipDevice(压缩算法)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950427" y="6183945"/>
            <a:ext cx="6998597" cy="2468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61" dirty="0">
                <a:solidFill>
                  <a:srgbClr val="F8F9FA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打开目标设备准备写入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777622" y="6727046"/>
            <a:ext cx="7233118" cy="1826794"/>
          </a:xfrm>
          <a:custGeom>
            <a:avLst/>
            <a:gdLst/>
            <a:ahLst/>
            <a:cxnLst/>
            <a:rect l="l" t="t" r="r" b="b"/>
            <a:pathLst>
              <a:path w="7233118" h="1826794">
                <a:moveTo>
                  <a:pt x="49373" y="0"/>
                </a:moveTo>
                <a:lnTo>
                  <a:pt x="7134379" y="0"/>
                </a:lnTo>
                <a:cubicBezTo>
                  <a:pt x="7188911" y="0"/>
                  <a:pt x="7233118" y="44207"/>
                  <a:pt x="7233118" y="98738"/>
                </a:cubicBezTo>
                <a:lnTo>
                  <a:pt x="7233118" y="1728056"/>
                </a:lnTo>
                <a:cubicBezTo>
                  <a:pt x="7233118" y="1782588"/>
                  <a:pt x="7188911" y="1826794"/>
                  <a:pt x="7134379" y="1826794"/>
                </a:cubicBezTo>
                <a:lnTo>
                  <a:pt x="49373" y="1826794"/>
                </a:lnTo>
                <a:cubicBezTo>
                  <a:pt x="22105" y="1826794"/>
                  <a:pt x="0" y="1804689"/>
                  <a:pt x="0" y="1777421"/>
                </a:cubicBezTo>
                <a:lnTo>
                  <a:pt x="0" y="49373"/>
                </a:lnTo>
                <a:cubicBezTo>
                  <a:pt x="0" y="22123"/>
                  <a:pt x="22123" y="0"/>
                  <a:pt x="49373" y="0"/>
                </a:cubicBez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27" name="Shape 25"/>
          <p:cNvSpPr/>
          <p:nvPr/>
        </p:nvSpPr>
        <p:spPr>
          <a:xfrm>
            <a:off x="777622" y="6727046"/>
            <a:ext cx="49373" cy="1826794"/>
          </a:xfrm>
          <a:custGeom>
            <a:avLst/>
            <a:gdLst/>
            <a:ahLst/>
            <a:cxnLst/>
            <a:rect l="l" t="t" r="r" b="b"/>
            <a:pathLst>
              <a:path w="49373" h="1826794">
                <a:moveTo>
                  <a:pt x="49373" y="0"/>
                </a:moveTo>
                <a:lnTo>
                  <a:pt x="49373" y="0"/>
                </a:lnTo>
                <a:lnTo>
                  <a:pt x="49373" y="1826794"/>
                </a:lnTo>
                <a:lnTo>
                  <a:pt x="49373" y="1826794"/>
                </a:lnTo>
                <a:cubicBezTo>
                  <a:pt x="22105" y="1826794"/>
                  <a:pt x="0" y="1804689"/>
                  <a:pt x="0" y="1777421"/>
                </a:cubicBezTo>
                <a:lnTo>
                  <a:pt x="0" y="49373"/>
                </a:lnTo>
                <a:cubicBezTo>
                  <a:pt x="0" y="22123"/>
                  <a:pt x="22123" y="0"/>
                  <a:pt x="49373" y="0"/>
                </a:cubicBezTo>
                <a:close/>
              </a:path>
            </a:pathLst>
          </a:custGeom>
          <a:solidFill>
            <a:srgbClr val="D4A237"/>
          </a:solidFill>
          <a:ln/>
        </p:spPr>
      </p:sp>
      <p:sp>
        <p:nvSpPr>
          <p:cNvPr id="28" name="Text 26"/>
          <p:cNvSpPr/>
          <p:nvPr/>
        </p:nvSpPr>
        <p:spPr>
          <a:xfrm>
            <a:off x="950427" y="6875165"/>
            <a:ext cx="2764878" cy="29623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55" b="1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BackupController.run_backup</a:t>
            </a: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7364746" y="6875165"/>
            <a:ext cx="493728" cy="296237"/>
          </a:xfrm>
          <a:custGeom>
            <a:avLst/>
            <a:gdLst/>
            <a:ahLst/>
            <a:cxnLst/>
            <a:rect l="l" t="t" r="r" b="b"/>
            <a:pathLst>
              <a:path w="493728" h="296237">
                <a:moveTo>
                  <a:pt x="49374" y="0"/>
                </a:moveTo>
                <a:lnTo>
                  <a:pt x="444354" y="0"/>
                </a:lnTo>
                <a:cubicBezTo>
                  <a:pt x="471623" y="0"/>
                  <a:pt x="493728" y="22105"/>
                  <a:pt x="493728" y="49374"/>
                </a:cubicBezTo>
                <a:lnTo>
                  <a:pt x="493728" y="246863"/>
                </a:lnTo>
                <a:cubicBezTo>
                  <a:pt x="493728" y="274131"/>
                  <a:pt x="471623" y="296237"/>
                  <a:pt x="444354" y="296237"/>
                </a:cubicBezTo>
                <a:lnTo>
                  <a:pt x="49374" y="296237"/>
                </a:lnTo>
                <a:cubicBezTo>
                  <a:pt x="22105" y="296237"/>
                  <a:pt x="0" y="274131"/>
                  <a:pt x="0" y="246863"/>
                </a:cubicBezTo>
                <a:lnTo>
                  <a:pt x="0" y="49374"/>
                </a:lnTo>
                <a:cubicBezTo>
                  <a:pt x="0" y="22124"/>
                  <a:pt x="22124" y="0"/>
                  <a:pt x="49374" y="0"/>
                </a:cubicBezTo>
                <a:close/>
              </a:path>
            </a:pathLst>
          </a:custGeom>
          <a:solidFill>
            <a:srgbClr val="D4A237">
              <a:alpha val="20000"/>
            </a:srgbClr>
          </a:solidFill>
          <a:ln/>
        </p:spPr>
      </p:sp>
      <p:sp>
        <p:nvSpPr>
          <p:cNvPr id="30" name="Text 28"/>
          <p:cNvSpPr/>
          <p:nvPr/>
        </p:nvSpPr>
        <p:spPr>
          <a:xfrm>
            <a:off x="7364746" y="6875165"/>
            <a:ext cx="567787" cy="296237"/>
          </a:xfrm>
          <a:prstGeom prst="rect">
            <a:avLst/>
          </a:prstGeom>
          <a:noFill/>
          <a:ln/>
        </p:spPr>
        <p:txBody>
          <a:bodyPr wrap="square" lIns="98746" tIns="49373" rIns="98746" bIns="49373" rtlCol="0" anchor="ctr"/>
          <a:lstStyle/>
          <a:p>
            <a:pPr>
              <a:lnSpc>
                <a:spcPct val="110000"/>
              </a:lnSpc>
            </a:pPr>
            <a:r>
              <a:rPr lang="en-US" sz="1166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执行</a:t>
            </a: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950427" y="7270147"/>
            <a:ext cx="6998597" cy="2468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61" dirty="0">
                <a:solidFill>
                  <a:srgbClr val="F8F9FA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BFS遍历源设备文件树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950427" y="7566384"/>
            <a:ext cx="6998597" cy="2468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61" dirty="0">
                <a:solidFill>
                  <a:srgbClr val="F8F9FA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对每个条目应用过滤策略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950427" y="7862621"/>
            <a:ext cx="6998597" cy="2468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61" dirty="0">
                <a:solidFill>
                  <a:srgbClr val="F8F9FA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目录: 调用write_folder创建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950427" y="8158858"/>
            <a:ext cx="6998597" cy="2468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61" dirty="0">
                <a:solidFill>
                  <a:srgbClr val="F8F9FA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文件: 调用get_file+write_file</a:t>
            </a:r>
            <a:endParaRPr lang="en-US" sz="1600" dirty="0"/>
          </a:p>
        </p:txBody>
      </p:sp>
      <p:grpSp>
        <p:nvGrpSpPr>
          <p:cNvPr id="82" name="组合 81">
            <a:extLst>
              <a:ext uri="{FF2B5EF4-FFF2-40B4-BE49-F238E27FC236}">
                <a16:creationId xmlns:a16="http://schemas.microsoft.com/office/drawing/2014/main" id="{3EB4F0A5-7596-E835-2F17-4E3637D8C873}"/>
              </a:ext>
            </a:extLst>
          </p:cNvPr>
          <p:cNvGrpSpPr/>
          <p:nvPr/>
        </p:nvGrpSpPr>
        <p:grpSpPr>
          <a:xfrm>
            <a:off x="8278144" y="1561896"/>
            <a:ext cx="7233118" cy="2419268"/>
            <a:chOff x="8278144" y="2184747"/>
            <a:chExt cx="7233118" cy="2419268"/>
          </a:xfrm>
        </p:grpSpPr>
        <p:grpSp>
          <p:nvGrpSpPr>
            <p:cNvPr id="80" name="组合 79">
              <a:extLst>
                <a:ext uri="{FF2B5EF4-FFF2-40B4-BE49-F238E27FC236}">
                  <a16:creationId xmlns:a16="http://schemas.microsoft.com/office/drawing/2014/main" id="{88553C22-0F11-F014-4D6F-7FCFDF40FF3D}"/>
                </a:ext>
              </a:extLst>
            </p:cNvPr>
            <p:cNvGrpSpPr/>
            <p:nvPr/>
          </p:nvGrpSpPr>
          <p:grpSpPr>
            <a:xfrm>
              <a:off x="8278144" y="2184747"/>
              <a:ext cx="7233118" cy="2419268"/>
              <a:chOff x="8278144" y="2184747"/>
              <a:chExt cx="7233118" cy="2419268"/>
            </a:xfrm>
          </p:grpSpPr>
          <p:grpSp>
            <p:nvGrpSpPr>
              <p:cNvPr id="79" name="组合 78">
                <a:extLst>
                  <a:ext uri="{FF2B5EF4-FFF2-40B4-BE49-F238E27FC236}">
                    <a16:creationId xmlns:a16="http://schemas.microsoft.com/office/drawing/2014/main" id="{36D1B973-E727-C14D-EB28-044AA510D416}"/>
                  </a:ext>
                </a:extLst>
              </p:cNvPr>
              <p:cNvGrpSpPr/>
              <p:nvPr/>
            </p:nvGrpSpPr>
            <p:grpSpPr>
              <a:xfrm>
                <a:off x="8278144" y="2184747"/>
                <a:ext cx="7233118" cy="2419268"/>
                <a:chOff x="8278144" y="2184747"/>
                <a:chExt cx="7233118" cy="2419268"/>
              </a:xfrm>
            </p:grpSpPr>
            <p:sp>
              <p:nvSpPr>
                <p:cNvPr id="35" name="Shape 33"/>
                <p:cNvSpPr/>
                <p:nvPr/>
              </p:nvSpPr>
              <p:spPr>
                <a:xfrm>
                  <a:off x="8278144" y="2184747"/>
                  <a:ext cx="7233118" cy="24192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33118" h="2419268">
                      <a:moveTo>
                        <a:pt x="49373" y="0"/>
                      </a:moveTo>
                      <a:lnTo>
                        <a:pt x="7134363" y="0"/>
                      </a:lnTo>
                      <a:cubicBezTo>
                        <a:pt x="7188904" y="0"/>
                        <a:pt x="7233118" y="44214"/>
                        <a:pt x="7233118" y="98755"/>
                      </a:cubicBezTo>
                      <a:lnTo>
                        <a:pt x="7233118" y="2320514"/>
                      </a:lnTo>
                      <a:cubicBezTo>
                        <a:pt x="7233118" y="2375054"/>
                        <a:pt x="7188904" y="2419268"/>
                        <a:pt x="7134363" y="2419268"/>
                      </a:cubicBezTo>
                      <a:lnTo>
                        <a:pt x="49373" y="2419268"/>
                      </a:lnTo>
                      <a:cubicBezTo>
                        <a:pt x="22105" y="2419268"/>
                        <a:pt x="0" y="2397163"/>
                        <a:pt x="0" y="2369895"/>
                      </a:cubicBezTo>
                      <a:lnTo>
                        <a:pt x="0" y="49373"/>
                      </a:lnTo>
                      <a:cubicBezTo>
                        <a:pt x="0" y="22123"/>
                        <a:pt x="22123" y="0"/>
                        <a:pt x="49373" y="0"/>
                      </a:cubicBezTo>
                      <a:close/>
                    </a:path>
                  </a:pathLst>
                </a:custGeom>
                <a:solidFill>
                  <a:srgbClr val="1A1D21"/>
                </a:solidFill>
                <a:ln/>
              </p:spPr>
            </p:sp>
            <p:sp>
              <p:nvSpPr>
                <p:cNvPr id="37" name="Text 35"/>
                <p:cNvSpPr/>
                <p:nvPr/>
              </p:nvSpPr>
              <p:spPr>
                <a:xfrm>
                  <a:off x="8450948" y="2332866"/>
                  <a:ext cx="1283693" cy="296237"/>
                </a:xfrm>
                <a:prstGeom prst="rect">
                  <a:avLst/>
                </a:prstGeom>
                <a:noFill/>
                <a:ln/>
              </p:spPr>
              <p:txBody>
                <a:bodyPr wrap="square" lIns="0" tIns="0" rIns="0" bIns="0" rtlCol="0" anchor="ctr"/>
                <a:lstStyle/>
                <a:p>
                  <a:pPr>
                    <a:lnSpc>
                      <a:spcPct val="130000"/>
                    </a:lnSpc>
                  </a:pPr>
                  <a:r>
                    <a:rPr lang="en-US" sz="1555" b="1" dirty="0">
                      <a:solidFill>
                        <a:srgbClr val="F8F9FA"/>
                      </a:solidFill>
                      <a:latin typeface="MiSans" pitchFamily="34" charset="0"/>
                      <a:ea typeface="MiSans" pitchFamily="34" charset="-122"/>
                      <a:cs typeface="MiSans" pitchFamily="34" charset="-120"/>
                    </a:rPr>
                    <a:t>过滤策略应用</a:t>
                  </a:r>
                  <a:endParaRPr lang="en-US" sz="1600" dirty="0"/>
                </a:p>
              </p:txBody>
            </p:sp>
            <p:sp>
              <p:nvSpPr>
                <p:cNvPr id="40" name="Text 38"/>
                <p:cNvSpPr/>
                <p:nvPr/>
              </p:nvSpPr>
              <p:spPr>
                <a:xfrm>
                  <a:off x="8450948" y="2727848"/>
                  <a:ext cx="6998597" cy="246864"/>
                </a:xfrm>
                <a:prstGeom prst="rect">
                  <a:avLst/>
                </a:prstGeom>
                <a:noFill/>
                <a:ln/>
              </p:spPr>
              <p:txBody>
                <a:bodyPr wrap="square" lIns="0" tIns="0" rIns="0" bIns="0" rtlCol="0" anchor="ctr"/>
                <a:lstStyle/>
                <a:p>
                  <a:pPr>
                    <a:lnSpc>
                      <a:spcPct val="120000"/>
                    </a:lnSpc>
                  </a:pPr>
                  <a:r>
                    <a:rPr lang="en-US" sz="1361" dirty="0">
                      <a:solidFill>
                        <a:srgbClr val="F8F9FA">
                          <a:alpha val="80000"/>
                        </a:srgbClr>
                      </a:solidFill>
                      <a:latin typeface="MiSans" pitchFamily="34" charset="0"/>
                      <a:ea typeface="MiSans" pitchFamily="34" charset="-122"/>
                      <a:cs typeface="MiSans" pitchFamily="34" charset="-120"/>
                    </a:rPr>
                    <a:t>• 路径模式匹配(include/exclude)</a:t>
                  </a:r>
                  <a:endParaRPr lang="en-US" sz="1600" dirty="0"/>
                </a:p>
              </p:txBody>
            </p:sp>
            <p:sp>
              <p:nvSpPr>
                <p:cNvPr id="41" name="Text 39"/>
                <p:cNvSpPr/>
                <p:nvPr/>
              </p:nvSpPr>
              <p:spPr>
                <a:xfrm>
                  <a:off x="8450948" y="3024085"/>
                  <a:ext cx="6998597" cy="246864"/>
                </a:xfrm>
                <a:prstGeom prst="rect">
                  <a:avLst/>
                </a:prstGeom>
                <a:noFill/>
                <a:ln/>
              </p:spPr>
              <p:txBody>
                <a:bodyPr wrap="square" lIns="0" tIns="0" rIns="0" bIns="0" rtlCol="0" anchor="ctr"/>
                <a:lstStyle/>
                <a:p>
                  <a:pPr>
                    <a:lnSpc>
                      <a:spcPct val="120000"/>
                    </a:lnSpc>
                  </a:pPr>
                  <a:r>
                    <a:rPr lang="en-US" sz="1361" dirty="0">
                      <a:solidFill>
                        <a:srgbClr val="F8F9FA">
                          <a:alpha val="80000"/>
                        </a:srgbClr>
                      </a:solidFill>
                      <a:latin typeface="MiSans" pitchFamily="34" charset="0"/>
                      <a:ea typeface="MiSans" pitchFamily="34" charset="-122"/>
                      <a:cs typeface="MiSans" pitchFamily="34" charset="-120"/>
                    </a:rPr>
                    <a:t>• 扩展名过滤(include-ext/exclude-ext)</a:t>
                  </a:r>
                  <a:endParaRPr lang="en-US" sz="1600" dirty="0"/>
                </a:p>
              </p:txBody>
            </p:sp>
            <p:sp>
              <p:nvSpPr>
                <p:cNvPr id="42" name="Text 40"/>
                <p:cNvSpPr/>
                <p:nvPr/>
              </p:nvSpPr>
              <p:spPr>
                <a:xfrm>
                  <a:off x="8450948" y="3320322"/>
                  <a:ext cx="6998597" cy="246864"/>
                </a:xfrm>
                <a:prstGeom prst="rect">
                  <a:avLst/>
                </a:prstGeom>
                <a:noFill/>
                <a:ln/>
              </p:spPr>
              <p:txBody>
                <a:bodyPr wrap="square" lIns="0" tIns="0" rIns="0" bIns="0" rtlCol="0" anchor="ctr"/>
                <a:lstStyle/>
                <a:p>
                  <a:pPr>
                    <a:lnSpc>
                      <a:spcPct val="120000"/>
                    </a:lnSpc>
                  </a:pPr>
                  <a:r>
                    <a:rPr lang="en-US" sz="1361" dirty="0">
                      <a:solidFill>
                        <a:srgbClr val="F8F9FA">
                          <a:alpha val="80000"/>
                        </a:srgbClr>
                      </a:solidFill>
                      <a:latin typeface="MiSans" pitchFamily="34" charset="0"/>
                      <a:ea typeface="MiSans" pitchFamily="34" charset="-122"/>
                      <a:cs typeface="MiSans" pitchFamily="34" charset="-120"/>
                    </a:rPr>
                    <a:t>• 时间窗口过滤(after/before)</a:t>
                  </a:r>
                  <a:endParaRPr lang="en-US" sz="1600" dirty="0"/>
                </a:p>
              </p:txBody>
            </p:sp>
            <p:sp>
              <p:nvSpPr>
                <p:cNvPr id="43" name="Text 41"/>
                <p:cNvSpPr/>
                <p:nvPr/>
              </p:nvSpPr>
              <p:spPr>
                <a:xfrm>
                  <a:off x="8450948" y="3616559"/>
                  <a:ext cx="6998597" cy="246864"/>
                </a:xfrm>
                <a:prstGeom prst="rect">
                  <a:avLst/>
                </a:prstGeom>
                <a:noFill/>
                <a:ln/>
              </p:spPr>
              <p:txBody>
                <a:bodyPr wrap="square" lIns="0" tIns="0" rIns="0" bIns="0" rtlCol="0" anchor="ctr"/>
                <a:lstStyle/>
                <a:p>
                  <a:pPr>
                    <a:lnSpc>
                      <a:spcPct val="120000"/>
                    </a:lnSpc>
                  </a:pPr>
                  <a:r>
                    <a:rPr lang="en-US" sz="1361" dirty="0">
                      <a:solidFill>
                        <a:srgbClr val="F8F9FA">
                          <a:alpha val="80000"/>
                        </a:srgbClr>
                      </a:solidFill>
                      <a:latin typeface="MiSans" pitchFamily="34" charset="0"/>
                      <a:ea typeface="MiSans" pitchFamily="34" charset="-122"/>
                      <a:cs typeface="MiSans" pitchFamily="34" charset="-120"/>
                    </a:rPr>
                    <a:t>• 大小范围过滤(min-size/max-size)</a:t>
                  </a:r>
                  <a:endParaRPr lang="en-US" sz="1600" dirty="0"/>
                </a:p>
              </p:txBody>
            </p:sp>
            <p:sp>
              <p:nvSpPr>
                <p:cNvPr id="44" name="Text 42"/>
                <p:cNvSpPr/>
                <p:nvPr/>
              </p:nvSpPr>
              <p:spPr>
                <a:xfrm>
                  <a:off x="8450948" y="3912796"/>
                  <a:ext cx="6998597" cy="246864"/>
                </a:xfrm>
                <a:prstGeom prst="rect">
                  <a:avLst/>
                </a:prstGeom>
                <a:noFill/>
                <a:ln/>
              </p:spPr>
              <p:txBody>
                <a:bodyPr wrap="square" lIns="0" tIns="0" rIns="0" bIns="0" rtlCol="0" anchor="ctr"/>
                <a:lstStyle/>
                <a:p>
                  <a:pPr>
                    <a:lnSpc>
                      <a:spcPct val="120000"/>
                    </a:lnSpc>
                  </a:pPr>
                  <a:r>
                    <a:rPr lang="en-US" sz="1361" dirty="0">
                      <a:solidFill>
                        <a:srgbClr val="F8F9FA">
                          <a:alpha val="80000"/>
                        </a:srgbClr>
                      </a:solidFill>
                      <a:latin typeface="MiSans" pitchFamily="34" charset="0"/>
                      <a:ea typeface="MiSans" pitchFamily="34" charset="-122"/>
                      <a:cs typeface="MiSans" pitchFamily="34" charset="-120"/>
                    </a:rPr>
                    <a:t>• 权限过滤(required/excluded)</a:t>
                  </a:r>
                  <a:endParaRPr lang="en-US" sz="1600" dirty="0"/>
                </a:p>
              </p:txBody>
            </p:sp>
            <p:sp>
              <p:nvSpPr>
                <p:cNvPr id="45" name="Text 43"/>
                <p:cNvSpPr/>
                <p:nvPr/>
              </p:nvSpPr>
              <p:spPr>
                <a:xfrm>
                  <a:off x="8450948" y="4209033"/>
                  <a:ext cx="6998597" cy="246864"/>
                </a:xfrm>
                <a:prstGeom prst="rect">
                  <a:avLst/>
                </a:prstGeom>
                <a:noFill/>
                <a:ln/>
              </p:spPr>
              <p:txBody>
                <a:bodyPr wrap="square" lIns="0" tIns="0" rIns="0" bIns="0" rtlCol="0" anchor="ctr"/>
                <a:lstStyle/>
                <a:p>
                  <a:pPr>
                    <a:lnSpc>
                      <a:spcPct val="120000"/>
                    </a:lnSpc>
                  </a:pPr>
                  <a:r>
                    <a:rPr lang="en-US" sz="1361" dirty="0">
                      <a:solidFill>
                        <a:srgbClr val="F8F9FA">
                          <a:alpha val="80000"/>
                        </a:srgbClr>
                      </a:solidFill>
                      <a:latin typeface="MiSans" pitchFamily="34" charset="0"/>
                      <a:ea typeface="MiSans" pitchFamily="34" charset="-122"/>
                      <a:cs typeface="MiSans" pitchFamily="34" charset="-120"/>
                    </a:rPr>
                    <a:t>• 用户/组过滤(include-user等)</a:t>
                  </a:r>
                  <a:endParaRPr lang="en-US" sz="1600" dirty="0"/>
                </a:p>
              </p:txBody>
            </p:sp>
          </p:grpSp>
          <p:sp>
            <p:nvSpPr>
              <p:cNvPr id="36" name="Shape 34"/>
              <p:cNvSpPr/>
              <p:nvPr/>
            </p:nvSpPr>
            <p:spPr>
              <a:xfrm>
                <a:off x="8278144" y="2184747"/>
                <a:ext cx="49373" cy="2419268"/>
              </a:xfrm>
              <a:custGeom>
                <a:avLst/>
                <a:gdLst/>
                <a:ahLst/>
                <a:cxnLst/>
                <a:rect l="l" t="t" r="r" b="b"/>
                <a:pathLst>
                  <a:path w="49373" h="2419268">
                    <a:moveTo>
                      <a:pt x="49373" y="0"/>
                    </a:moveTo>
                    <a:lnTo>
                      <a:pt x="49373" y="0"/>
                    </a:lnTo>
                    <a:lnTo>
                      <a:pt x="49373" y="2419268"/>
                    </a:lnTo>
                    <a:lnTo>
                      <a:pt x="49373" y="2419268"/>
                    </a:lnTo>
                    <a:cubicBezTo>
                      <a:pt x="22105" y="2419268"/>
                      <a:pt x="0" y="2397163"/>
                      <a:pt x="0" y="2369895"/>
                    </a:cubicBezTo>
                    <a:lnTo>
                      <a:pt x="0" y="49373"/>
                    </a:lnTo>
                    <a:cubicBezTo>
                      <a:pt x="0" y="22123"/>
                      <a:pt x="22123" y="0"/>
                      <a:pt x="49373" y="0"/>
                    </a:cubicBezTo>
                    <a:close/>
                  </a:path>
                </a:pathLst>
              </a:custGeom>
              <a:solidFill>
                <a:srgbClr val="D4A237"/>
              </a:solidFill>
              <a:ln/>
            </p:spPr>
          </p:sp>
        </p:grpSp>
        <p:sp>
          <p:nvSpPr>
            <p:cNvPr id="38" name="Shape 36"/>
            <p:cNvSpPr/>
            <p:nvPr/>
          </p:nvSpPr>
          <p:spPr>
            <a:xfrm>
              <a:off x="14865268" y="2332866"/>
              <a:ext cx="493728" cy="296237"/>
            </a:xfrm>
            <a:custGeom>
              <a:avLst/>
              <a:gdLst/>
              <a:ahLst/>
              <a:cxnLst/>
              <a:rect l="l" t="t" r="r" b="b"/>
              <a:pathLst>
                <a:path w="493728" h="296237">
                  <a:moveTo>
                    <a:pt x="49374" y="0"/>
                  </a:moveTo>
                  <a:lnTo>
                    <a:pt x="444354" y="0"/>
                  </a:lnTo>
                  <a:cubicBezTo>
                    <a:pt x="471623" y="0"/>
                    <a:pt x="493728" y="22105"/>
                    <a:pt x="493728" y="49374"/>
                  </a:cubicBezTo>
                  <a:lnTo>
                    <a:pt x="493728" y="246863"/>
                  </a:lnTo>
                  <a:cubicBezTo>
                    <a:pt x="493728" y="274131"/>
                    <a:pt x="471623" y="296237"/>
                    <a:pt x="444354" y="296237"/>
                  </a:cubicBezTo>
                  <a:lnTo>
                    <a:pt x="49374" y="296237"/>
                  </a:lnTo>
                  <a:cubicBezTo>
                    <a:pt x="22105" y="296237"/>
                    <a:pt x="0" y="274131"/>
                    <a:pt x="0" y="246863"/>
                  </a:cubicBezTo>
                  <a:lnTo>
                    <a:pt x="0" y="49374"/>
                  </a:lnTo>
                  <a:cubicBezTo>
                    <a:pt x="0" y="22124"/>
                    <a:pt x="22124" y="0"/>
                    <a:pt x="49374" y="0"/>
                  </a:cubicBezTo>
                  <a:close/>
                </a:path>
              </a:pathLst>
            </a:custGeom>
            <a:solidFill>
              <a:srgbClr val="D4A237">
                <a:alpha val="20000"/>
              </a:srgbClr>
            </a:solidFill>
            <a:ln/>
          </p:spPr>
        </p:sp>
        <p:sp>
          <p:nvSpPr>
            <p:cNvPr id="39" name="Text 37"/>
            <p:cNvSpPr/>
            <p:nvPr/>
          </p:nvSpPr>
          <p:spPr>
            <a:xfrm>
              <a:off x="14865268" y="2332866"/>
              <a:ext cx="567787" cy="296237"/>
            </a:xfrm>
            <a:prstGeom prst="rect">
              <a:avLst/>
            </a:prstGeom>
            <a:noFill/>
            <a:ln/>
          </p:spPr>
          <p:txBody>
            <a:bodyPr wrap="square" lIns="98746" tIns="49373" rIns="98746" bIns="49373" rtlCol="0" anchor="ctr"/>
            <a:lstStyle/>
            <a:p>
              <a:pPr>
                <a:lnSpc>
                  <a:spcPct val="110000"/>
                </a:lnSpc>
              </a:pPr>
              <a:r>
                <a:rPr lang="en-US" sz="1166" dirty="0">
                  <a:solidFill>
                    <a:srgbClr val="D4A237"/>
                  </a:solidFill>
                  <a:latin typeface="MiSans" pitchFamily="34" charset="0"/>
                  <a:ea typeface="MiSans" pitchFamily="34" charset="-122"/>
                  <a:cs typeface="MiSans" pitchFamily="34" charset="-120"/>
                </a:rPr>
                <a:t>过滤</a:t>
              </a:r>
              <a:endParaRPr lang="en-US" sz="1600" dirty="0"/>
            </a:p>
          </p:txBody>
        </p:sp>
      </p:grpSp>
      <p:grpSp>
        <p:nvGrpSpPr>
          <p:cNvPr id="85" name="组合 84">
            <a:extLst>
              <a:ext uri="{FF2B5EF4-FFF2-40B4-BE49-F238E27FC236}">
                <a16:creationId xmlns:a16="http://schemas.microsoft.com/office/drawing/2014/main" id="{36FF3647-7A5C-DF7F-F78B-24205248A817}"/>
              </a:ext>
            </a:extLst>
          </p:cNvPr>
          <p:cNvGrpSpPr/>
          <p:nvPr/>
        </p:nvGrpSpPr>
        <p:grpSpPr>
          <a:xfrm>
            <a:off x="8278144" y="4182292"/>
            <a:ext cx="7233118" cy="2123031"/>
            <a:chOff x="8278144" y="4752134"/>
            <a:chExt cx="7233118" cy="2123031"/>
          </a:xfrm>
        </p:grpSpPr>
        <p:sp>
          <p:nvSpPr>
            <p:cNvPr id="46" name="Shape 44"/>
            <p:cNvSpPr/>
            <p:nvPr/>
          </p:nvSpPr>
          <p:spPr>
            <a:xfrm>
              <a:off x="8278144" y="4752134"/>
              <a:ext cx="7233118" cy="2123031"/>
            </a:xfrm>
            <a:custGeom>
              <a:avLst/>
              <a:gdLst/>
              <a:ahLst/>
              <a:cxnLst/>
              <a:rect l="l" t="t" r="r" b="b"/>
              <a:pathLst>
                <a:path w="7233118" h="2123031">
                  <a:moveTo>
                    <a:pt x="49373" y="0"/>
                  </a:moveTo>
                  <a:lnTo>
                    <a:pt x="7134376" y="0"/>
                  </a:lnTo>
                  <a:cubicBezTo>
                    <a:pt x="7188909" y="0"/>
                    <a:pt x="7233118" y="44208"/>
                    <a:pt x="7233118" y="98742"/>
                  </a:cubicBezTo>
                  <a:lnTo>
                    <a:pt x="7233118" y="2024289"/>
                  </a:lnTo>
                  <a:cubicBezTo>
                    <a:pt x="7233118" y="2078823"/>
                    <a:pt x="7188909" y="2123031"/>
                    <a:pt x="7134376" y="2123031"/>
                  </a:cubicBezTo>
                  <a:lnTo>
                    <a:pt x="49373" y="2123031"/>
                  </a:lnTo>
                  <a:cubicBezTo>
                    <a:pt x="22105" y="2123031"/>
                    <a:pt x="0" y="2100926"/>
                    <a:pt x="0" y="2073658"/>
                  </a:cubicBezTo>
                  <a:lnTo>
                    <a:pt x="0" y="49373"/>
                  </a:lnTo>
                  <a:cubicBezTo>
                    <a:pt x="0" y="22123"/>
                    <a:pt x="22123" y="0"/>
                    <a:pt x="49373" y="0"/>
                  </a:cubicBezTo>
                  <a:close/>
                </a:path>
              </a:pathLst>
            </a:custGeom>
            <a:solidFill>
              <a:srgbClr val="1A1D21"/>
            </a:solidFill>
            <a:ln/>
          </p:spPr>
        </p:sp>
        <p:sp>
          <p:nvSpPr>
            <p:cNvPr id="47" name="Shape 45"/>
            <p:cNvSpPr/>
            <p:nvPr/>
          </p:nvSpPr>
          <p:spPr>
            <a:xfrm>
              <a:off x="8278144" y="4752134"/>
              <a:ext cx="49373" cy="2123031"/>
            </a:xfrm>
            <a:custGeom>
              <a:avLst/>
              <a:gdLst/>
              <a:ahLst/>
              <a:cxnLst/>
              <a:rect l="l" t="t" r="r" b="b"/>
              <a:pathLst>
                <a:path w="49373" h="2123031">
                  <a:moveTo>
                    <a:pt x="49373" y="0"/>
                  </a:moveTo>
                  <a:lnTo>
                    <a:pt x="49373" y="0"/>
                  </a:lnTo>
                  <a:lnTo>
                    <a:pt x="49373" y="2123031"/>
                  </a:lnTo>
                  <a:lnTo>
                    <a:pt x="49373" y="2123031"/>
                  </a:lnTo>
                  <a:cubicBezTo>
                    <a:pt x="22105" y="2123031"/>
                    <a:pt x="0" y="2100926"/>
                    <a:pt x="0" y="2073658"/>
                  </a:cubicBezTo>
                  <a:lnTo>
                    <a:pt x="0" y="49373"/>
                  </a:lnTo>
                  <a:cubicBezTo>
                    <a:pt x="0" y="22123"/>
                    <a:pt x="22123" y="0"/>
                    <a:pt x="49373" y="0"/>
                  </a:cubicBezTo>
                  <a:close/>
                </a:path>
              </a:pathLst>
            </a:custGeom>
            <a:solidFill>
              <a:srgbClr val="D4A237"/>
            </a:solidFill>
            <a:ln/>
          </p:spPr>
        </p:sp>
        <p:sp>
          <p:nvSpPr>
            <p:cNvPr id="48" name="Text 46"/>
            <p:cNvSpPr/>
            <p:nvPr/>
          </p:nvSpPr>
          <p:spPr>
            <a:xfrm>
              <a:off x="8450948" y="4900252"/>
              <a:ext cx="888711" cy="296237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en-US" sz="1555" b="1" dirty="0">
                  <a:solidFill>
                    <a:srgbClr val="F8F9FA"/>
                  </a:solidFill>
                  <a:latin typeface="MiSans" pitchFamily="34" charset="0"/>
                  <a:ea typeface="MiSans" pitchFamily="34" charset="-122"/>
                  <a:cs typeface="MiSans" pitchFamily="34" charset="-120"/>
                </a:rPr>
                <a:t>文件传输</a:t>
              </a:r>
              <a:endParaRPr lang="en-US" sz="1600" dirty="0"/>
            </a:p>
          </p:txBody>
        </p:sp>
        <p:sp>
          <p:nvSpPr>
            <p:cNvPr id="49" name="Shape 47"/>
            <p:cNvSpPr/>
            <p:nvPr/>
          </p:nvSpPr>
          <p:spPr>
            <a:xfrm>
              <a:off x="14865268" y="4900252"/>
              <a:ext cx="493728" cy="296237"/>
            </a:xfrm>
            <a:custGeom>
              <a:avLst/>
              <a:gdLst/>
              <a:ahLst/>
              <a:cxnLst/>
              <a:rect l="l" t="t" r="r" b="b"/>
              <a:pathLst>
                <a:path w="493728" h="296237">
                  <a:moveTo>
                    <a:pt x="49374" y="0"/>
                  </a:moveTo>
                  <a:lnTo>
                    <a:pt x="444354" y="0"/>
                  </a:lnTo>
                  <a:cubicBezTo>
                    <a:pt x="471623" y="0"/>
                    <a:pt x="493728" y="22105"/>
                    <a:pt x="493728" y="49374"/>
                  </a:cubicBezTo>
                  <a:lnTo>
                    <a:pt x="493728" y="246863"/>
                  </a:lnTo>
                  <a:cubicBezTo>
                    <a:pt x="493728" y="274131"/>
                    <a:pt x="471623" y="296237"/>
                    <a:pt x="444354" y="296237"/>
                  </a:cubicBezTo>
                  <a:lnTo>
                    <a:pt x="49374" y="296237"/>
                  </a:lnTo>
                  <a:cubicBezTo>
                    <a:pt x="22105" y="296237"/>
                    <a:pt x="0" y="274131"/>
                    <a:pt x="0" y="246863"/>
                  </a:cubicBezTo>
                  <a:lnTo>
                    <a:pt x="0" y="49374"/>
                  </a:lnTo>
                  <a:cubicBezTo>
                    <a:pt x="0" y="22124"/>
                    <a:pt x="22124" y="0"/>
                    <a:pt x="49374" y="0"/>
                  </a:cubicBezTo>
                  <a:close/>
                </a:path>
              </a:pathLst>
            </a:custGeom>
            <a:solidFill>
              <a:srgbClr val="D4A237">
                <a:alpha val="20000"/>
              </a:srgbClr>
            </a:solidFill>
            <a:ln/>
          </p:spPr>
        </p:sp>
        <p:sp>
          <p:nvSpPr>
            <p:cNvPr id="50" name="Text 48"/>
            <p:cNvSpPr/>
            <p:nvPr/>
          </p:nvSpPr>
          <p:spPr>
            <a:xfrm>
              <a:off x="14865268" y="4900252"/>
              <a:ext cx="567787" cy="296237"/>
            </a:xfrm>
            <a:prstGeom prst="rect">
              <a:avLst/>
            </a:prstGeom>
            <a:noFill/>
            <a:ln/>
          </p:spPr>
          <p:txBody>
            <a:bodyPr wrap="square" lIns="98746" tIns="49373" rIns="98746" bIns="49373" rtlCol="0" anchor="ctr"/>
            <a:lstStyle/>
            <a:p>
              <a:pPr>
                <a:lnSpc>
                  <a:spcPct val="110000"/>
                </a:lnSpc>
              </a:pPr>
              <a:r>
                <a:rPr lang="en-US" sz="1166" dirty="0">
                  <a:solidFill>
                    <a:srgbClr val="D4A237"/>
                  </a:solidFill>
                  <a:latin typeface="MiSans" pitchFamily="34" charset="0"/>
                  <a:ea typeface="MiSans" pitchFamily="34" charset="-122"/>
                  <a:cs typeface="MiSans" pitchFamily="34" charset="-120"/>
                </a:rPr>
                <a:t>传输</a:t>
              </a:r>
              <a:endParaRPr lang="en-US" sz="1600" dirty="0"/>
            </a:p>
          </p:txBody>
        </p:sp>
        <p:sp>
          <p:nvSpPr>
            <p:cNvPr id="51" name="Text 49"/>
            <p:cNvSpPr/>
            <p:nvPr/>
          </p:nvSpPr>
          <p:spPr>
            <a:xfrm>
              <a:off x="8450948" y="5295235"/>
              <a:ext cx="6998597" cy="246864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20000"/>
                </a:lnSpc>
              </a:pPr>
              <a:r>
                <a:rPr lang="en-US" sz="1361" dirty="0">
                  <a:solidFill>
                    <a:srgbClr val="F8F9FA">
                      <a:alpha val="80000"/>
                    </a:srgbClr>
                  </a:solidFill>
                  <a:latin typeface="MiSans" pitchFamily="34" charset="0"/>
                  <a:ea typeface="MiSans" pitchFamily="34" charset="-122"/>
                  <a:cs typeface="MiSans" pitchFamily="34" charset="-120"/>
                </a:rPr>
                <a:t>• 源设备get_file获取ReadableFile</a:t>
              </a:r>
              <a:endParaRPr lang="en-US" sz="1600" dirty="0"/>
            </a:p>
          </p:txBody>
        </p:sp>
        <p:sp>
          <p:nvSpPr>
            <p:cNvPr id="52" name="Text 50"/>
            <p:cNvSpPr/>
            <p:nvPr/>
          </p:nvSpPr>
          <p:spPr>
            <a:xfrm>
              <a:off x="8450948" y="5591472"/>
              <a:ext cx="6998597" cy="246864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20000"/>
                </a:lnSpc>
              </a:pPr>
              <a:r>
                <a:rPr lang="en-US" sz="1361" dirty="0">
                  <a:solidFill>
                    <a:srgbClr val="F8F9FA">
                      <a:alpha val="80000"/>
                    </a:srgbClr>
                  </a:solidFill>
                  <a:latin typeface="MiSans" pitchFamily="34" charset="0"/>
                  <a:ea typeface="MiSans" pitchFamily="34" charset="-122"/>
                  <a:cs typeface="MiSans" pitchFamily="34" charset="-120"/>
                </a:rPr>
                <a:t>• 目标设备write_file写入内容</a:t>
              </a:r>
              <a:endParaRPr lang="en-US" sz="1600" dirty="0"/>
            </a:p>
          </p:txBody>
        </p:sp>
        <p:sp>
          <p:nvSpPr>
            <p:cNvPr id="53" name="Text 51"/>
            <p:cNvSpPr/>
            <p:nvPr/>
          </p:nvSpPr>
          <p:spPr>
            <a:xfrm>
              <a:off x="8450948" y="5887708"/>
              <a:ext cx="6998597" cy="246864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20000"/>
                </a:lnSpc>
              </a:pPr>
              <a:r>
                <a:rPr lang="en-US" sz="1361" dirty="0">
                  <a:solidFill>
                    <a:srgbClr val="F8F9FA">
                      <a:alpha val="80000"/>
                    </a:srgbClr>
                  </a:solidFill>
                  <a:latin typeface="MiSans" pitchFamily="34" charset="0"/>
                  <a:ea typeface="MiSans" pitchFamily="34" charset="-122"/>
                  <a:cs typeface="MiSans" pitchFamily="34" charset="-120"/>
                </a:rPr>
                <a:t>• 自动处理压缩和加密</a:t>
              </a:r>
              <a:endParaRPr lang="en-US" sz="1600" dirty="0"/>
            </a:p>
          </p:txBody>
        </p:sp>
        <p:sp>
          <p:nvSpPr>
            <p:cNvPr id="54" name="Text 52"/>
            <p:cNvSpPr/>
            <p:nvPr/>
          </p:nvSpPr>
          <p:spPr>
            <a:xfrm>
              <a:off x="8450948" y="6183945"/>
              <a:ext cx="6998597" cy="246864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20000"/>
                </a:lnSpc>
              </a:pPr>
              <a:r>
                <a:rPr lang="en-US" sz="1361" dirty="0">
                  <a:solidFill>
                    <a:srgbClr val="F8F9FA">
                      <a:alpha val="80000"/>
                    </a:srgbClr>
                  </a:solidFill>
                  <a:latin typeface="MiSans" pitchFamily="34" charset="0"/>
                  <a:ea typeface="MiSans" pitchFamily="34" charset="-122"/>
                  <a:cs typeface="MiSans" pitchFamily="34" charset="-120"/>
                </a:rPr>
                <a:t>• 保留完整文件元数据</a:t>
              </a:r>
              <a:endParaRPr lang="en-US" sz="1600" dirty="0"/>
            </a:p>
          </p:txBody>
        </p:sp>
        <p:sp>
          <p:nvSpPr>
            <p:cNvPr id="55" name="Text 53"/>
            <p:cNvSpPr/>
            <p:nvPr/>
          </p:nvSpPr>
          <p:spPr>
            <a:xfrm>
              <a:off x="8450948" y="6480182"/>
              <a:ext cx="6998597" cy="246864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20000"/>
                </a:lnSpc>
              </a:pPr>
              <a:r>
                <a:rPr lang="en-US" sz="1361" dirty="0">
                  <a:solidFill>
                    <a:srgbClr val="F8F9FA">
                      <a:alpha val="80000"/>
                    </a:srgbClr>
                  </a:solidFill>
                  <a:latin typeface="MiSans" pitchFamily="34" charset="0"/>
                  <a:ea typeface="MiSans" pitchFamily="34" charset="-122"/>
                  <a:cs typeface="MiSans" pitchFamily="34" charset="-120"/>
                </a:rPr>
                <a:t>• 实时计算CRC32校验值</a:t>
              </a:r>
              <a:endParaRPr lang="en-US" sz="1600" dirty="0"/>
            </a:p>
          </p:txBody>
        </p:sp>
      </p:grpSp>
      <p:grpSp>
        <p:nvGrpSpPr>
          <p:cNvPr id="86" name="组合 85">
            <a:extLst>
              <a:ext uri="{FF2B5EF4-FFF2-40B4-BE49-F238E27FC236}">
                <a16:creationId xmlns:a16="http://schemas.microsoft.com/office/drawing/2014/main" id="{82EB56A6-69CD-54A2-F15B-76D70AC59C16}"/>
              </a:ext>
            </a:extLst>
          </p:cNvPr>
          <p:cNvGrpSpPr/>
          <p:nvPr/>
        </p:nvGrpSpPr>
        <p:grpSpPr>
          <a:xfrm>
            <a:off x="8278144" y="6519698"/>
            <a:ext cx="7233118" cy="2123031"/>
            <a:chOff x="8278144" y="7023283"/>
            <a:chExt cx="7233118" cy="2123031"/>
          </a:xfrm>
        </p:grpSpPr>
        <p:sp>
          <p:nvSpPr>
            <p:cNvPr id="56" name="Shape 54"/>
            <p:cNvSpPr/>
            <p:nvPr/>
          </p:nvSpPr>
          <p:spPr>
            <a:xfrm>
              <a:off x="8278144" y="7023283"/>
              <a:ext cx="7233118" cy="2123031"/>
            </a:xfrm>
            <a:custGeom>
              <a:avLst/>
              <a:gdLst/>
              <a:ahLst/>
              <a:cxnLst/>
              <a:rect l="l" t="t" r="r" b="b"/>
              <a:pathLst>
                <a:path w="7233118" h="2123031">
                  <a:moveTo>
                    <a:pt x="49373" y="0"/>
                  </a:moveTo>
                  <a:lnTo>
                    <a:pt x="7134376" y="0"/>
                  </a:lnTo>
                  <a:cubicBezTo>
                    <a:pt x="7188909" y="0"/>
                    <a:pt x="7233118" y="44208"/>
                    <a:pt x="7233118" y="98742"/>
                  </a:cubicBezTo>
                  <a:lnTo>
                    <a:pt x="7233118" y="2024289"/>
                  </a:lnTo>
                  <a:cubicBezTo>
                    <a:pt x="7233118" y="2078823"/>
                    <a:pt x="7188909" y="2123031"/>
                    <a:pt x="7134376" y="2123031"/>
                  </a:cubicBezTo>
                  <a:lnTo>
                    <a:pt x="49373" y="2123031"/>
                  </a:lnTo>
                  <a:cubicBezTo>
                    <a:pt x="22105" y="2123031"/>
                    <a:pt x="0" y="2100926"/>
                    <a:pt x="0" y="2073658"/>
                  </a:cubicBezTo>
                  <a:lnTo>
                    <a:pt x="0" y="49373"/>
                  </a:lnTo>
                  <a:cubicBezTo>
                    <a:pt x="0" y="22123"/>
                    <a:pt x="22123" y="0"/>
                    <a:pt x="49373" y="0"/>
                  </a:cubicBezTo>
                  <a:close/>
                </a:path>
              </a:pathLst>
            </a:custGeom>
            <a:solidFill>
              <a:srgbClr val="1A1D21"/>
            </a:solidFill>
            <a:ln/>
          </p:spPr>
        </p:sp>
        <p:sp>
          <p:nvSpPr>
            <p:cNvPr id="57" name="Shape 55"/>
            <p:cNvSpPr/>
            <p:nvPr/>
          </p:nvSpPr>
          <p:spPr>
            <a:xfrm>
              <a:off x="8278144" y="7023283"/>
              <a:ext cx="49373" cy="2123031"/>
            </a:xfrm>
            <a:custGeom>
              <a:avLst/>
              <a:gdLst/>
              <a:ahLst/>
              <a:cxnLst/>
              <a:rect l="l" t="t" r="r" b="b"/>
              <a:pathLst>
                <a:path w="49373" h="2123031">
                  <a:moveTo>
                    <a:pt x="49373" y="0"/>
                  </a:moveTo>
                  <a:lnTo>
                    <a:pt x="49373" y="0"/>
                  </a:lnTo>
                  <a:lnTo>
                    <a:pt x="49373" y="2123031"/>
                  </a:lnTo>
                  <a:lnTo>
                    <a:pt x="49373" y="2123031"/>
                  </a:lnTo>
                  <a:cubicBezTo>
                    <a:pt x="22105" y="2123031"/>
                    <a:pt x="0" y="2100926"/>
                    <a:pt x="0" y="2073658"/>
                  </a:cubicBezTo>
                  <a:lnTo>
                    <a:pt x="0" y="49373"/>
                  </a:lnTo>
                  <a:cubicBezTo>
                    <a:pt x="0" y="22123"/>
                    <a:pt x="22123" y="0"/>
                    <a:pt x="49373" y="0"/>
                  </a:cubicBezTo>
                  <a:close/>
                </a:path>
              </a:pathLst>
            </a:custGeom>
            <a:solidFill>
              <a:srgbClr val="D4A237"/>
            </a:solidFill>
            <a:ln/>
          </p:spPr>
        </p:sp>
        <p:sp>
          <p:nvSpPr>
            <p:cNvPr id="58" name="Text 56"/>
            <p:cNvSpPr/>
            <p:nvPr/>
          </p:nvSpPr>
          <p:spPr>
            <a:xfrm>
              <a:off x="8450948" y="7171402"/>
              <a:ext cx="1086202" cy="296237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en-US" sz="1555" b="1" dirty="0">
                  <a:solidFill>
                    <a:srgbClr val="F8F9FA"/>
                  </a:solidFill>
                  <a:latin typeface="MiSans" pitchFamily="34" charset="0"/>
                  <a:ea typeface="MiSans" pitchFamily="34" charset="-122"/>
                  <a:cs typeface="MiSans" pitchFamily="34" charset="-120"/>
                </a:rPr>
                <a:t>完成与清理</a:t>
              </a:r>
              <a:endParaRPr lang="en-US" sz="1600" dirty="0"/>
            </a:p>
          </p:txBody>
        </p:sp>
        <p:sp>
          <p:nvSpPr>
            <p:cNvPr id="59" name="Shape 57"/>
            <p:cNvSpPr/>
            <p:nvPr/>
          </p:nvSpPr>
          <p:spPr>
            <a:xfrm>
              <a:off x="14865268" y="7171402"/>
              <a:ext cx="493728" cy="296237"/>
            </a:xfrm>
            <a:custGeom>
              <a:avLst/>
              <a:gdLst/>
              <a:ahLst/>
              <a:cxnLst/>
              <a:rect l="l" t="t" r="r" b="b"/>
              <a:pathLst>
                <a:path w="493728" h="296237">
                  <a:moveTo>
                    <a:pt x="49374" y="0"/>
                  </a:moveTo>
                  <a:lnTo>
                    <a:pt x="444354" y="0"/>
                  </a:lnTo>
                  <a:cubicBezTo>
                    <a:pt x="471623" y="0"/>
                    <a:pt x="493728" y="22105"/>
                    <a:pt x="493728" y="49374"/>
                  </a:cubicBezTo>
                  <a:lnTo>
                    <a:pt x="493728" y="246863"/>
                  </a:lnTo>
                  <a:cubicBezTo>
                    <a:pt x="493728" y="274131"/>
                    <a:pt x="471623" y="296237"/>
                    <a:pt x="444354" y="296237"/>
                  </a:cubicBezTo>
                  <a:lnTo>
                    <a:pt x="49374" y="296237"/>
                  </a:lnTo>
                  <a:cubicBezTo>
                    <a:pt x="22105" y="296237"/>
                    <a:pt x="0" y="274131"/>
                    <a:pt x="0" y="246863"/>
                  </a:cubicBezTo>
                  <a:lnTo>
                    <a:pt x="0" y="49374"/>
                  </a:lnTo>
                  <a:cubicBezTo>
                    <a:pt x="0" y="22124"/>
                    <a:pt x="22124" y="0"/>
                    <a:pt x="49374" y="0"/>
                  </a:cubicBezTo>
                  <a:close/>
                </a:path>
              </a:pathLst>
            </a:custGeom>
            <a:solidFill>
              <a:srgbClr val="D4A237">
                <a:alpha val="20000"/>
              </a:srgbClr>
            </a:solidFill>
            <a:ln/>
          </p:spPr>
        </p:sp>
        <p:sp>
          <p:nvSpPr>
            <p:cNvPr id="60" name="Text 58"/>
            <p:cNvSpPr/>
            <p:nvPr/>
          </p:nvSpPr>
          <p:spPr>
            <a:xfrm>
              <a:off x="14865268" y="7171402"/>
              <a:ext cx="567787" cy="296237"/>
            </a:xfrm>
            <a:prstGeom prst="rect">
              <a:avLst/>
            </a:prstGeom>
            <a:noFill/>
            <a:ln/>
          </p:spPr>
          <p:txBody>
            <a:bodyPr wrap="square" lIns="98746" tIns="49373" rIns="98746" bIns="49373" rtlCol="0" anchor="ctr"/>
            <a:lstStyle/>
            <a:p>
              <a:pPr>
                <a:lnSpc>
                  <a:spcPct val="110000"/>
                </a:lnSpc>
              </a:pPr>
              <a:r>
                <a:rPr lang="en-US" sz="1166" dirty="0">
                  <a:solidFill>
                    <a:srgbClr val="D4A237"/>
                  </a:solidFill>
                  <a:latin typeface="MiSans" pitchFamily="34" charset="0"/>
                  <a:ea typeface="MiSans" pitchFamily="34" charset="-122"/>
                  <a:cs typeface="MiSans" pitchFamily="34" charset="-120"/>
                </a:rPr>
                <a:t>收尾</a:t>
              </a:r>
              <a:endParaRPr lang="en-US" sz="1600" dirty="0"/>
            </a:p>
          </p:txBody>
        </p:sp>
        <p:sp>
          <p:nvSpPr>
            <p:cNvPr id="61" name="Text 59"/>
            <p:cNvSpPr/>
            <p:nvPr/>
          </p:nvSpPr>
          <p:spPr>
            <a:xfrm>
              <a:off x="8450948" y="7566384"/>
              <a:ext cx="6998597" cy="246864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20000"/>
                </a:lnSpc>
              </a:pPr>
              <a:r>
                <a:rPr lang="en-US" sz="1361" dirty="0">
                  <a:solidFill>
                    <a:srgbClr val="F8F9FA">
                      <a:alpha val="80000"/>
                    </a:srgbClr>
                  </a:solidFill>
                  <a:latin typeface="MiSans" pitchFamily="34" charset="0"/>
                  <a:ea typeface="MiSans" pitchFamily="34" charset="-122"/>
                  <a:cs typeface="MiSans" pitchFamily="34" charset="-120"/>
                </a:rPr>
                <a:t>• 调用目标设备close完成归档</a:t>
              </a:r>
              <a:endParaRPr lang="en-US" sz="1600" dirty="0"/>
            </a:p>
          </p:txBody>
        </p:sp>
        <p:sp>
          <p:nvSpPr>
            <p:cNvPr id="62" name="Text 60"/>
            <p:cNvSpPr/>
            <p:nvPr/>
          </p:nvSpPr>
          <p:spPr>
            <a:xfrm>
              <a:off x="8450948" y="7862621"/>
              <a:ext cx="6998597" cy="246864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20000"/>
                </a:lnSpc>
              </a:pPr>
              <a:r>
                <a:rPr lang="en-US" sz="1361" dirty="0">
                  <a:solidFill>
                    <a:srgbClr val="F8F9FA">
                      <a:alpha val="80000"/>
                    </a:srgbClr>
                  </a:solidFill>
                  <a:latin typeface="MiSans" pitchFamily="34" charset="0"/>
                  <a:ea typeface="MiSans" pitchFamily="34" charset="-122"/>
                  <a:cs typeface="MiSans" pitchFamily="34" charset="-120"/>
                </a:rPr>
                <a:t>• Tar: 写入结束块</a:t>
              </a:r>
              <a:endParaRPr lang="en-US" sz="1600" dirty="0"/>
            </a:p>
          </p:txBody>
        </p:sp>
        <p:sp>
          <p:nvSpPr>
            <p:cNvPr id="63" name="Text 61"/>
            <p:cNvSpPr/>
            <p:nvPr/>
          </p:nvSpPr>
          <p:spPr>
            <a:xfrm>
              <a:off x="8450948" y="8158858"/>
              <a:ext cx="6998597" cy="246864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20000"/>
                </a:lnSpc>
              </a:pPr>
              <a:r>
                <a:rPr lang="en-US" sz="1361" dirty="0">
                  <a:solidFill>
                    <a:srgbClr val="F8F9FA">
                      <a:alpha val="80000"/>
                    </a:srgbClr>
                  </a:solidFill>
                  <a:latin typeface="MiSans" pitchFamily="34" charset="0"/>
                  <a:ea typeface="MiSans" pitchFamily="34" charset="-122"/>
                  <a:cs typeface="MiSans" pitchFamily="34" charset="-120"/>
                </a:rPr>
                <a:t>• Zip: 写入中央目录和EOCD</a:t>
              </a:r>
              <a:endParaRPr lang="en-US" sz="1600" dirty="0"/>
            </a:p>
          </p:txBody>
        </p:sp>
        <p:sp>
          <p:nvSpPr>
            <p:cNvPr id="64" name="Text 62"/>
            <p:cNvSpPr/>
            <p:nvPr/>
          </p:nvSpPr>
          <p:spPr>
            <a:xfrm>
              <a:off x="8450948" y="8455095"/>
              <a:ext cx="6998597" cy="246864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20000"/>
                </a:lnSpc>
              </a:pPr>
              <a:r>
                <a:rPr lang="en-US" sz="1361" dirty="0">
                  <a:solidFill>
                    <a:srgbClr val="F8F9FA">
                      <a:alpha val="80000"/>
                    </a:srgbClr>
                  </a:solidFill>
                  <a:latin typeface="MiSans" pitchFamily="34" charset="0"/>
                  <a:ea typeface="MiSans" pitchFamily="34" charset="-122"/>
                  <a:cs typeface="MiSans" pitchFamily="34" charset="-120"/>
                </a:rPr>
                <a:t>• 7z: 执行CLI打包命令</a:t>
              </a:r>
              <a:endParaRPr lang="en-US" sz="1600" dirty="0"/>
            </a:p>
          </p:txBody>
        </p:sp>
        <p:sp>
          <p:nvSpPr>
            <p:cNvPr id="65" name="Text 63"/>
            <p:cNvSpPr/>
            <p:nvPr/>
          </p:nvSpPr>
          <p:spPr>
            <a:xfrm>
              <a:off x="8450948" y="8751332"/>
              <a:ext cx="6998597" cy="246864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20000"/>
                </a:lnSpc>
              </a:pPr>
              <a:r>
                <a:rPr lang="en-US" sz="1361" dirty="0">
                  <a:solidFill>
                    <a:srgbClr val="F8F9FA">
                      <a:alpha val="80000"/>
                    </a:srgbClr>
                  </a:solidFill>
                  <a:latin typeface="MiSans" pitchFamily="34" charset="0"/>
                  <a:ea typeface="MiSans" pitchFamily="34" charset="-122"/>
                  <a:cs typeface="MiSans" pitchFamily="34" charset="-120"/>
                </a:rPr>
                <a:t>• 输出统计信息(耗时/压缩率)</a:t>
              </a:r>
              <a:endParaRPr lang="en-US" sz="1600" dirty="0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02504" y="502504"/>
            <a:ext cx="15477119" cy="50250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561" b="1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恢复流程:从归档到文件系统</a:t>
            </a:r>
            <a:endParaRPr lang="en-US" sz="1600" dirty="0"/>
          </a:p>
        </p:txBody>
      </p:sp>
      <p:sp>
        <p:nvSpPr>
          <p:cNvPr id="3" name="Shape 1"/>
          <p:cNvSpPr/>
          <p:nvPr/>
        </p:nvSpPr>
        <p:spPr>
          <a:xfrm>
            <a:off x="502504" y="1105509"/>
            <a:ext cx="804006" cy="50250"/>
          </a:xfrm>
          <a:custGeom>
            <a:avLst/>
            <a:gdLst/>
            <a:ahLst/>
            <a:cxnLst/>
            <a:rect l="l" t="t" r="r" b="b"/>
            <a:pathLst>
              <a:path w="804006" h="50250">
                <a:moveTo>
                  <a:pt x="0" y="0"/>
                </a:moveTo>
                <a:lnTo>
                  <a:pt x="804006" y="0"/>
                </a:lnTo>
                <a:lnTo>
                  <a:pt x="804006" y="50250"/>
                </a:lnTo>
                <a:lnTo>
                  <a:pt x="0" y="50250"/>
                </a:lnTo>
                <a:lnTo>
                  <a:pt x="0" y="0"/>
                </a:lnTo>
                <a:close/>
              </a:path>
            </a:pathLst>
          </a:custGeom>
          <a:solidFill>
            <a:srgbClr val="D4A237"/>
          </a:solidFill>
          <a:ln/>
        </p:spPr>
      </p:sp>
      <p:sp>
        <p:nvSpPr>
          <p:cNvPr id="4" name="Shape 2"/>
          <p:cNvSpPr/>
          <p:nvPr/>
        </p:nvSpPr>
        <p:spPr>
          <a:xfrm>
            <a:off x="508785" y="1413292"/>
            <a:ext cx="15238430" cy="7228204"/>
          </a:xfrm>
          <a:custGeom>
            <a:avLst/>
            <a:gdLst/>
            <a:ahLst/>
            <a:cxnLst/>
            <a:rect l="l" t="t" r="r" b="b"/>
            <a:pathLst>
              <a:path w="15238430" h="6344111">
                <a:moveTo>
                  <a:pt x="100491" y="0"/>
                </a:moveTo>
                <a:lnTo>
                  <a:pt x="15137939" y="0"/>
                </a:lnTo>
                <a:cubicBezTo>
                  <a:pt x="15193438" y="0"/>
                  <a:pt x="15238430" y="44991"/>
                  <a:pt x="15238430" y="100491"/>
                </a:cubicBezTo>
                <a:lnTo>
                  <a:pt x="15238430" y="6243621"/>
                </a:lnTo>
                <a:cubicBezTo>
                  <a:pt x="15238430" y="6299120"/>
                  <a:pt x="15193438" y="6344111"/>
                  <a:pt x="15137939" y="6344111"/>
                </a:cubicBezTo>
                <a:lnTo>
                  <a:pt x="100491" y="6344111"/>
                </a:lnTo>
                <a:cubicBezTo>
                  <a:pt x="44991" y="6344111"/>
                  <a:pt x="0" y="6299120"/>
                  <a:pt x="0" y="6243621"/>
                </a:cubicBezTo>
                <a:lnTo>
                  <a:pt x="0" y="100491"/>
                </a:lnTo>
                <a:cubicBezTo>
                  <a:pt x="0" y="44991"/>
                  <a:pt x="44991" y="0"/>
                  <a:pt x="100491" y="0"/>
                </a:cubicBezTo>
                <a:close/>
              </a:path>
            </a:pathLst>
          </a:custGeom>
          <a:solidFill>
            <a:srgbClr val="343A40"/>
          </a:solidFill>
          <a:ln w="12700">
            <a:solidFill>
              <a:srgbClr val="495057">
                <a:alpha val="30196"/>
              </a:srgbClr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766318" y="1670825"/>
            <a:ext cx="14848989" cy="35175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978" b="1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恢复执行流程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791444" y="2223580"/>
            <a:ext cx="7210930" cy="1859264"/>
          </a:xfrm>
          <a:custGeom>
            <a:avLst/>
            <a:gdLst/>
            <a:ahLst/>
            <a:cxnLst/>
            <a:rect l="l" t="t" r="r" b="b"/>
            <a:pathLst>
              <a:path w="7210930" h="1859264">
                <a:moveTo>
                  <a:pt x="50250" y="0"/>
                </a:moveTo>
                <a:lnTo>
                  <a:pt x="7110437" y="0"/>
                </a:lnTo>
                <a:cubicBezTo>
                  <a:pt x="7165938" y="0"/>
                  <a:pt x="7210930" y="44992"/>
                  <a:pt x="7210930" y="100493"/>
                </a:cubicBezTo>
                <a:lnTo>
                  <a:pt x="7210930" y="1758771"/>
                </a:lnTo>
                <a:cubicBezTo>
                  <a:pt x="7210930" y="1814272"/>
                  <a:pt x="7165938" y="1859264"/>
                  <a:pt x="7110437" y="1859264"/>
                </a:cubicBezTo>
                <a:lnTo>
                  <a:pt x="50250" y="1859264"/>
                </a:lnTo>
                <a:cubicBezTo>
                  <a:pt x="22498" y="1859264"/>
                  <a:pt x="0" y="1836766"/>
                  <a:pt x="0" y="1809014"/>
                </a:cubicBezTo>
                <a:lnTo>
                  <a:pt x="0" y="50250"/>
                </a:lnTo>
                <a:cubicBezTo>
                  <a:pt x="0" y="22516"/>
                  <a:pt x="22516" y="0"/>
                  <a:pt x="50250" y="0"/>
                </a:cubicBez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7" name="Shape 5"/>
          <p:cNvSpPr/>
          <p:nvPr/>
        </p:nvSpPr>
        <p:spPr>
          <a:xfrm>
            <a:off x="791444" y="2223580"/>
            <a:ext cx="50250" cy="1859264"/>
          </a:xfrm>
          <a:custGeom>
            <a:avLst/>
            <a:gdLst/>
            <a:ahLst/>
            <a:cxnLst/>
            <a:rect l="l" t="t" r="r" b="b"/>
            <a:pathLst>
              <a:path w="50250" h="1859264">
                <a:moveTo>
                  <a:pt x="50250" y="0"/>
                </a:moveTo>
                <a:lnTo>
                  <a:pt x="50250" y="0"/>
                </a:lnTo>
                <a:lnTo>
                  <a:pt x="50250" y="1859264"/>
                </a:lnTo>
                <a:lnTo>
                  <a:pt x="50250" y="1859264"/>
                </a:lnTo>
                <a:cubicBezTo>
                  <a:pt x="22498" y="1859264"/>
                  <a:pt x="0" y="1836766"/>
                  <a:pt x="0" y="1809014"/>
                </a:cubicBezTo>
                <a:lnTo>
                  <a:pt x="0" y="50250"/>
                </a:lnTo>
                <a:cubicBezTo>
                  <a:pt x="0" y="22516"/>
                  <a:pt x="22516" y="0"/>
                  <a:pt x="50250" y="0"/>
                </a:cubicBezTo>
                <a:close/>
              </a:path>
            </a:pathLst>
          </a:custGeom>
          <a:solidFill>
            <a:srgbClr val="D4A237"/>
          </a:solidFill>
          <a:ln/>
        </p:spPr>
      </p:sp>
      <p:sp>
        <p:nvSpPr>
          <p:cNvPr id="8" name="Text 6"/>
          <p:cNvSpPr/>
          <p:nvPr/>
        </p:nvSpPr>
        <p:spPr>
          <a:xfrm>
            <a:off x="967320" y="2374331"/>
            <a:ext cx="1206009" cy="3015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83" b="1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CLI参数解析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7199742" y="2374331"/>
            <a:ext cx="653255" cy="301502"/>
          </a:xfrm>
          <a:custGeom>
            <a:avLst/>
            <a:gdLst/>
            <a:ahLst/>
            <a:cxnLst/>
            <a:rect l="l" t="t" r="r" b="b"/>
            <a:pathLst>
              <a:path w="653255" h="301502">
                <a:moveTo>
                  <a:pt x="50251" y="0"/>
                </a:moveTo>
                <a:lnTo>
                  <a:pt x="603004" y="0"/>
                </a:lnTo>
                <a:cubicBezTo>
                  <a:pt x="630757" y="0"/>
                  <a:pt x="653255" y="22498"/>
                  <a:pt x="653255" y="50251"/>
                </a:cubicBezTo>
                <a:lnTo>
                  <a:pt x="653255" y="251251"/>
                </a:lnTo>
                <a:cubicBezTo>
                  <a:pt x="653255" y="279004"/>
                  <a:pt x="630757" y="301502"/>
                  <a:pt x="603004" y="301502"/>
                </a:cubicBezTo>
                <a:lnTo>
                  <a:pt x="50251" y="301502"/>
                </a:lnTo>
                <a:cubicBezTo>
                  <a:pt x="22498" y="301502"/>
                  <a:pt x="0" y="279004"/>
                  <a:pt x="0" y="251251"/>
                </a:cubicBezTo>
                <a:lnTo>
                  <a:pt x="0" y="50251"/>
                </a:lnTo>
                <a:cubicBezTo>
                  <a:pt x="0" y="22498"/>
                  <a:pt x="22498" y="0"/>
                  <a:pt x="50251" y="0"/>
                </a:cubicBezTo>
                <a:close/>
              </a:path>
            </a:pathLst>
          </a:custGeom>
          <a:solidFill>
            <a:srgbClr val="D4A237">
              <a:alpha val="20000"/>
            </a:srgbClr>
          </a:solidFill>
          <a:ln/>
        </p:spPr>
      </p:sp>
      <p:sp>
        <p:nvSpPr>
          <p:cNvPr id="10" name="Text 8"/>
          <p:cNvSpPr/>
          <p:nvPr/>
        </p:nvSpPr>
        <p:spPr>
          <a:xfrm>
            <a:off x="7199742" y="2374331"/>
            <a:ext cx="728631" cy="301502"/>
          </a:xfrm>
          <a:prstGeom prst="rect">
            <a:avLst/>
          </a:prstGeom>
          <a:noFill/>
          <a:ln/>
        </p:spPr>
        <p:txBody>
          <a:bodyPr wrap="square" lIns="100501" tIns="50250" rIns="100501" bIns="50250" rtlCol="0" anchor="ctr"/>
          <a:lstStyle/>
          <a:p>
            <a:pPr>
              <a:lnSpc>
                <a:spcPct val="110000"/>
              </a:lnSpc>
            </a:pPr>
            <a:r>
              <a:rPr lang="en-US" sz="1187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初始化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967320" y="2776334"/>
            <a:ext cx="6972241" cy="2512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85" dirty="0">
                <a:solidFill>
                  <a:srgbClr val="F8F9FA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解析归档路径和目标路径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967320" y="3077836"/>
            <a:ext cx="6972241" cy="2512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85" dirty="0">
                <a:solidFill>
                  <a:srgbClr val="F8F9FA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解析密码参数(-p)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967320" y="3379338"/>
            <a:ext cx="6972241" cy="2512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85" dirty="0">
                <a:solidFill>
                  <a:srgbClr val="F8F9FA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解析校验选项(verify)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967320" y="3680841"/>
            <a:ext cx="6972241" cy="2512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85" dirty="0">
                <a:solidFill>
                  <a:srgbClr val="F8F9FA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解析过滤选项(选择性恢复)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791444" y="4233595"/>
            <a:ext cx="7210930" cy="2160767"/>
          </a:xfrm>
          <a:custGeom>
            <a:avLst/>
            <a:gdLst/>
            <a:ahLst/>
            <a:cxnLst/>
            <a:rect l="l" t="t" r="r" b="b"/>
            <a:pathLst>
              <a:path w="7210930" h="2160767">
                <a:moveTo>
                  <a:pt x="50250" y="0"/>
                </a:moveTo>
                <a:lnTo>
                  <a:pt x="7110433" y="0"/>
                </a:lnTo>
                <a:cubicBezTo>
                  <a:pt x="7165936" y="0"/>
                  <a:pt x="7210930" y="44994"/>
                  <a:pt x="7210930" y="100497"/>
                </a:cubicBezTo>
                <a:lnTo>
                  <a:pt x="7210930" y="2060269"/>
                </a:lnTo>
                <a:cubicBezTo>
                  <a:pt x="7210930" y="2115772"/>
                  <a:pt x="7165936" y="2160767"/>
                  <a:pt x="7110433" y="2160767"/>
                </a:cubicBezTo>
                <a:lnTo>
                  <a:pt x="50250" y="2160767"/>
                </a:lnTo>
                <a:cubicBezTo>
                  <a:pt x="22498" y="2160767"/>
                  <a:pt x="0" y="2138269"/>
                  <a:pt x="0" y="2110516"/>
                </a:cubicBezTo>
                <a:lnTo>
                  <a:pt x="0" y="50250"/>
                </a:lnTo>
                <a:cubicBezTo>
                  <a:pt x="0" y="22516"/>
                  <a:pt x="22516" y="0"/>
                  <a:pt x="50250" y="0"/>
                </a:cubicBez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16" name="Shape 14"/>
          <p:cNvSpPr/>
          <p:nvPr/>
        </p:nvSpPr>
        <p:spPr>
          <a:xfrm>
            <a:off x="791444" y="4233595"/>
            <a:ext cx="50250" cy="2160767"/>
          </a:xfrm>
          <a:custGeom>
            <a:avLst/>
            <a:gdLst/>
            <a:ahLst/>
            <a:cxnLst/>
            <a:rect l="l" t="t" r="r" b="b"/>
            <a:pathLst>
              <a:path w="50250" h="2160767">
                <a:moveTo>
                  <a:pt x="50250" y="0"/>
                </a:moveTo>
                <a:lnTo>
                  <a:pt x="50250" y="0"/>
                </a:lnTo>
                <a:lnTo>
                  <a:pt x="50250" y="2160767"/>
                </a:lnTo>
                <a:lnTo>
                  <a:pt x="50250" y="2160767"/>
                </a:lnTo>
                <a:cubicBezTo>
                  <a:pt x="22498" y="2160767"/>
                  <a:pt x="0" y="2138269"/>
                  <a:pt x="0" y="2110516"/>
                </a:cubicBezTo>
                <a:lnTo>
                  <a:pt x="0" y="50250"/>
                </a:lnTo>
                <a:cubicBezTo>
                  <a:pt x="0" y="22516"/>
                  <a:pt x="22516" y="0"/>
                  <a:pt x="50250" y="0"/>
                </a:cubicBezTo>
                <a:close/>
              </a:path>
            </a:pathLst>
          </a:custGeom>
          <a:solidFill>
            <a:srgbClr val="D4A237"/>
          </a:solidFill>
          <a:ln/>
        </p:spPr>
      </p:sp>
      <p:sp>
        <p:nvSpPr>
          <p:cNvPr id="17" name="Text 15"/>
          <p:cNvSpPr/>
          <p:nvPr/>
        </p:nvSpPr>
        <p:spPr>
          <a:xfrm>
            <a:off x="967320" y="4384346"/>
            <a:ext cx="904507" cy="3015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83" b="1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设备构造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7350493" y="4384346"/>
            <a:ext cx="502504" cy="301502"/>
          </a:xfrm>
          <a:custGeom>
            <a:avLst/>
            <a:gdLst/>
            <a:ahLst/>
            <a:cxnLst/>
            <a:rect l="l" t="t" r="r" b="b"/>
            <a:pathLst>
              <a:path w="502504" h="301502">
                <a:moveTo>
                  <a:pt x="50251" y="0"/>
                </a:moveTo>
                <a:lnTo>
                  <a:pt x="452252" y="0"/>
                </a:lnTo>
                <a:cubicBezTo>
                  <a:pt x="480006" y="0"/>
                  <a:pt x="502504" y="22498"/>
                  <a:pt x="502504" y="50251"/>
                </a:cubicBezTo>
                <a:lnTo>
                  <a:pt x="502504" y="251251"/>
                </a:lnTo>
                <a:cubicBezTo>
                  <a:pt x="502504" y="279004"/>
                  <a:pt x="480006" y="301502"/>
                  <a:pt x="452252" y="301502"/>
                </a:cubicBezTo>
                <a:lnTo>
                  <a:pt x="50251" y="301502"/>
                </a:lnTo>
                <a:cubicBezTo>
                  <a:pt x="22498" y="301502"/>
                  <a:pt x="0" y="279004"/>
                  <a:pt x="0" y="251251"/>
                </a:cubicBezTo>
                <a:lnTo>
                  <a:pt x="0" y="50251"/>
                </a:lnTo>
                <a:cubicBezTo>
                  <a:pt x="0" y="22498"/>
                  <a:pt x="22498" y="0"/>
                  <a:pt x="50251" y="0"/>
                </a:cubicBezTo>
                <a:close/>
              </a:path>
            </a:pathLst>
          </a:custGeom>
          <a:solidFill>
            <a:srgbClr val="D4A237">
              <a:alpha val="20000"/>
            </a:srgbClr>
          </a:solidFill>
          <a:ln/>
        </p:spPr>
      </p:sp>
      <p:sp>
        <p:nvSpPr>
          <p:cNvPr id="19" name="Text 17"/>
          <p:cNvSpPr/>
          <p:nvPr/>
        </p:nvSpPr>
        <p:spPr>
          <a:xfrm>
            <a:off x="7350493" y="4384346"/>
            <a:ext cx="577879" cy="301502"/>
          </a:xfrm>
          <a:prstGeom prst="rect">
            <a:avLst/>
          </a:prstGeom>
          <a:noFill/>
          <a:ln/>
        </p:spPr>
        <p:txBody>
          <a:bodyPr wrap="square" lIns="100501" tIns="50250" rIns="100501" bIns="50250" rtlCol="0" anchor="ctr"/>
          <a:lstStyle/>
          <a:p>
            <a:pPr>
              <a:lnSpc>
                <a:spcPct val="110000"/>
              </a:lnSpc>
            </a:pPr>
            <a:r>
              <a:rPr lang="en-US" sz="1187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准备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967320" y="4786349"/>
            <a:ext cx="6972241" cy="2512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85" dirty="0">
                <a:solidFill>
                  <a:srgbClr val="F8F9FA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根据文件扩展名检测格式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967320" y="5087852"/>
            <a:ext cx="6972241" cy="2512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85" dirty="0">
                <a:solidFill>
                  <a:srgbClr val="F8F9FA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构造源设备(Tar/Zip/7z)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967320" y="5389354"/>
            <a:ext cx="6972241" cy="2512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85" dirty="0">
                <a:solidFill>
                  <a:srgbClr val="F8F9FA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设置密码(如果需要)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967320" y="5690856"/>
            <a:ext cx="6972241" cy="2512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85" dirty="0">
                <a:solidFill>
                  <a:srgbClr val="F8F9FA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打开归档构建索引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967320" y="5992359"/>
            <a:ext cx="6972241" cy="2512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85" dirty="0">
                <a:solidFill>
                  <a:srgbClr val="F8F9FA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构造目标SystemDevice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791444" y="6545113"/>
            <a:ext cx="7210930" cy="1859264"/>
          </a:xfrm>
          <a:custGeom>
            <a:avLst/>
            <a:gdLst/>
            <a:ahLst/>
            <a:cxnLst/>
            <a:rect l="l" t="t" r="r" b="b"/>
            <a:pathLst>
              <a:path w="7210930" h="1859264">
                <a:moveTo>
                  <a:pt x="50250" y="0"/>
                </a:moveTo>
                <a:lnTo>
                  <a:pt x="7110437" y="0"/>
                </a:lnTo>
                <a:cubicBezTo>
                  <a:pt x="7165938" y="0"/>
                  <a:pt x="7210930" y="44992"/>
                  <a:pt x="7210930" y="100493"/>
                </a:cubicBezTo>
                <a:lnTo>
                  <a:pt x="7210930" y="1758771"/>
                </a:lnTo>
                <a:cubicBezTo>
                  <a:pt x="7210930" y="1814272"/>
                  <a:pt x="7165938" y="1859264"/>
                  <a:pt x="7110437" y="1859264"/>
                </a:cubicBezTo>
                <a:lnTo>
                  <a:pt x="50250" y="1859264"/>
                </a:lnTo>
                <a:cubicBezTo>
                  <a:pt x="22498" y="1859264"/>
                  <a:pt x="0" y="1836766"/>
                  <a:pt x="0" y="1809014"/>
                </a:cubicBezTo>
                <a:lnTo>
                  <a:pt x="0" y="50250"/>
                </a:lnTo>
                <a:cubicBezTo>
                  <a:pt x="0" y="22516"/>
                  <a:pt x="22516" y="0"/>
                  <a:pt x="50250" y="0"/>
                </a:cubicBez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26" name="Shape 24"/>
          <p:cNvSpPr/>
          <p:nvPr/>
        </p:nvSpPr>
        <p:spPr>
          <a:xfrm>
            <a:off x="791444" y="6545113"/>
            <a:ext cx="50250" cy="1859264"/>
          </a:xfrm>
          <a:custGeom>
            <a:avLst/>
            <a:gdLst/>
            <a:ahLst/>
            <a:cxnLst/>
            <a:rect l="l" t="t" r="r" b="b"/>
            <a:pathLst>
              <a:path w="50250" h="1859264">
                <a:moveTo>
                  <a:pt x="50250" y="0"/>
                </a:moveTo>
                <a:lnTo>
                  <a:pt x="50250" y="0"/>
                </a:lnTo>
                <a:lnTo>
                  <a:pt x="50250" y="1859264"/>
                </a:lnTo>
                <a:lnTo>
                  <a:pt x="50250" y="1859264"/>
                </a:lnTo>
                <a:cubicBezTo>
                  <a:pt x="22498" y="1859264"/>
                  <a:pt x="0" y="1836766"/>
                  <a:pt x="0" y="1809014"/>
                </a:cubicBezTo>
                <a:lnTo>
                  <a:pt x="0" y="50250"/>
                </a:lnTo>
                <a:cubicBezTo>
                  <a:pt x="0" y="22516"/>
                  <a:pt x="22516" y="0"/>
                  <a:pt x="50250" y="0"/>
                </a:cubicBezTo>
                <a:close/>
              </a:path>
            </a:pathLst>
          </a:custGeom>
          <a:solidFill>
            <a:srgbClr val="D4A237"/>
          </a:solidFill>
          <a:ln/>
        </p:spPr>
      </p:sp>
      <p:sp>
        <p:nvSpPr>
          <p:cNvPr id="27" name="Text 25"/>
          <p:cNvSpPr/>
          <p:nvPr/>
        </p:nvSpPr>
        <p:spPr>
          <a:xfrm>
            <a:off x="967320" y="6695864"/>
            <a:ext cx="2801459" cy="3015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83" b="1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BackupController.run_restore</a:t>
            </a: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7350493" y="6695864"/>
            <a:ext cx="502504" cy="301502"/>
          </a:xfrm>
          <a:custGeom>
            <a:avLst/>
            <a:gdLst/>
            <a:ahLst/>
            <a:cxnLst/>
            <a:rect l="l" t="t" r="r" b="b"/>
            <a:pathLst>
              <a:path w="502504" h="301502">
                <a:moveTo>
                  <a:pt x="50251" y="0"/>
                </a:moveTo>
                <a:lnTo>
                  <a:pt x="452252" y="0"/>
                </a:lnTo>
                <a:cubicBezTo>
                  <a:pt x="480006" y="0"/>
                  <a:pt x="502504" y="22498"/>
                  <a:pt x="502504" y="50251"/>
                </a:cubicBezTo>
                <a:lnTo>
                  <a:pt x="502504" y="251251"/>
                </a:lnTo>
                <a:cubicBezTo>
                  <a:pt x="502504" y="279004"/>
                  <a:pt x="480006" y="301502"/>
                  <a:pt x="452252" y="301502"/>
                </a:cubicBezTo>
                <a:lnTo>
                  <a:pt x="50251" y="301502"/>
                </a:lnTo>
                <a:cubicBezTo>
                  <a:pt x="22498" y="301502"/>
                  <a:pt x="0" y="279004"/>
                  <a:pt x="0" y="251251"/>
                </a:cubicBezTo>
                <a:lnTo>
                  <a:pt x="0" y="50251"/>
                </a:lnTo>
                <a:cubicBezTo>
                  <a:pt x="0" y="22498"/>
                  <a:pt x="22498" y="0"/>
                  <a:pt x="50251" y="0"/>
                </a:cubicBezTo>
                <a:close/>
              </a:path>
            </a:pathLst>
          </a:custGeom>
          <a:solidFill>
            <a:srgbClr val="D4A237">
              <a:alpha val="20000"/>
            </a:srgbClr>
          </a:solidFill>
          <a:ln/>
        </p:spPr>
      </p:sp>
      <p:sp>
        <p:nvSpPr>
          <p:cNvPr id="29" name="Text 27"/>
          <p:cNvSpPr/>
          <p:nvPr/>
        </p:nvSpPr>
        <p:spPr>
          <a:xfrm>
            <a:off x="7350493" y="6695864"/>
            <a:ext cx="577879" cy="301502"/>
          </a:xfrm>
          <a:prstGeom prst="rect">
            <a:avLst/>
          </a:prstGeom>
          <a:noFill/>
          <a:ln/>
        </p:spPr>
        <p:txBody>
          <a:bodyPr wrap="square" lIns="100501" tIns="50250" rIns="100501" bIns="50250" rtlCol="0" anchor="ctr"/>
          <a:lstStyle/>
          <a:p>
            <a:pPr>
              <a:lnSpc>
                <a:spcPct val="110000"/>
              </a:lnSpc>
            </a:pPr>
            <a:r>
              <a:rPr lang="en-US" sz="1187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执行</a:t>
            </a: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967320" y="7097867"/>
            <a:ext cx="6972241" cy="2512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85" dirty="0">
                <a:solidFill>
                  <a:srgbClr val="F8F9FA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遍历源设备归档条目</a:t>
            </a: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967320" y="7399369"/>
            <a:ext cx="6972241" cy="2512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85" dirty="0">
                <a:solidFill>
                  <a:srgbClr val="F8F9FA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Tar: 通过list_dir遍历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967320" y="7700872"/>
            <a:ext cx="6972241" cy="2512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85" dirty="0">
                <a:solidFill>
                  <a:srgbClr val="F8F9FA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Zip: 通过中央目录遍历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967320" y="8002374"/>
            <a:ext cx="6972241" cy="2512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85" dirty="0">
                <a:solidFill>
                  <a:srgbClr val="F8F9FA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7z: 通过索引遍历</a:t>
            </a: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>
            <a:off x="8280125" y="2223580"/>
            <a:ext cx="7210930" cy="1859264"/>
          </a:xfrm>
          <a:custGeom>
            <a:avLst/>
            <a:gdLst/>
            <a:ahLst/>
            <a:cxnLst/>
            <a:rect l="l" t="t" r="r" b="b"/>
            <a:pathLst>
              <a:path w="7210930" h="1859264">
                <a:moveTo>
                  <a:pt x="50250" y="0"/>
                </a:moveTo>
                <a:lnTo>
                  <a:pt x="7110437" y="0"/>
                </a:lnTo>
                <a:cubicBezTo>
                  <a:pt x="7165938" y="0"/>
                  <a:pt x="7210930" y="44992"/>
                  <a:pt x="7210930" y="100493"/>
                </a:cubicBezTo>
                <a:lnTo>
                  <a:pt x="7210930" y="1758771"/>
                </a:lnTo>
                <a:cubicBezTo>
                  <a:pt x="7210930" y="1814272"/>
                  <a:pt x="7165938" y="1859264"/>
                  <a:pt x="7110437" y="1859264"/>
                </a:cubicBezTo>
                <a:lnTo>
                  <a:pt x="50250" y="1859264"/>
                </a:lnTo>
                <a:cubicBezTo>
                  <a:pt x="22498" y="1859264"/>
                  <a:pt x="0" y="1836766"/>
                  <a:pt x="0" y="1809014"/>
                </a:cubicBezTo>
                <a:lnTo>
                  <a:pt x="0" y="50250"/>
                </a:lnTo>
                <a:cubicBezTo>
                  <a:pt x="0" y="22516"/>
                  <a:pt x="22516" y="0"/>
                  <a:pt x="50250" y="0"/>
                </a:cubicBez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35" name="Shape 33"/>
          <p:cNvSpPr/>
          <p:nvPr/>
        </p:nvSpPr>
        <p:spPr>
          <a:xfrm>
            <a:off x="8280125" y="2223580"/>
            <a:ext cx="50250" cy="1859264"/>
          </a:xfrm>
          <a:custGeom>
            <a:avLst/>
            <a:gdLst/>
            <a:ahLst/>
            <a:cxnLst/>
            <a:rect l="l" t="t" r="r" b="b"/>
            <a:pathLst>
              <a:path w="50250" h="1859264">
                <a:moveTo>
                  <a:pt x="50250" y="0"/>
                </a:moveTo>
                <a:lnTo>
                  <a:pt x="50250" y="0"/>
                </a:lnTo>
                <a:lnTo>
                  <a:pt x="50250" y="1859264"/>
                </a:lnTo>
                <a:lnTo>
                  <a:pt x="50250" y="1859264"/>
                </a:lnTo>
                <a:cubicBezTo>
                  <a:pt x="22498" y="1859264"/>
                  <a:pt x="0" y="1836766"/>
                  <a:pt x="0" y="1809014"/>
                </a:cubicBezTo>
                <a:lnTo>
                  <a:pt x="0" y="50250"/>
                </a:lnTo>
                <a:cubicBezTo>
                  <a:pt x="0" y="22516"/>
                  <a:pt x="22516" y="0"/>
                  <a:pt x="50250" y="0"/>
                </a:cubicBezTo>
                <a:close/>
              </a:path>
            </a:pathLst>
          </a:custGeom>
          <a:solidFill>
            <a:srgbClr val="D4A237"/>
          </a:solidFill>
          <a:ln/>
        </p:spPr>
      </p:sp>
      <p:sp>
        <p:nvSpPr>
          <p:cNvPr id="36" name="Text 34"/>
          <p:cNvSpPr/>
          <p:nvPr/>
        </p:nvSpPr>
        <p:spPr>
          <a:xfrm>
            <a:off x="8456002" y="2374331"/>
            <a:ext cx="1105509" cy="3015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83" b="1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过滤与校验</a:t>
            </a:r>
            <a:endParaRPr lang="en-US" sz="1600" dirty="0"/>
          </a:p>
        </p:txBody>
      </p:sp>
      <p:sp>
        <p:nvSpPr>
          <p:cNvPr id="37" name="Shape 35"/>
          <p:cNvSpPr/>
          <p:nvPr/>
        </p:nvSpPr>
        <p:spPr>
          <a:xfrm>
            <a:off x="14839175" y="2374331"/>
            <a:ext cx="502504" cy="301502"/>
          </a:xfrm>
          <a:custGeom>
            <a:avLst/>
            <a:gdLst/>
            <a:ahLst/>
            <a:cxnLst/>
            <a:rect l="l" t="t" r="r" b="b"/>
            <a:pathLst>
              <a:path w="502504" h="301502">
                <a:moveTo>
                  <a:pt x="50251" y="0"/>
                </a:moveTo>
                <a:lnTo>
                  <a:pt x="452252" y="0"/>
                </a:lnTo>
                <a:cubicBezTo>
                  <a:pt x="480006" y="0"/>
                  <a:pt x="502504" y="22498"/>
                  <a:pt x="502504" y="50251"/>
                </a:cubicBezTo>
                <a:lnTo>
                  <a:pt x="502504" y="251251"/>
                </a:lnTo>
                <a:cubicBezTo>
                  <a:pt x="502504" y="279004"/>
                  <a:pt x="480006" y="301502"/>
                  <a:pt x="452252" y="301502"/>
                </a:cubicBezTo>
                <a:lnTo>
                  <a:pt x="50251" y="301502"/>
                </a:lnTo>
                <a:cubicBezTo>
                  <a:pt x="22498" y="301502"/>
                  <a:pt x="0" y="279004"/>
                  <a:pt x="0" y="251251"/>
                </a:cubicBezTo>
                <a:lnTo>
                  <a:pt x="0" y="50251"/>
                </a:lnTo>
                <a:cubicBezTo>
                  <a:pt x="0" y="22498"/>
                  <a:pt x="22498" y="0"/>
                  <a:pt x="50251" y="0"/>
                </a:cubicBezTo>
                <a:close/>
              </a:path>
            </a:pathLst>
          </a:custGeom>
          <a:solidFill>
            <a:srgbClr val="D4A237">
              <a:alpha val="20000"/>
            </a:srgbClr>
          </a:solidFill>
          <a:ln/>
        </p:spPr>
      </p:sp>
      <p:sp>
        <p:nvSpPr>
          <p:cNvPr id="38" name="Text 36"/>
          <p:cNvSpPr/>
          <p:nvPr/>
        </p:nvSpPr>
        <p:spPr>
          <a:xfrm>
            <a:off x="14839175" y="2374331"/>
            <a:ext cx="577879" cy="301502"/>
          </a:xfrm>
          <a:prstGeom prst="rect">
            <a:avLst/>
          </a:prstGeom>
          <a:noFill/>
          <a:ln/>
        </p:spPr>
        <p:txBody>
          <a:bodyPr wrap="square" lIns="100501" tIns="50250" rIns="100501" bIns="50250" rtlCol="0" anchor="ctr"/>
          <a:lstStyle/>
          <a:p>
            <a:pPr>
              <a:lnSpc>
                <a:spcPct val="110000"/>
              </a:lnSpc>
            </a:pPr>
            <a:r>
              <a:rPr lang="en-US" sz="1187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过滤</a:t>
            </a:r>
            <a:endParaRPr lang="en-US" sz="1600" dirty="0"/>
          </a:p>
        </p:txBody>
      </p:sp>
      <p:sp>
        <p:nvSpPr>
          <p:cNvPr id="39" name="Text 37"/>
          <p:cNvSpPr/>
          <p:nvPr/>
        </p:nvSpPr>
        <p:spPr>
          <a:xfrm>
            <a:off x="8456002" y="2776334"/>
            <a:ext cx="6972241" cy="2512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85" dirty="0">
                <a:solidFill>
                  <a:srgbClr val="F8F9FA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应用should_backup_file过滤</a:t>
            </a:r>
            <a:endParaRPr lang="en-US" sz="1600" dirty="0"/>
          </a:p>
        </p:txBody>
      </p:sp>
      <p:sp>
        <p:nvSpPr>
          <p:cNvPr id="40" name="Text 38"/>
          <p:cNvSpPr/>
          <p:nvPr/>
        </p:nvSpPr>
        <p:spPr>
          <a:xfrm>
            <a:off x="8456002" y="3077836"/>
            <a:ext cx="6972241" cy="2512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85" dirty="0">
                <a:solidFill>
                  <a:srgbClr val="F8F9FA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可选的CRC32校验(Zip默认)</a:t>
            </a:r>
            <a:endParaRPr lang="en-US" sz="1600" dirty="0"/>
          </a:p>
        </p:txBody>
      </p:sp>
      <p:sp>
        <p:nvSpPr>
          <p:cNvPr id="41" name="Text 39"/>
          <p:cNvSpPr/>
          <p:nvPr/>
        </p:nvSpPr>
        <p:spPr>
          <a:xfrm>
            <a:off x="8456002" y="3379338"/>
            <a:ext cx="6972241" cy="2512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85" dirty="0">
                <a:solidFill>
                  <a:srgbClr val="F8F9FA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大小和时间戳验证</a:t>
            </a:r>
            <a:endParaRPr lang="en-US" sz="1600" dirty="0"/>
          </a:p>
        </p:txBody>
      </p:sp>
      <p:sp>
        <p:nvSpPr>
          <p:cNvPr id="42" name="Text 40"/>
          <p:cNvSpPr/>
          <p:nvPr/>
        </p:nvSpPr>
        <p:spPr>
          <a:xfrm>
            <a:off x="8456002" y="3680841"/>
            <a:ext cx="6972241" cy="2512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85" dirty="0">
                <a:solidFill>
                  <a:srgbClr val="F8F9FA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密码错误处理(7z/AES)</a:t>
            </a:r>
            <a:endParaRPr lang="en-US" sz="1600" dirty="0"/>
          </a:p>
        </p:txBody>
      </p:sp>
      <p:sp>
        <p:nvSpPr>
          <p:cNvPr id="43" name="Shape 41"/>
          <p:cNvSpPr/>
          <p:nvPr/>
        </p:nvSpPr>
        <p:spPr>
          <a:xfrm>
            <a:off x="8280125" y="4233595"/>
            <a:ext cx="7210930" cy="2160767"/>
          </a:xfrm>
          <a:custGeom>
            <a:avLst/>
            <a:gdLst/>
            <a:ahLst/>
            <a:cxnLst/>
            <a:rect l="l" t="t" r="r" b="b"/>
            <a:pathLst>
              <a:path w="7210930" h="2160767">
                <a:moveTo>
                  <a:pt x="50250" y="0"/>
                </a:moveTo>
                <a:lnTo>
                  <a:pt x="7110433" y="0"/>
                </a:lnTo>
                <a:cubicBezTo>
                  <a:pt x="7165936" y="0"/>
                  <a:pt x="7210930" y="44994"/>
                  <a:pt x="7210930" y="100497"/>
                </a:cubicBezTo>
                <a:lnTo>
                  <a:pt x="7210930" y="2060269"/>
                </a:lnTo>
                <a:cubicBezTo>
                  <a:pt x="7210930" y="2115772"/>
                  <a:pt x="7165936" y="2160767"/>
                  <a:pt x="7110433" y="2160767"/>
                </a:cubicBezTo>
                <a:lnTo>
                  <a:pt x="50250" y="2160767"/>
                </a:lnTo>
                <a:cubicBezTo>
                  <a:pt x="22498" y="2160767"/>
                  <a:pt x="0" y="2138269"/>
                  <a:pt x="0" y="2110516"/>
                </a:cubicBezTo>
                <a:lnTo>
                  <a:pt x="0" y="50250"/>
                </a:lnTo>
                <a:cubicBezTo>
                  <a:pt x="0" y="22516"/>
                  <a:pt x="22516" y="0"/>
                  <a:pt x="50250" y="0"/>
                </a:cubicBez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44" name="Shape 42"/>
          <p:cNvSpPr/>
          <p:nvPr/>
        </p:nvSpPr>
        <p:spPr>
          <a:xfrm>
            <a:off x="8280125" y="4233595"/>
            <a:ext cx="50250" cy="2160767"/>
          </a:xfrm>
          <a:custGeom>
            <a:avLst/>
            <a:gdLst/>
            <a:ahLst/>
            <a:cxnLst/>
            <a:rect l="l" t="t" r="r" b="b"/>
            <a:pathLst>
              <a:path w="50250" h="2160767">
                <a:moveTo>
                  <a:pt x="50250" y="0"/>
                </a:moveTo>
                <a:lnTo>
                  <a:pt x="50250" y="0"/>
                </a:lnTo>
                <a:lnTo>
                  <a:pt x="50250" y="2160767"/>
                </a:lnTo>
                <a:lnTo>
                  <a:pt x="50250" y="2160767"/>
                </a:lnTo>
                <a:cubicBezTo>
                  <a:pt x="22498" y="2160767"/>
                  <a:pt x="0" y="2138269"/>
                  <a:pt x="0" y="2110516"/>
                </a:cubicBezTo>
                <a:lnTo>
                  <a:pt x="0" y="50250"/>
                </a:lnTo>
                <a:cubicBezTo>
                  <a:pt x="0" y="22516"/>
                  <a:pt x="22516" y="0"/>
                  <a:pt x="50250" y="0"/>
                </a:cubicBezTo>
                <a:close/>
              </a:path>
            </a:pathLst>
          </a:custGeom>
          <a:solidFill>
            <a:srgbClr val="D4A237"/>
          </a:solidFill>
          <a:ln/>
        </p:spPr>
      </p:sp>
      <p:sp>
        <p:nvSpPr>
          <p:cNvPr id="45" name="Text 43"/>
          <p:cNvSpPr/>
          <p:nvPr/>
        </p:nvSpPr>
        <p:spPr>
          <a:xfrm>
            <a:off x="8456002" y="4384346"/>
            <a:ext cx="904507" cy="3015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83" b="1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文件恢复</a:t>
            </a:r>
            <a:endParaRPr lang="en-US" sz="1600" dirty="0"/>
          </a:p>
        </p:txBody>
      </p:sp>
      <p:sp>
        <p:nvSpPr>
          <p:cNvPr id="46" name="Shape 44"/>
          <p:cNvSpPr/>
          <p:nvPr/>
        </p:nvSpPr>
        <p:spPr>
          <a:xfrm>
            <a:off x="14839175" y="4384346"/>
            <a:ext cx="502504" cy="301502"/>
          </a:xfrm>
          <a:custGeom>
            <a:avLst/>
            <a:gdLst/>
            <a:ahLst/>
            <a:cxnLst/>
            <a:rect l="l" t="t" r="r" b="b"/>
            <a:pathLst>
              <a:path w="502504" h="301502">
                <a:moveTo>
                  <a:pt x="50251" y="0"/>
                </a:moveTo>
                <a:lnTo>
                  <a:pt x="452252" y="0"/>
                </a:lnTo>
                <a:cubicBezTo>
                  <a:pt x="480006" y="0"/>
                  <a:pt x="502504" y="22498"/>
                  <a:pt x="502504" y="50251"/>
                </a:cubicBezTo>
                <a:lnTo>
                  <a:pt x="502504" y="251251"/>
                </a:lnTo>
                <a:cubicBezTo>
                  <a:pt x="502504" y="279004"/>
                  <a:pt x="480006" y="301502"/>
                  <a:pt x="452252" y="301502"/>
                </a:cubicBezTo>
                <a:lnTo>
                  <a:pt x="50251" y="301502"/>
                </a:lnTo>
                <a:cubicBezTo>
                  <a:pt x="22498" y="301502"/>
                  <a:pt x="0" y="279004"/>
                  <a:pt x="0" y="251251"/>
                </a:cubicBezTo>
                <a:lnTo>
                  <a:pt x="0" y="50251"/>
                </a:lnTo>
                <a:cubicBezTo>
                  <a:pt x="0" y="22498"/>
                  <a:pt x="22498" y="0"/>
                  <a:pt x="50251" y="0"/>
                </a:cubicBezTo>
                <a:close/>
              </a:path>
            </a:pathLst>
          </a:custGeom>
          <a:solidFill>
            <a:srgbClr val="D4A237">
              <a:alpha val="20000"/>
            </a:srgbClr>
          </a:solidFill>
          <a:ln/>
        </p:spPr>
      </p:sp>
      <p:sp>
        <p:nvSpPr>
          <p:cNvPr id="47" name="Text 45"/>
          <p:cNvSpPr/>
          <p:nvPr/>
        </p:nvSpPr>
        <p:spPr>
          <a:xfrm>
            <a:off x="14839175" y="4384346"/>
            <a:ext cx="577879" cy="301502"/>
          </a:xfrm>
          <a:prstGeom prst="rect">
            <a:avLst/>
          </a:prstGeom>
          <a:noFill/>
          <a:ln/>
        </p:spPr>
        <p:txBody>
          <a:bodyPr wrap="square" lIns="100501" tIns="50250" rIns="100501" bIns="50250" rtlCol="0" anchor="ctr"/>
          <a:lstStyle/>
          <a:p>
            <a:pPr>
              <a:lnSpc>
                <a:spcPct val="110000"/>
              </a:lnSpc>
            </a:pPr>
            <a:r>
              <a:rPr lang="en-US" sz="1187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恢复</a:t>
            </a:r>
            <a:endParaRPr lang="en-US" sz="1600" dirty="0"/>
          </a:p>
        </p:txBody>
      </p:sp>
      <p:sp>
        <p:nvSpPr>
          <p:cNvPr id="48" name="Text 46"/>
          <p:cNvSpPr/>
          <p:nvPr/>
        </p:nvSpPr>
        <p:spPr>
          <a:xfrm>
            <a:off x="8456002" y="4786349"/>
            <a:ext cx="6972241" cy="2512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85" dirty="0">
                <a:solidFill>
                  <a:srgbClr val="F8F9FA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调用copy_folder_recursive递归</a:t>
            </a:r>
            <a:endParaRPr lang="en-US" sz="1600" dirty="0"/>
          </a:p>
        </p:txBody>
      </p:sp>
      <p:sp>
        <p:nvSpPr>
          <p:cNvPr id="49" name="Text 47"/>
          <p:cNvSpPr/>
          <p:nvPr/>
        </p:nvSpPr>
        <p:spPr>
          <a:xfrm>
            <a:off x="8456002" y="5087852"/>
            <a:ext cx="6972241" cy="2512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85" dirty="0">
                <a:solidFill>
                  <a:srgbClr val="F8F9FA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先创建父目录结构</a:t>
            </a:r>
            <a:endParaRPr lang="en-US" sz="1600" dirty="0"/>
          </a:p>
        </p:txBody>
      </p:sp>
      <p:sp>
        <p:nvSpPr>
          <p:cNvPr id="50" name="Text 48"/>
          <p:cNvSpPr/>
          <p:nvPr/>
        </p:nvSpPr>
        <p:spPr>
          <a:xfrm>
            <a:off x="8456002" y="5389354"/>
            <a:ext cx="6972241" cy="2512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85" dirty="0">
                <a:solidFill>
                  <a:srgbClr val="F8F9FA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调用get_file获取ReadableFile</a:t>
            </a:r>
            <a:endParaRPr lang="en-US" sz="1600" dirty="0"/>
          </a:p>
        </p:txBody>
      </p:sp>
      <p:sp>
        <p:nvSpPr>
          <p:cNvPr id="51" name="Text 49"/>
          <p:cNvSpPr/>
          <p:nvPr/>
        </p:nvSpPr>
        <p:spPr>
          <a:xfrm>
            <a:off x="8456002" y="5690856"/>
            <a:ext cx="6972241" cy="2512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85" dirty="0">
                <a:solidFill>
                  <a:srgbClr val="F8F9FA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调用write_file_force写入(支持覆盖)</a:t>
            </a:r>
            <a:endParaRPr lang="en-US" sz="1600" dirty="0"/>
          </a:p>
        </p:txBody>
      </p:sp>
      <p:sp>
        <p:nvSpPr>
          <p:cNvPr id="52" name="Text 50"/>
          <p:cNvSpPr/>
          <p:nvPr/>
        </p:nvSpPr>
        <p:spPr>
          <a:xfrm>
            <a:off x="8456002" y="5992359"/>
            <a:ext cx="6972241" cy="2512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85" dirty="0">
                <a:solidFill>
                  <a:srgbClr val="F8F9FA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设置完整文件元数据</a:t>
            </a:r>
            <a:endParaRPr lang="en-US" sz="1600" dirty="0"/>
          </a:p>
        </p:txBody>
      </p:sp>
      <p:sp>
        <p:nvSpPr>
          <p:cNvPr id="53" name="Shape 51"/>
          <p:cNvSpPr/>
          <p:nvPr/>
        </p:nvSpPr>
        <p:spPr>
          <a:xfrm>
            <a:off x="8280125" y="6545113"/>
            <a:ext cx="7210930" cy="1859264"/>
          </a:xfrm>
          <a:custGeom>
            <a:avLst/>
            <a:gdLst/>
            <a:ahLst/>
            <a:cxnLst/>
            <a:rect l="l" t="t" r="r" b="b"/>
            <a:pathLst>
              <a:path w="7210930" h="1859264">
                <a:moveTo>
                  <a:pt x="50250" y="0"/>
                </a:moveTo>
                <a:lnTo>
                  <a:pt x="7110437" y="0"/>
                </a:lnTo>
                <a:cubicBezTo>
                  <a:pt x="7165938" y="0"/>
                  <a:pt x="7210930" y="44992"/>
                  <a:pt x="7210930" y="100493"/>
                </a:cubicBezTo>
                <a:lnTo>
                  <a:pt x="7210930" y="1758771"/>
                </a:lnTo>
                <a:cubicBezTo>
                  <a:pt x="7210930" y="1814272"/>
                  <a:pt x="7165938" y="1859264"/>
                  <a:pt x="7110437" y="1859264"/>
                </a:cubicBezTo>
                <a:lnTo>
                  <a:pt x="50250" y="1859264"/>
                </a:lnTo>
                <a:cubicBezTo>
                  <a:pt x="22498" y="1859264"/>
                  <a:pt x="0" y="1836766"/>
                  <a:pt x="0" y="1809014"/>
                </a:cubicBezTo>
                <a:lnTo>
                  <a:pt x="0" y="50250"/>
                </a:lnTo>
                <a:cubicBezTo>
                  <a:pt x="0" y="22516"/>
                  <a:pt x="22516" y="0"/>
                  <a:pt x="50250" y="0"/>
                </a:cubicBez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54" name="Shape 52"/>
          <p:cNvSpPr/>
          <p:nvPr/>
        </p:nvSpPr>
        <p:spPr>
          <a:xfrm>
            <a:off x="8280125" y="6545113"/>
            <a:ext cx="50250" cy="1859264"/>
          </a:xfrm>
          <a:custGeom>
            <a:avLst/>
            <a:gdLst/>
            <a:ahLst/>
            <a:cxnLst/>
            <a:rect l="l" t="t" r="r" b="b"/>
            <a:pathLst>
              <a:path w="50250" h="1859264">
                <a:moveTo>
                  <a:pt x="50250" y="0"/>
                </a:moveTo>
                <a:lnTo>
                  <a:pt x="50250" y="0"/>
                </a:lnTo>
                <a:lnTo>
                  <a:pt x="50250" y="1859264"/>
                </a:lnTo>
                <a:lnTo>
                  <a:pt x="50250" y="1859264"/>
                </a:lnTo>
                <a:cubicBezTo>
                  <a:pt x="22498" y="1859264"/>
                  <a:pt x="0" y="1836766"/>
                  <a:pt x="0" y="1809014"/>
                </a:cubicBezTo>
                <a:lnTo>
                  <a:pt x="0" y="50250"/>
                </a:lnTo>
                <a:cubicBezTo>
                  <a:pt x="0" y="22516"/>
                  <a:pt x="22516" y="0"/>
                  <a:pt x="50250" y="0"/>
                </a:cubicBezTo>
                <a:close/>
              </a:path>
            </a:pathLst>
          </a:custGeom>
          <a:solidFill>
            <a:srgbClr val="D4A237"/>
          </a:solidFill>
          <a:ln/>
        </p:spPr>
      </p:sp>
      <p:sp>
        <p:nvSpPr>
          <p:cNvPr id="55" name="Text 53"/>
          <p:cNvSpPr/>
          <p:nvPr/>
        </p:nvSpPr>
        <p:spPr>
          <a:xfrm>
            <a:off x="8456002" y="6695864"/>
            <a:ext cx="1105509" cy="3015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83" b="1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完成与统计</a:t>
            </a:r>
            <a:endParaRPr lang="en-US" sz="1600" dirty="0"/>
          </a:p>
        </p:txBody>
      </p:sp>
      <p:sp>
        <p:nvSpPr>
          <p:cNvPr id="56" name="Shape 54"/>
          <p:cNvSpPr/>
          <p:nvPr/>
        </p:nvSpPr>
        <p:spPr>
          <a:xfrm>
            <a:off x="14839175" y="6695864"/>
            <a:ext cx="502504" cy="301502"/>
          </a:xfrm>
          <a:custGeom>
            <a:avLst/>
            <a:gdLst/>
            <a:ahLst/>
            <a:cxnLst/>
            <a:rect l="l" t="t" r="r" b="b"/>
            <a:pathLst>
              <a:path w="502504" h="301502">
                <a:moveTo>
                  <a:pt x="50251" y="0"/>
                </a:moveTo>
                <a:lnTo>
                  <a:pt x="452252" y="0"/>
                </a:lnTo>
                <a:cubicBezTo>
                  <a:pt x="480006" y="0"/>
                  <a:pt x="502504" y="22498"/>
                  <a:pt x="502504" y="50251"/>
                </a:cubicBezTo>
                <a:lnTo>
                  <a:pt x="502504" y="251251"/>
                </a:lnTo>
                <a:cubicBezTo>
                  <a:pt x="502504" y="279004"/>
                  <a:pt x="480006" y="301502"/>
                  <a:pt x="452252" y="301502"/>
                </a:cubicBezTo>
                <a:lnTo>
                  <a:pt x="50251" y="301502"/>
                </a:lnTo>
                <a:cubicBezTo>
                  <a:pt x="22498" y="301502"/>
                  <a:pt x="0" y="279004"/>
                  <a:pt x="0" y="251251"/>
                </a:cubicBezTo>
                <a:lnTo>
                  <a:pt x="0" y="50251"/>
                </a:lnTo>
                <a:cubicBezTo>
                  <a:pt x="0" y="22498"/>
                  <a:pt x="22498" y="0"/>
                  <a:pt x="50251" y="0"/>
                </a:cubicBezTo>
                <a:close/>
              </a:path>
            </a:pathLst>
          </a:custGeom>
          <a:solidFill>
            <a:srgbClr val="D4A237">
              <a:alpha val="20000"/>
            </a:srgbClr>
          </a:solidFill>
          <a:ln/>
        </p:spPr>
      </p:sp>
      <p:sp>
        <p:nvSpPr>
          <p:cNvPr id="57" name="Text 55"/>
          <p:cNvSpPr/>
          <p:nvPr/>
        </p:nvSpPr>
        <p:spPr>
          <a:xfrm>
            <a:off x="14839175" y="6695864"/>
            <a:ext cx="577879" cy="301502"/>
          </a:xfrm>
          <a:prstGeom prst="rect">
            <a:avLst/>
          </a:prstGeom>
          <a:noFill/>
          <a:ln/>
        </p:spPr>
        <p:txBody>
          <a:bodyPr wrap="square" lIns="100501" tIns="50250" rIns="100501" bIns="50250" rtlCol="0" anchor="ctr"/>
          <a:lstStyle/>
          <a:p>
            <a:pPr>
              <a:lnSpc>
                <a:spcPct val="110000"/>
              </a:lnSpc>
            </a:pPr>
            <a:r>
              <a:rPr lang="en-US" sz="1187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收尾</a:t>
            </a:r>
            <a:endParaRPr lang="en-US" sz="1600" dirty="0"/>
          </a:p>
        </p:txBody>
      </p:sp>
      <p:sp>
        <p:nvSpPr>
          <p:cNvPr id="58" name="Text 56"/>
          <p:cNvSpPr/>
          <p:nvPr/>
        </p:nvSpPr>
        <p:spPr>
          <a:xfrm>
            <a:off x="8456002" y="7097867"/>
            <a:ext cx="6972241" cy="2512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85" dirty="0">
                <a:solidFill>
                  <a:srgbClr val="F8F9FA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关闭所有设备</a:t>
            </a:r>
            <a:endParaRPr lang="en-US" sz="1600" dirty="0"/>
          </a:p>
        </p:txBody>
      </p:sp>
      <p:sp>
        <p:nvSpPr>
          <p:cNvPr id="59" name="Text 57"/>
          <p:cNvSpPr/>
          <p:nvPr/>
        </p:nvSpPr>
        <p:spPr>
          <a:xfrm>
            <a:off x="8456002" y="7399369"/>
            <a:ext cx="6972241" cy="2512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85" dirty="0">
                <a:solidFill>
                  <a:srgbClr val="F8F9FA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输出恢复统计信息</a:t>
            </a:r>
            <a:endParaRPr lang="en-US" sz="1600" dirty="0"/>
          </a:p>
        </p:txBody>
      </p:sp>
      <p:sp>
        <p:nvSpPr>
          <p:cNvPr id="60" name="Text 58"/>
          <p:cNvSpPr/>
          <p:nvPr/>
        </p:nvSpPr>
        <p:spPr>
          <a:xfrm>
            <a:off x="8456002" y="7700872"/>
            <a:ext cx="6972241" cy="2512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85" dirty="0">
                <a:solidFill>
                  <a:srgbClr val="F8F9FA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报告校验错误</a:t>
            </a:r>
            <a:endParaRPr lang="en-US" sz="1600" dirty="0"/>
          </a:p>
        </p:txBody>
      </p:sp>
      <p:sp>
        <p:nvSpPr>
          <p:cNvPr id="61" name="Text 59"/>
          <p:cNvSpPr/>
          <p:nvPr/>
        </p:nvSpPr>
        <p:spPr>
          <a:xfrm>
            <a:off x="8456002" y="8002374"/>
            <a:ext cx="6972241" cy="2512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85" dirty="0">
                <a:solidFill>
                  <a:srgbClr val="F8F9FA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返回退出码</a:t>
            </a:r>
            <a:endParaRPr lang="en-US" sz="1600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wallpapers.com/8b4f29671ad877fc936876760948b5373f417d74.jpg"/>
          <p:cNvPicPr>
            <a:picLocks noChangeAspect="1"/>
          </p:cNvPicPr>
          <p:nvPr/>
        </p:nvPicPr>
        <p:blipFill>
          <a:blip r:embed="rId3">
            <a:alphaModFix amt="30000"/>
          </a:blip>
          <a:srcRect l="746" r="746"/>
          <a:stretch/>
        </p:blipFill>
        <p:spPr>
          <a:xfrm>
            <a:off x="0" y="0"/>
            <a:ext cx="16256000" cy="9144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6256000" cy="9144000"/>
          </a:xfrm>
          <a:custGeom>
            <a:avLst/>
            <a:gdLst/>
            <a:ahLst/>
            <a:cxnLst/>
            <a:rect l="l" t="t" r="r" b="b"/>
            <a:pathLst>
              <a:path w="16256000" h="9144000">
                <a:moveTo>
                  <a:pt x="0" y="0"/>
                </a:moveTo>
                <a:lnTo>
                  <a:pt x="16256000" y="0"/>
                </a:lnTo>
                <a:lnTo>
                  <a:pt x="16256000" y="9144000"/>
                </a:lnTo>
                <a:lnTo>
                  <a:pt x="0" y="9144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1A1D21">
                  <a:alpha val="98000"/>
                </a:srgbClr>
              </a:gs>
              <a:gs pos="50000">
                <a:srgbClr val="343A40">
                  <a:alpha val="95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</a:gradFill>
          <a:ln/>
        </p:spPr>
      </p:sp>
      <p:sp>
        <p:nvSpPr>
          <p:cNvPr id="4" name="Shape 1"/>
          <p:cNvSpPr/>
          <p:nvPr/>
        </p:nvSpPr>
        <p:spPr>
          <a:xfrm>
            <a:off x="533400" y="1358900"/>
            <a:ext cx="3086100" cy="762000"/>
          </a:xfrm>
          <a:custGeom>
            <a:avLst/>
            <a:gdLst/>
            <a:ahLst/>
            <a:cxnLst/>
            <a:rect l="l" t="t" r="r" b="b"/>
            <a:pathLst>
              <a:path w="3086100" h="762000">
                <a:moveTo>
                  <a:pt x="0" y="0"/>
                </a:moveTo>
                <a:lnTo>
                  <a:pt x="3086100" y="0"/>
                </a:lnTo>
                <a:lnTo>
                  <a:pt x="3086100" y="762000"/>
                </a:lnTo>
                <a:lnTo>
                  <a:pt x="0" y="762000"/>
                </a:lnTo>
                <a:lnTo>
                  <a:pt x="0" y="0"/>
                </a:lnTo>
                <a:close/>
              </a:path>
            </a:pathLst>
          </a:custGeom>
          <a:solidFill>
            <a:srgbClr val="D4A237">
              <a:alpha val="20000"/>
            </a:srgbClr>
          </a:solidFill>
          <a:ln/>
        </p:spPr>
      </p:sp>
      <p:sp>
        <p:nvSpPr>
          <p:cNvPr id="5" name="Shape 2"/>
          <p:cNvSpPr/>
          <p:nvPr/>
        </p:nvSpPr>
        <p:spPr>
          <a:xfrm>
            <a:off x="533400" y="1358900"/>
            <a:ext cx="50800" cy="762000"/>
          </a:xfrm>
          <a:custGeom>
            <a:avLst/>
            <a:gdLst/>
            <a:ahLst/>
            <a:cxnLst/>
            <a:rect l="l" t="t" r="r" b="b"/>
            <a:pathLst>
              <a:path w="50800" h="762000">
                <a:moveTo>
                  <a:pt x="0" y="0"/>
                </a:moveTo>
                <a:lnTo>
                  <a:pt x="50800" y="0"/>
                </a:lnTo>
                <a:lnTo>
                  <a:pt x="50800" y="762000"/>
                </a:lnTo>
                <a:lnTo>
                  <a:pt x="0" y="762000"/>
                </a:lnTo>
                <a:lnTo>
                  <a:pt x="0" y="0"/>
                </a:lnTo>
                <a:close/>
              </a:path>
            </a:pathLst>
          </a:custGeom>
          <a:solidFill>
            <a:srgbClr val="D4A237"/>
          </a:solidFill>
          <a:ln/>
        </p:spPr>
      </p:sp>
      <p:sp>
        <p:nvSpPr>
          <p:cNvPr id="6" name="Text 3"/>
          <p:cNvSpPr/>
          <p:nvPr/>
        </p:nvSpPr>
        <p:spPr>
          <a:xfrm>
            <a:off x="863600" y="1485900"/>
            <a:ext cx="264418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3000" b="1" kern="0" spc="150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CHAPTER 07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508000" y="2489200"/>
            <a:ext cx="5029200" cy="12128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7200" b="1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加密与压缩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508000" y="3632200"/>
            <a:ext cx="2286000" cy="12128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7200" b="1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支持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508000" y="5219700"/>
            <a:ext cx="99060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dirty="0">
                <a:solidFill>
                  <a:srgbClr val="F8F9FA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多种加密算法与压缩格式的实现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514350" y="6242050"/>
            <a:ext cx="7404100" cy="1536700"/>
          </a:xfrm>
          <a:custGeom>
            <a:avLst/>
            <a:gdLst/>
            <a:ahLst/>
            <a:cxnLst/>
            <a:rect l="l" t="t" r="r" b="b"/>
            <a:pathLst>
              <a:path w="7404100" h="1536700">
                <a:moveTo>
                  <a:pt x="101607" y="0"/>
                </a:moveTo>
                <a:lnTo>
                  <a:pt x="7302493" y="0"/>
                </a:lnTo>
                <a:cubicBezTo>
                  <a:pt x="7358609" y="0"/>
                  <a:pt x="7404100" y="45491"/>
                  <a:pt x="7404100" y="101607"/>
                </a:cubicBezTo>
                <a:lnTo>
                  <a:pt x="7404100" y="1435093"/>
                </a:lnTo>
                <a:cubicBezTo>
                  <a:pt x="7404100" y="1491209"/>
                  <a:pt x="7358609" y="1536700"/>
                  <a:pt x="7302493" y="1536700"/>
                </a:cubicBezTo>
                <a:lnTo>
                  <a:pt x="101607" y="1536700"/>
                </a:lnTo>
                <a:cubicBezTo>
                  <a:pt x="45491" y="1536700"/>
                  <a:pt x="0" y="1491209"/>
                  <a:pt x="0" y="1435093"/>
                </a:cubicBezTo>
                <a:lnTo>
                  <a:pt x="0" y="101607"/>
                </a:lnTo>
                <a:cubicBezTo>
                  <a:pt x="0" y="45528"/>
                  <a:pt x="45528" y="0"/>
                  <a:pt x="101607" y="0"/>
                </a:cubicBezTo>
                <a:close/>
              </a:path>
            </a:pathLst>
          </a:custGeom>
          <a:solidFill>
            <a:srgbClr val="343A40">
              <a:alpha val="60000"/>
            </a:srgbClr>
          </a:solidFill>
          <a:ln w="12700">
            <a:solidFill>
              <a:srgbClr val="495057">
                <a:alpha val="30196"/>
              </a:srgbClr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825500" y="6553200"/>
            <a:ext cx="69342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加密算法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825500" y="7112000"/>
            <a:ext cx="68961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dirty="0">
                <a:solidFill>
                  <a:srgbClr val="F8F9FA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ZipCrypto | RC4 | AES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8337550" y="6242050"/>
            <a:ext cx="7404100" cy="1536700"/>
          </a:xfrm>
          <a:custGeom>
            <a:avLst/>
            <a:gdLst/>
            <a:ahLst/>
            <a:cxnLst/>
            <a:rect l="l" t="t" r="r" b="b"/>
            <a:pathLst>
              <a:path w="7404100" h="1536700">
                <a:moveTo>
                  <a:pt x="101607" y="0"/>
                </a:moveTo>
                <a:lnTo>
                  <a:pt x="7302493" y="0"/>
                </a:lnTo>
                <a:cubicBezTo>
                  <a:pt x="7358609" y="0"/>
                  <a:pt x="7404100" y="45491"/>
                  <a:pt x="7404100" y="101607"/>
                </a:cubicBezTo>
                <a:lnTo>
                  <a:pt x="7404100" y="1435093"/>
                </a:lnTo>
                <a:cubicBezTo>
                  <a:pt x="7404100" y="1491209"/>
                  <a:pt x="7358609" y="1536700"/>
                  <a:pt x="7302493" y="1536700"/>
                </a:cubicBezTo>
                <a:lnTo>
                  <a:pt x="101607" y="1536700"/>
                </a:lnTo>
                <a:cubicBezTo>
                  <a:pt x="45491" y="1536700"/>
                  <a:pt x="0" y="1491209"/>
                  <a:pt x="0" y="1435093"/>
                </a:cubicBezTo>
                <a:lnTo>
                  <a:pt x="0" y="101607"/>
                </a:lnTo>
                <a:cubicBezTo>
                  <a:pt x="0" y="45528"/>
                  <a:pt x="45528" y="0"/>
                  <a:pt x="101607" y="0"/>
                </a:cubicBezTo>
                <a:close/>
              </a:path>
            </a:pathLst>
          </a:custGeom>
          <a:solidFill>
            <a:srgbClr val="343A40">
              <a:alpha val="60000"/>
            </a:srgbClr>
          </a:solidFill>
          <a:ln w="12700">
            <a:solidFill>
              <a:srgbClr val="495057">
                <a:alpha val="30196"/>
              </a:srgbClr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8648700" y="6553200"/>
            <a:ext cx="69342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压缩格式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8648700" y="7112000"/>
            <a:ext cx="68961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dirty="0">
                <a:solidFill>
                  <a:srgbClr val="F8F9FA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Tar | Zip | 7z</a:t>
            </a:r>
            <a:endParaRPr lang="en-US" sz="1600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78822" y="478822"/>
            <a:ext cx="15513826" cy="47882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393" b="1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加密算法实现</a:t>
            </a:r>
            <a:endParaRPr lang="en-US" sz="1600" dirty="0"/>
          </a:p>
        </p:txBody>
      </p:sp>
      <p:sp>
        <p:nvSpPr>
          <p:cNvPr id="3" name="Shape 1"/>
          <p:cNvSpPr/>
          <p:nvPr/>
        </p:nvSpPr>
        <p:spPr>
          <a:xfrm>
            <a:off x="478822" y="1053408"/>
            <a:ext cx="766115" cy="47882"/>
          </a:xfrm>
          <a:custGeom>
            <a:avLst/>
            <a:gdLst/>
            <a:ahLst/>
            <a:cxnLst/>
            <a:rect l="l" t="t" r="r" b="b"/>
            <a:pathLst>
              <a:path w="766115" h="47882">
                <a:moveTo>
                  <a:pt x="0" y="0"/>
                </a:moveTo>
                <a:lnTo>
                  <a:pt x="766115" y="0"/>
                </a:lnTo>
                <a:lnTo>
                  <a:pt x="766115" y="47882"/>
                </a:lnTo>
                <a:lnTo>
                  <a:pt x="0" y="47882"/>
                </a:lnTo>
                <a:lnTo>
                  <a:pt x="0" y="0"/>
                </a:lnTo>
                <a:close/>
              </a:path>
            </a:pathLst>
          </a:custGeom>
          <a:solidFill>
            <a:srgbClr val="D4A237"/>
          </a:solidFill>
          <a:ln/>
        </p:spPr>
      </p:sp>
      <p:sp>
        <p:nvSpPr>
          <p:cNvPr id="4" name="Shape 2"/>
          <p:cNvSpPr/>
          <p:nvPr/>
        </p:nvSpPr>
        <p:spPr>
          <a:xfrm>
            <a:off x="484807" y="1346686"/>
            <a:ext cx="7517502" cy="4369249"/>
          </a:xfrm>
          <a:custGeom>
            <a:avLst/>
            <a:gdLst/>
            <a:ahLst/>
            <a:cxnLst/>
            <a:rect l="l" t="t" r="r" b="b"/>
            <a:pathLst>
              <a:path w="7517502" h="4369249">
                <a:moveTo>
                  <a:pt x="95774" y="0"/>
                </a:moveTo>
                <a:lnTo>
                  <a:pt x="7421728" y="0"/>
                </a:lnTo>
                <a:cubicBezTo>
                  <a:pt x="7474623" y="0"/>
                  <a:pt x="7517502" y="42879"/>
                  <a:pt x="7517502" y="95774"/>
                </a:cubicBezTo>
                <a:lnTo>
                  <a:pt x="7517502" y="4273475"/>
                </a:lnTo>
                <a:cubicBezTo>
                  <a:pt x="7517502" y="4326369"/>
                  <a:pt x="7474623" y="4369249"/>
                  <a:pt x="7421728" y="4369249"/>
                </a:cubicBezTo>
                <a:lnTo>
                  <a:pt x="95774" y="4369249"/>
                </a:lnTo>
                <a:cubicBezTo>
                  <a:pt x="42879" y="4369249"/>
                  <a:pt x="0" y="4326369"/>
                  <a:pt x="0" y="4273475"/>
                </a:cubicBezTo>
                <a:lnTo>
                  <a:pt x="0" y="95774"/>
                </a:lnTo>
                <a:cubicBezTo>
                  <a:pt x="0" y="42879"/>
                  <a:pt x="42879" y="0"/>
                  <a:pt x="95774" y="0"/>
                </a:cubicBezTo>
                <a:close/>
              </a:path>
            </a:pathLst>
          </a:custGeom>
          <a:solidFill>
            <a:srgbClr val="343A40"/>
          </a:solidFill>
          <a:ln w="12700">
            <a:solidFill>
              <a:srgbClr val="495057">
                <a:alpha val="30196"/>
              </a:srgbClr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730203" y="1592082"/>
            <a:ext cx="7146415" cy="3351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885" b="1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ZipCrypto算法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730203" y="2070904"/>
            <a:ext cx="7026710" cy="1771641"/>
          </a:xfrm>
          <a:custGeom>
            <a:avLst/>
            <a:gdLst/>
            <a:ahLst/>
            <a:cxnLst/>
            <a:rect l="l" t="t" r="r" b="b"/>
            <a:pathLst>
              <a:path w="7026710" h="1771641">
                <a:moveTo>
                  <a:pt x="95757" y="0"/>
                </a:moveTo>
                <a:lnTo>
                  <a:pt x="6930953" y="0"/>
                </a:lnTo>
                <a:cubicBezTo>
                  <a:pt x="6983838" y="0"/>
                  <a:pt x="7026710" y="42872"/>
                  <a:pt x="7026710" y="95757"/>
                </a:cubicBezTo>
                <a:lnTo>
                  <a:pt x="7026710" y="1675883"/>
                </a:lnTo>
                <a:cubicBezTo>
                  <a:pt x="7026710" y="1728769"/>
                  <a:pt x="6983838" y="1771641"/>
                  <a:pt x="6930953" y="1771641"/>
                </a:cubicBezTo>
                <a:lnTo>
                  <a:pt x="95757" y="1771641"/>
                </a:lnTo>
                <a:cubicBezTo>
                  <a:pt x="42872" y="1771641"/>
                  <a:pt x="0" y="1728769"/>
                  <a:pt x="0" y="1675883"/>
                </a:cubicBezTo>
                <a:lnTo>
                  <a:pt x="0" y="95757"/>
                </a:lnTo>
                <a:cubicBezTo>
                  <a:pt x="0" y="42872"/>
                  <a:pt x="42872" y="0"/>
                  <a:pt x="95757" y="0"/>
                </a:cubicBez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7" name="Text 5"/>
          <p:cNvSpPr/>
          <p:nvPr/>
        </p:nvSpPr>
        <p:spPr>
          <a:xfrm>
            <a:off x="873850" y="2214551"/>
            <a:ext cx="6835181" cy="28729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08" b="1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算法原理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873850" y="2597608"/>
            <a:ext cx="6823211" cy="23941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20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KeySetup:</a:t>
            </a:r>
            <a:r>
              <a:rPr lang="en-US" sz="1320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初始化三个32位key(0x12345678, 0x23456789, 0x34567890)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873850" y="2884901"/>
            <a:ext cx="6823211" cy="23941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20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CRC32迭代:</a:t>
            </a:r>
            <a:r>
              <a:rPr lang="en-US" sz="1320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每个字节更新key并经CRC32迭代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873850" y="3172194"/>
            <a:ext cx="6823211" cy="23941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20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Keystream:</a:t>
            </a:r>
            <a:r>
              <a:rPr lang="en-US" sz="1320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用当前key生成keystream字节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873850" y="3459487"/>
            <a:ext cx="6823211" cy="23941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20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XOR操作:</a:t>
            </a:r>
            <a:r>
              <a:rPr lang="en-US" sz="1320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与数据逐字节异或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730203" y="3986191"/>
            <a:ext cx="7026710" cy="1484348"/>
          </a:xfrm>
          <a:custGeom>
            <a:avLst/>
            <a:gdLst/>
            <a:ahLst/>
            <a:cxnLst/>
            <a:rect l="l" t="t" r="r" b="b"/>
            <a:pathLst>
              <a:path w="7026710" h="1484348">
                <a:moveTo>
                  <a:pt x="95770" y="0"/>
                </a:moveTo>
                <a:lnTo>
                  <a:pt x="6930940" y="0"/>
                </a:lnTo>
                <a:cubicBezTo>
                  <a:pt x="6983832" y="0"/>
                  <a:pt x="7026710" y="42878"/>
                  <a:pt x="7026710" y="95770"/>
                </a:cubicBezTo>
                <a:lnTo>
                  <a:pt x="7026710" y="1388577"/>
                </a:lnTo>
                <a:cubicBezTo>
                  <a:pt x="7026710" y="1441470"/>
                  <a:pt x="6983832" y="1484348"/>
                  <a:pt x="6930940" y="1484348"/>
                </a:cubicBezTo>
                <a:lnTo>
                  <a:pt x="95770" y="1484348"/>
                </a:lnTo>
                <a:cubicBezTo>
                  <a:pt x="42878" y="1484348"/>
                  <a:pt x="0" y="1441470"/>
                  <a:pt x="0" y="1388577"/>
                </a:cubicBezTo>
                <a:lnTo>
                  <a:pt x="0" y="95770"/>
                </a:lnTo>
                <a:cubicBezTo>
                  <a:pt x="0" y="42913"/>
                  <a:pt x="42913" y="0"/>
                  <a:pt x="95770" y="0"/>
                </a:cubicBez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13" name="Text 11"/>
          <p:cNvSpPr/>
          <p:nvPr/>
        </p:nvSpPr>
        <p:spPr>
          <a:xfrm>
            <a:off x="873850" y="4129838"/>
            <a:ext cx="6835181" cy="28729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08" b="1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加密头生成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873850" y="4512895"/>
            <a:ext cx="6823211" cy="23941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20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12字节头:</a:t>
            </a:r>
            <a:r>
              <a:rPr lang="en-US" sz="1320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前11字节随机,第12字节为校验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873850" y="4800189"/>
            <a:ext cx="6823211" cy="23941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20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校验字节:</a:t>
            </a:r>
            <a:r>
              <a:rPr lang="en-US" sz="1320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文件最后修改时间的高8位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873850" y="5087482"/>
            <a:ext cx="6823211" cy="23941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20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验证:</a:t>
            </a:r>
            <a:r>
              <a:rPr lang="en-US" sz="1320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解密时校验第12字节判断密码正确性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8255000" y="1346686"/>
            <a:ext cx="7517502" cy="4369249"/>
          </a:xfrm>
          <a:custGeom>
            <a:avLst/>
            <a:gdLst/>
            <a:ahLst/>
            <a:cxnLst/>
            <a:rect l="l" t="t" r="r" b="b"/>
            <a:pathLst>
              <a:path w="7517502" h="4369249">
                <a:moveTo>
                  <a:pt x="95774" y="0"/>
                </a:moveTo>
                <a:lnTo>
                  <a:pt x="7421728" y="0"/>
                </a:lnTo>
                <a:cubicBezTo>
                  <a:pt x="7474623" y="0"/>
                  <a:pt x="7517502" y="42879"/>
                  <a:pt x="7517502" y="95774"/>
                </a:cubicBezTo>
                <a:lnTo>
                  <a:pt x="7517502" y="4273475"/>
                </a:lnTo>
                <a:cubicBezTo>
                  <a:pt x="7517502" y="4326369"/>
                  <a:pt x="7474623" y="4369249"/>
                  <a:pt x="7421728" y="4369249"/>
                </a:cubicBezTo>
                <a:lnTo>
                  <a:pt x="95774" y="4369249"/>
                </a:lnTo>
                <a:cubicBezTo>
                  <a:pt x="42879" y="4369249"/>
                  <a:pt x="0" y="4326369"/>
                  <a:pt x="0" y="4273475"/>
                </a:cubicBezTo>
                <a:lnTo>
                  <a:pt x="0" y="95774"/>
                </a:lnTo>
                <a:cubicBezTo>
                  <a:pt x="0" y="42879"/>
                  <a:pt x="42879" y="0"/>
                  <a:pt x="95774" y="0"/>
                </a:cubicBezTo>
                <a:close/>
              </a:path>
            </a:pathLst>
          </a:custGeom>
          <a:solidFill>
            <a:srgbClr val="343A40"/>
          </a:solidFill>
          <a:ln w="12700">
            <a:solidFill>
              <a:srgbClr val="495057">
                <a:alpha val="30196"/>
              </a:srgbClr>
            </a:solidFill>
            <a:prstDash val="solid"/>
          </a:ln>
        </p:spPr>
      </p:sp>
      <p:sp>
        <p:nvSpPr>
          <p:cNvPr id="18" name="Text 16"/>
          <p:cNvSpPr/>
          <p:nvPr/>
        </p:nvSpPr>
        <p:spPr>
          <a:xfrm>
            <a:off x="8500396" y="1592082"/>
            <a:ext cx="7146415" cy="3351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885" b="1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RC4算法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8500396" y="2070904"/>
            <a:ext cx="7026710" cy="1771641"/>
          </a:xfrm>
          <a:custGeom>
            <a:avLst/>
            <a:gdLst/>
            <a:ahLst/>
            <a:cxnLst/>
            <a:rect l="l" t="t" r="r" b="b"/>
            <a:pathLst>
              <a:path w="7026710" h="1771641">
                <a:moveTo>
                  <a:pt x="95757" y="0"/>
                </a:moveTo>
                <a:lnTo>
                  <a:pt x="6930953" y="0"/>
                </a:lnTo>
                <a:cubicBezTo>
                  <a:pt x="6983838" y="0"/>
                  <a:pt x="7026710" y="42872"/>
                  <a:pt x="7026710" y="95757"/>
                </a:cubicBezTo>
                <a:lnTo>
                  <a:pt x="7026710" y="1675883"/>
                </a:lnTo>
                <a:cubicBezTo>
                  <a:pt x="7026710" y="1728769"/>
                  <a:pt x="6983838" y="1771641"/>
                  <a:pt x="6930953" y="1771641"/>
                </a:cubicBezTo>
                <a:lnTo>
                  <a:pt x="95757" y="1771641"/>
                </a:lnTo>
                <a:cubicBezTo>
                  <a:pt x="42872" y="1771641"/>
                  <a:pt x="0" y="1728769"/>
                  <a:pt x="0" y="1675883"/>
                </a:cubicBezTo>
                <a:lnTo>
                  <a:pt x="0" y="95757"/>
                </a:lnTo>
                <a:cubicBezTo>
                  <a:pt x="0" y="42872"/>
                  <a:pt x="42872" y="0"/>
                  <a:pt x="95757" y="0"/>
                </a:cubicBez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20" name="Text 18"/>
          <p:cNvSpPr/>
          <p:nvPr/>
        </p:nvSpPr>
        <p:spPr>
          <a:xfrm>
            <a:off x="8644043" y="2214551"/>
            <a:ext cx="6835181" cy="28729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08" b="1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算法原理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8644043" y="2597608"/>
            <a:ext cx="6823211" cy="23941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20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KSA:</a:t>
            </a:r>
            <a:r>
              <a:rPr lang="en-US" sz="1320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Key Scheduling Algorithm初始化S盒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8644043" y="2884901"/>
            <a:ext cx="6823211" cy="23941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20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PRGA:</a:t>
            </a:r>
            <a:r>
              <a:rPr lang="en-US" sz="1320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Pseudo-Random Generation Algorithm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8644043" y="3172194"/>
            <a:ext cx="6823211" cy="23941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20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S盒:</a:t>
            </a:r>
            <a:r>
              <a:rPr lang="en-US" sz="1320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256字节状态向量持续更新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8644043" y="3459487"/>
            <a:ext cx="6823211" cy="23941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20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流加密:</a:t>
            </a:r>
            <a:r>
              <a:rPr lang="en-US" sz="1320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输出keystream与数据XOR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8500396" y="3986191"/>
            <a:ext cx="7026710" cy="1484348"/>
          </a:xfrm>
          <a:custGeom>
            <a:avLst/>
            <a:gdLst/>
            <a:ahLst/>
            <a:cxnLst/>
            <a:rect l="l" t="t" r="r" b="b"/>
            <a:pathLst>
              <a:path w="7026710" h="1484348">
                <a:moveTo>
                  <a:pt x="95770" y="0"/>
                </a:moveTo>
                <a:lnTo>
                  <a:pt x="6930940" y="0"/>
                </a:lnTo>
                <a:cubicBezTo>
                  <a:pt x="6983832" y="0"/>
                  <a:pt x="7026710" y="42878"/>
                  <a:pt x="7026710" y="95770"/>
                </a:cubicBezTo>
                <a:lnTo>
                  <a:pt x="7026710" y="1388577"/>
                </a:lnTo>
                <a:cubicBezTo>
                  <a:pt x="7026710" y="1441470"/>
                  <a:pt x="6983832" y="1484348"/>
                  <a:pt x="6930940" y="1484348"/>
                </a:cubicBezTo>
                <a:lnTo>
                  <a:pt x="95770" y="1484348"/>
                </a:lnTo>
                <a:cubicBezTo>
                  <a:pt x="42878" y="1484348"/>
                  <a:pt x="0" y="1441470"/>
                  <a:pt x="0" y="1388577"/>
                </a:cubicBezTo>
                <a:lnTo>
                  <a:pt x="0" y="95770"/>
                </a:lnTo>
                <a:cubicBezTo>
                  <a:pt x="0" y="42913"/>
                  <a:pt x="42913" y="0"/>
                  <a:pt x="95770" y="0"/>
                </a:cubicBez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26" name="Text 24"/>
          <p:cNvSpPr/>
          <p:nvPr/>
        </p:nvSpPr>
        <p:spPr>
          <a:xfrm>
            <a:off x="8644043" y="4129838"/>
            <a:ext cx="6835181" cy="28729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08" b="1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加密头生成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8644043" y="4512895"/>
            <a:ext cx="6823211" cy="23941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20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16字节头:</a:t>
            </a:r>
            <a:r>
              <a:rPr lang="en-US" sz="1320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前15字节随机,第16字节为校验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8644043" y="4800189"/>
            <a:ext cx="6823211" cy="23941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20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校验字节:</a:t>
            </a:r>
            <a:r>
              <a:rPr lang="en-US" sz="1320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文件最后修改时间或CRC32高8位</a:t>
            </a: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8644043" y="5087482"/>
            <a:ext cx="6823211" cy="23941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20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标准头:</a:t>
            </a:r>
            <a:r>
              <a:rPr lang="en-US" sz="1320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RC4加密头符合Zip强加密规范</a:t>
            </a: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484807" y="5861301"/>
            <a:ext cx="15286386" cy="3172194"/>
          </a:xfrm>
          <a:custGeom>
            <a:avLst/>
            <a:gdLst/>
            <a:ahLst/>
            <a:cxnLst/>
            <a:rect l="l" t="t" r="r" b="b"/>
            <a:pathLst>
              <a:path w="15286386" h="3172194">
                <a:moveTo>
                  <a:pt x="95769" y="0"/>
                </a:moveTo>
                <a:lnTo>
                  <a:pt x="15190617" y="0"/>
                </a:lnTo>
                <a:cubicBezTo>
                  <a:pt x="15243509" y="0"/>
                  <a:pt x="15286386" y="42877"/>
                  <a:pt x="15286386" y="95769"/>
                </a:cubicBezTo>
                <a:lnTo>
                  <a:pt x="15286386" y="3076426"/>
                </a:lnTo>
                <a:cubicBezTo>
                  <a:pt x="15286386" y="3129317"/>
                  <a:pt x="15243509" y="3172194"/>
                  <a:pt x="15190617" y="3172194"/>
                </a:cubicBezTo>
                <a:lnTo>
                  <a:pt x="95769" y="3172194"/>
                </a:lnTo>
                <a:cubicBezTo>
                  <a:pt x="42877" y="3172194"/>
                  <a:pt x="0" y="3129317"/>
                  <a:pt x="0" y="3076426"/>
                </a:cubicBezTo>
                <a:lnTo>
                  <a:pt x="0" y="95769"/>
                </a:lnTo>
                <a:cubicBezTo>
                  <a:pt x="0" y="42912"/>
                  <a:pt x="42912" y="0"/>
                  <a:pt x="95769" y="0"/>
                </a:cubicBezTo>
                <a:close/>
              </a:path>
            </a:pathLst>
          </a:custGeom>
          <a:solidFill>
            <a:srgbClr val="343A40"/>
          </a:solidFill>
          <a:ln w="12700">
            <a:solidFill>
              <a:srgbClr val="495057">
                <a:alpha val="30196"/>
              </a:srgbClr>
            </a:solidFill>
            <a:prstDash val="solid"/>
          </a:ln>
        </p:spPr>
      </p:sp>
      <p:sp>
        <p:nvSpPr>
          <p:cNvPr id="31" name="Text 29"/>
          <p:cNvSpPr/>
          <p:nvPr/>
        </p:nvSpPr>
        <p:spPr>
          <a:xfrm>
            <a:off x="730203" y="6106697"/>
            <a:ext cx="14915299" cy="3351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885" b="1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加密流程</a:t>
            </a:r>
            <a:endParaRPr lang="en-US" sz="1600" dirty="0"/>
          </a:p>
        </p:txBody>
      </p:sp>
      <p:sp>
        <p:nvSpPr>
          <p:cNvPr id="32" name="Shape 30"/>
          <p:cNvSpPr/>
          <p:nvPr/>
        </p:nvSpPr>
        <p:spPr>
          <a:xfrm>
            <a:off x="730203" y="6633401"/>
            <a:ext cx="4776247" cy="2346227"/>
          </a:xfrm>
          <a:custGeom>
            <a:avLst/>
            <a:gdLst/>
            <a:ahLst/>
            <a:cxnLst/>
            <a:rect l="l" t="t" r="r" b="b"/>
            <a:pathLst>
              <a:path w="4776247" h="2346227">
                <a:moveTo>
                  <a:pt x="95773" y="0"/>
                </a:moveTo>
                <a:lnTo>
                  <a:pt x="4680474" y="0"/>
                </a:lnTo>
                <a:cubicBezTo>
                  <a:pt x="4733368" y="0"/>
                  <a:pt x="4776247" y="42879"/>
                  <a:pt x="4776247" y="95773"/>
                </a:cubicBezTo>
                <a:lnTo>
                  <a:pt x="4776247" y="2250454"/>
                </a:lnTo>
                <a:cubicBezTo>
                  <a:pt x="4776247" y="2303348"/>
                  <a:pt x="4733368" y="2346227"/>
                  <a:pt x="4680474" y="2346227"/>
                </a:cubicBezTo>
                <a:lnTo>
                  <a:pt x="95773" y="2346227"/>
                </a:lnTo>
                <a:cubicBezTo>
                  <a:pt x="42879" y="2346227"/>
                  <a:pt x="0" y="2303348"/>
                  <a:pt x="0" y="2250454"/>
                </a:cubicBezTo>
                <a:lnTo>
                  <a:pt x="0" y="95773"/>
                </a:lnTo>
                <a:cubicBezTo>
                  <a:pt x="0" y="42879"/>
                  <a:pt x="42879" y="0"/>
                  <a:pt x="95773" y="0"/>
                </a:cubicBez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33" name="Text 31"/>
          <p:cNvSpPr/>
          <p:nvPr/>
        </p:nvSpPr>
        <p:spPr>
          <a:xfrm>
            <a:off x="921732" y="6824930"/>
            <a:ext cx="4500925" cy="3351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97" b="1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KeySetup</a:t>
            </a: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>
            <a:off x="921732" y="7303751"/>
            <a:ext cx="4393190" cy="430940"/>
          </a:xfrm>
          <a:custGeom>
            <a:avLst/>
            <a:gdLst/>
            <a:ahLst/>
            <a:cxnLst/>
            <a:rect l="l" t="t" r="r" b="b"/>
            <a:pathLst>
              <a:path w="4393190" h="430940">
                <a:moveTo>
                  <a:pt x="47882" y="0"/>
                </a:moveTo>
                <a:lnTo>
                  <a:pt x="4345308" y="0"/>
                </a:lnTo>
                <a:cubicBezTo>
                  <a:pt x="4371753" y="0"/>
                  <a:pt x="4393190" y="21437"/>
                  <a:pt x="4393190" y="47882"/>
                </a:cubicBezTo>
                <a:lnTo>
                  <a:pt x="4393190" y="383058"/>
                </a:lnTo>
                <a:cubicBezTo>
                  <a:pt x="4393190" y="409502"/>
                  <a:pt x="4371753" y="430940"/>
                  <a:pt x="4345308" y="430940"/>
                </a:cubicBezTo>
                <a:lnTo>
                  <a:pt x="47882" y="430940"/>
                </a:lnTo>
                <a:cubicBezTo>
                  <a:pt x="21455" y="430940"/>
                  <a:pt x="0" y="409485"/>
                  <a:pt x="0" y="383058"/>
                </a:cubicBezTo>
                <a:lnTo>
                  <a:pt x="0" y="47882"/>
                </a:lnTo>
                <a:cubicBezTo>
                  <a:pt x="0" y="21455"/>
                  <a:pt x="21455" y="0"/>
                  <a:pt x="47882" y="0"/>
                </a:cubicBezTo>
                <a:close/>
              </a:path>
            </a:pathLst>
          </a:custGeom>
          <a:solidFill>
            <a:srgbClr val="495057">
              <a:alpha val="30196"/>
            </a:srgbClr>
          </a:solidFill>
          <a:ln/>
        </p:spPr>
      </p:sp>
      <p:sp>
        <p:nvSpPr>
          <p:cNvPr id="35" name="Text 33"/>
          <p:cNvSpPr/>
          <p:nvPr/>
        </p:nvSpPr>
        <p:spPr>
          <a:xfrm>
            <a:off x="921732" y="7303751"/>
            <a:ext cx="4476984" cy="430940"/>
          </a:xfrm>
          <a:prstGeom prst="rect">
            <a:avLst/>
          </a:prstGeom>
          <a:noFill/>
          <a:ln/>
        </p:spPr>
        <p:txBody>
          <a:bodyPr wrap="square" lIns="95764" tIns="95764" rIns="95764" bIns="95764" rtlCol="0" anchor="ctr"/>
          <a:lstStyle/>
          <a:p>
            <a:pPr>
              <a:lnSpc>
                <a:spcPct val="120000"/>
              </a:lnSpc>
            </a:pPr>
            <a:r>
              <a:rPr lang="en-US" sz="1320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用户输入密码</a:t>
            </a:r>
            <a:endParaRPr lang="en-US" sz="1600" dirty="0"/>
          </a:p>
        </p:txBody>
      </p:sp>
      <p:sp>
        <p:nvSpPr>
          <p:cNvPr id="36" name="Shape 34"/>
          <p:cNvSpPr/>
          <p:nvPr/>
        </p:nvSpPr>
        <p:spPr>
          <a:xfrm>
            <a:off x="921732" y="7830455"/>
            <a:ext cx="4393190" cy="430940"/>
          </a:xfrm>
          <a:custGeom>
            <a:avLst/>
            <a:gdLst/>
            <a:ahLst/>
            <a:cxnLst/>
            <a:rect l="l" t="t" r="r" b="b"/>
            <a:pathLst>
              <a:path w="4393190" h="430940">
                <a:moveTo>
                  <a:pt x="47882" y="0"/>
                </a:moveTo>
                <a:lnTo>
                  <a:pt x="4345308" y="0"/>
                </a:lnTo>
                <a:cubicBezTo>
                  <a:pt x="4371753" y="0"/>
                  <a:pt x="4393190" y="21437"/>
                  <a:pt x="4393190" y="47882"/>
                </a:cubicBezTo>
                <a:lnTo>
                  <a:pt x="4393190" y="383058"/>
                </a:lnTo>
                <a:cubicBezTo>
                  <a:pt x="4393190" y="409502"/>
                  <a:pt x="4371753" y="430940"/>
                  <a:pt x="4345308" y="430940"/>
                </a:cubicBezTo>
                <a:lnTo>
                  <a:pt x="47882" y="430940"/>
                </a:lnTo>
                <a:cubicBezTo>
                  <a:pt x="21455" y="430940"/>
                  <a:pt x="0" y="409485"/>
                  <a:pt x="0" y="383058"/>
                </a:cubicBezTo>
                <a:lnTo>
                  <a:pt x="0" y="47882"/>
                </a:lnTo>
                <a:cubicBezTo>
                  <a:pt x="0" y="21455"/>
                  <a:pt x="21455" y="0"/>
                  <a:pt x="47882" y="0"/>
                </a:cubicBezTo>
                <a:close/>
              </a:path>
            </a:pathLst>
          </a:custGeom>
          <a:solidFill>
            <a:srgbClr val="495057">
              <a:alpha val="30196"/>
            </a:srgbClr>
          </a:solidFill>
          <a:ln/>
        </p:spPr>
      </p:sp>
      <p:sp>
        <p:nvSpPr>
          <p:cNvPr id="37" name="Text 35"/>
          <p:cNvSpPr/>
          <p:nvPr/>
        </p:nvSpPr>
        <p:spPr>
          <a:xfrm>
            <a:off x="921732" y="7830455"/>
            <a:ext cx="4476984" cy="430940"/>
          </a:xfrm>
          <a:prstGeom prst="rect">
            <a:avLst/>
          </a:prstGeom>
          <a:noFill/>
          <a:ln/>
        </p:spPr>
        <p:txBody>
          <a:bodyPr wrap="square" lIns="95764" tIns="95764" rIns="95764" bIns="95764" rtlCol="0" anchor="ctr"/>
          <a:lstStyle/>
          <a:p>
            <a:pPr>
              <a:lnSpc>
                <a:spcPct val="120000"/>
              </a:lnSpc>
            </a:pPr>
            <a:r>
              <a:rPr lang="en-US" sz="1320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初始化key或执行KSA</a:t>
            </a:r>
            <a:endParaRPr lang="en-US" sz="1600" dirty="0"/>
          </a:p>
        </p:txBody>
      </p:sp>
      <p:sp>
        <p:nvSpPr>
          <p:cNvPr id="38" name="Shape 36"/>
          <p:cNvSpPr/>
          <p:nvPr/>
        </p:nvSpPr>
        <p:spPr>
          <a:xfrm>
            <a:off x="921732" y="8357159"/>
            <a:ext cx="4393190" cy="430940"/>
          </a:xfrm>
          <a:custGeom>
            <a:avLst/>
            <a:gdLst/>
            <a:ahLst/>
            <a:cxnLst/>
            <a:rect l="l" t="t" r="r" b="b"/>
            <a:pathLst>
              <a:path w="4393190" h="430940">
                <a:moveTo>
                  <a:pt x="47882" y="0"/>
                </a:moveTo>
                <a:lnTo>
                  <a:pt x="4345308" y="0"/>
                </a:lnTo>
                <a:cubicBezTo>
                  <a:pt x="4371753" y="0"/>
                  <a:pt x="4393190" y="21437"/>
                  <a:pt x="4393190" y="47882"/>
                </a:cubicBezTo>
                <a:lnTo>
                  <a:pt x="4393190" y="383058"/>
                </a:lnTo>
                <a:cubicBezTo>
                  <a:pt x="4393190" y="409502"/>
                  <a:pt x="4371753" y="430940"/>
                  <a:pt x="4345308" y="430940"/>
                </a:cubicBezTo>
                <a:lnTo>
                  <a:pt x="47882" y="430940"/>
                </a:lnTo>
                <a:cubicBezTo>
                  <a:pt x="21455" y="430940"/>
                  <a:pt x="0" y="409485"/>
                  <a:pt x="0" y="383058"/>
                </a:cubicBezTo>
                <a:lnTo>
                  <a:pt x="0" y="47882"/>
                </a:lnTo>
                <a:cubicBezTo>
                  <a:pt x="0" y="21455"/>
                  <a:pt x="21455" y="0"/>
                  <a:pt x="47882" y="0"/>
                </a:cubicBezTo>
                <a:close/>
              </a:path>
            </a:pathLst>
          </a:custGeom>
          <a:solidFill>
            <a:srgbClr val="495057">
              <a:alpha val="30196"/>
            </a:srgbClr>
          </a:solidFill>
          <a:ln/>
        </p:spPr>
      </p:sp>
      <p:sp>
        <p:nvSpPr>
          <p:cNvPr id="39" name="Text 37"/>
          <p:cNvSpPr/>
          <p:nvPr/>
        </p:nvSpPr>
        <p:spPr>
          <a:xfrm>
            <a:off x="921732" y="8357159"/>
            <a:ext cx="4476984" cy="430940"/>
          </a:xfrm>
          <a:prstGeom prst="rect">
            <a:avLst/>
          </a:prstGeom>
          <a:noFill/>
          <a:ln/>
        </p:spPr>
        <p:txBody>
          <a:bodyPr wrap="square" lIns="95764" tIns="95764" rIns="95764" bIns="95764" rtlCol="0" anchor="ctr"/>
          <a:lstStyle/>
          <a:p>
            <a:pPr>
              <a:lnSpc>
                <a:spcPct val="120000"/>
              </a:lnSpc>
            </a:pPr>
            <a:r>
              <a:rPr lang="en-US" sz="1320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准备加密状态</a:t>
            </a:r>
            <a:endParaRPr lang="en-US" sz="1600" dirty="0"/>
          </a:p>
        </p:txBody>
      </p:sp>
      <p:sp>
        <p:nvSpPr>
          <p:cNvPr id="40" name="Shape 38"/>
          <p:cNvSpPr/>
          <p:nvPr/>
        </p:nvSpPr>
        <p:spPr>
          <a:xfrm>
            <a:off x="5742682" y="6633401"/>
            <a:ext cx="4776247" cy="2346227"/>
          </a:xfrm>
          <a:custGeom>
            <a:avLst/>
            <a:gdLst/>
            <a:ahLst/>
            <a:cxnLst/>
            <a:rect l="l" t="t" r="r" b="b"/>
            <a:pathLst>
              <a:path w="4776247" h="2346227">
                <a:moveTo>
                  <a:pt x="95773" y="0"/>
                </a:moveTo>
                <a:lnTo>
                  <a:pt x="4680474" y="0"/>
                </a:lnTo>
                <a:cubicBezTo>
                  <a:pt x="4733368" y="0"/>
                  <a:pt x="4776247" y="42879"/>
                  <a:pt x="4776247" y="95773"/>
                </a:cubicBezTo>
                <a:lnTo>
                  <a:pt x="4776247" y="2250454"/>
                </a:lnTo>
                <a:cubicBezTo>
                  <a:pt x="4776247" y="2303348"/>
                  <a:pt x="4733368" y="2346227"/>
                  <a:pt x="4680474" y="2346227"/>
                </a:cubicBezTo>
                <a:lnTo>
                  <a:pt x="95773" y="2346227"/>
                </a:lnTo>
                <a:cubicBezTo>
                  <a:pt x="42879" y="2346227"/>
                  <a:pt x="0" y="2303348"/>
                  <a:pt x="0" y="2250454"/>
                </a:cubicBezTo>
                <a:lnTo>
                  <a:pt x="0" y="95773"/>
                </a:lnTo>
                <a:cubicBezTo>
                  <a:pt x="0" y="42879"/>
                  <a:pt x="42879" y="0"/>
                  <a:pt x="95773" y="0"/>
                </a:cubicBez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41" name="Text 39"/>
          <p:cNvSpPr/>
          <p:nvPr/>
        </p:nvSpPr>
        <p:spPr>
          <a:xfrm>
            <a:off x="5934211" y="6824930"/>
            <a:ext cx="4500925" cy="3351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97" b="1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HeaderGen</a:t>
            </a:r>
            <a:endParaRPr lang="en-US" sz="1600" dirty="0"/>
          </a:p>
        </p:txBody>
      </p:sp>
      <p:sp>
        <p:nvSpPr>
          <p:cNvPr id="42" name="Shape 40"/>
          <p:cNvSpPr/>
          <p:nvPr/>
        </p:nvSpPr>
        <p:spPr>
          <a:xfrm>
            <a:off x="5934211" y="7303751"/>
            <a:ext cx="4393190" cy="430940"/>
          </a:xfrm>
          <a:custGeom>
            <a:avLst/>
            <a:gdLst/>
            <a:ahLst/>
            <a:cxnLst/>
            <a:rect l="l" t="t" r="r" b="b"/>
            <a:pathLst>
              <a:path w="4393190" h="430940">
                <a:moveTo>
                  <a:pt x="47882" y="0"/>
                </a:moveTo>
                <a:lnTo>
                  <a:pt x="4345308" y="0"/>
                </a:lnTo>
                <a:cubicBezTo>
                  <a:pt x="4371753" y="0"/>
                  <a:pt x="4393190" y="21437"/>
                  <a:pt x="4393190" y="47882"/>
                </a:cubicBezTo>
                <a:lnTo>
                  <a:pt x="4393190" y="383058"/>
                </a:lnTo>
                <a:cubicBezTo>
                  <a:pt x="4393190" y="409502"/>
                  <a:pt x="4371753" y="430940"/>
                  <a:pt x="4345308" y="430940"/>
                </a:cubicBezTo>
                <a:lnTo>
                  <a:pt x="47882" y="430940"/>
                </a:lnTo>
                <a:cubicBezTo>
                  <a:pt x="21455" y="430940"/>
                  <a:pt x="0" y="409485"/>
                  <a:pt x="0" y="383058"/>
                </a:cubicBezTo>
                <a:lnTo>
                  <a:pt x="0" y="47882"/>
                </a:lnTo>
                <a:cubicBezTo>
                  <a:pt x="0" y="21455"/>
                  <a:pt x="21455" y="0"/>
                  <a:pt x="47882" y="0"/>
                </a:cubicBezTo>
                <a:close/>
              </a:path>
            </a:pathLst>
          </a:custGeom>
          <a:solidFill>
            <a:srgbClr val="495057">
              <a:alpha val="30196"/>
            </a:srgbClr>
          </a:solidFill>
          <a:ln/>
        </p:spPr>
      </p:sp>
      <p:sp>
        <p:nvSpPr>
          <p:cNvPr id="43" name="Text 41"/>
          <p:cNvSpPr/>
          <p:nvPr/>
        </p:nvSpPr>
        <p:spPr>
          <a:xfrm>
            <a:off x="5934211" y="7303751"/>
            <a:ext cx="4476984" cy="430940"/>
          </a:xfrm>
          <a:prstGeom prst="rect">
            <a:avLst/>
          </a:prstGeom>
          <a:noFill/>
          <a:ln/>
        </p:spPr>
        <p:txBody>
          <a:bodyPr wrap="square" lIns="95764" tIns="95764" rIns="95764" bIns="95764" rtlCol="0" anchor="ctr"/>
          <a:lstStyle/>
          <a:p>
            <a:pPr>
              <a:lnSpc>
                <a:spcPct val="120000"/>
              </a:lnSpc>
            </a:pPr>
            <a:r>
              <a:rPr lang="en-US" sz="1320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生成随机头数据</a:t>
            </a:r>
            <a:endParaRPr lang="en-US" sz="1600" dirty="0"/>
          </a:p>
        </p:txBody>
      </p:sp>
      <p:sp>
        <p:nvSpPr>
          <p:cNvPr id="44" name="Shape 42"/>
          <p:cNvSpPr/>
          <p:nvPr/>
        </p:nvSpPr>
        <p:spPr>
          <a:xfrm>
            <a:off x="5934211" y="7830455"/>
            <a:ext cx="4393190" cy="430940"/>
          </a:xfrm>
          <a:custGeom>
            <a:avLst/>
            <a:gdLst/>
            <a:ahLst/>
            <a:cxnLst/>
            <a:rect l="l" t="t" r="r" b="b"/>
            <a:pathLst>
              <a:path w="4393190" h="430940">
                <a:moveTo>
                  <a:pt x="47882" y="0"/>
                </a:moveTo>
                <a:lnTo>
                  <a:pt x="4345308" y="0"/>
                </a:lnTo>
                <a:cubicBezTo>
                  <a:pt x="4371753" y="0"/>
                  <a:pt x="4393190" y="21437"/>
                  <a:pt x="4393190" y="47882"/>
                </a:cubicBezTo>
                <a:lnTo>
                  <a:pt x="4393190" y="383058"/>
                </a:lnTo>
                <a:cubicBezTo>
                  <a:pt x="4393190" y="409502"/>
                  <a:pt x="4371753" y="430940"/>
                  <a:pt x="4345308" y="430940"/>
                </a:cubicBezTo>
                <a:lnTo>
                  <a:pt x="47882" y="430940"/>
                </a:lnTo>
                <a:cubicBezTo>
                  <a:pt x="21455" y="430940"/>
                  <a:pt x="0" y="409485"/>
                  <a:pt x="0" y="383058"/>
                </a:cubicBezTo>
                <a:lnTo>
                  <a:pt x="0" y="47882"/>
                </a:lnTo>
                <a:cubicBezTo>
                  <a:pt x="0" y="21455"/>
                  <a:pt x="21455" y="0"/>
                  <a:pt x="47882" y="0"/>
                </a:cubicBezTo>
                <a:close/>
              </a:path>
            </a:pathLst>
          </a:custGeom>
          <a:solidFill>
            <a:srgbClr val="495057">
              <a:alpha val="30196"/>
            </a:srgbClr>
          </a:solidFill>
          <a:ln/>
        </p:spPr>
      </p:sp>
      <p:sp>
        <p:nvSpPr>
          <p:cNvPr id="45" name="Text 43"/>
          <p:cNvSpPr/>
          <p:nvPr/>
        </p:nvSpPr>
        <p:spPr>
          <a:xfrm>
            <a:off x="5934211" y="7830455"/>
            <a:ext cx="4476984" cy="430940"/>
          </a:xfrm>
          <a:prstGeom prst="rect">
            <a:avLst/>
          </a:prstGeom>
          <a:noFill/>
          <a:ln/>
        </p:spPr>
        <p:txBody>
          <a:bodyPr wrap="square" lIns="95764" tIns="95764" rIns="95764" bIns="95764" rtlCol="0" anchor="ctr"/>
          <a:lstStyle/>
          <a:p>
            <a:pPr>
              <a:lnSpc>
                <a:spcPct val="120000"/>
              </a:lnSpc>
            </a:pPr>
            <a:r>
              <a:rPr lang="en-US" sz="1320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计算并添加校验字节</a:t>
            </a:r>
            <a:endParaRPr lang="en-US" sz="1600" dirty="0"/>
          </a:p>
        </p:txBody>
      </p:sp>
      <p:sp>
        <p:nvSpPr>
          <p:cNvPr id="46" name="Shape 44"/>
          <p:cNvSpPr/>
          <p:nvPr/>
        </p:nvSpPr>
        <p:spPr>
          <a:xfrm>
            <a:off x="5934211" y="8357159"/>
            <a:ext cx="4393190" cy="430940"/>
          </a:xfrm>
          <a:custGeom>
            <a:avLst/>
            <a:gdLst/>
            <a:ahLst/>
            <a:cxnLst/>
            <a:rect l="l" t="t" r="r" b="b"/>
            <a:pathLst>
              <a:path w="4393190" h="430940">
                <a:moveTo>
                  <a:pt x="47882" y="0"/>
                </a:moveTo>
                <a:lnTo>
                  <a:pt x="4345308" y="0"/>
                </a:lnTo>
                <a:cubicBezTo>
                  <a:pt x="4371753" y="0"/>
                  <a:pt x="4393190" y="21437"/>
                  <a:pt x="4393190" y="47882"/>
                </a:cubicBezTo>
                <a:lnTo>
                  <a:pt x="4393190" y="383058"/>
                </a:lnTo>
                <a:cubicBezTo>
                  <a:pt x="4393190" y="409502"/>
                  <a:pt x="4371753" y="430940"/>
                  <a:pt x="4345308" y="430940"/>
                </a:cubicBezTo>
                <a:lnTo>
                  <a:pt x="47882" y="430940"/>
                </a:lnTo>
                <a:cubicBezTo>
                  <a:pt x="21455" y="430940"/>
                  <a:pt x="0" y="409485"/>
                  <a:pt x="0" y="383058"/>
                </a:cubicBezTo>
                <a:lnTo>
                  <a:pt x="0" y="47882"/>
                </a:lnTo>
                <a:cubicBezTo>
                  <a:pt x="0" y="21455"/>
                  <a:pt x="21455" y="0"/>
                  <a:pt x="47882" y="0"/>
                </a:cubicBezTo>
                <a:close/>
              </a:path>
            </a:pathLst>
          </a:custGeom>
          <a:solidFill>
            <a:srgbClr val="495057">
              <a:alpha val="30196"/>
            </a:srgbClr>
          </a:solidFill>
          <a:ln/>
        </p:spPr>
      </p:sp>
      <p:sp>
        <p:nvSpPr>
          <p:cNvPr id="47" name="Text 45"/>
          <p:cNvSpPr/>
          <p:nvPr/>
        </p:nvSpPr>
        <p:spPr>
          <a:xfrm>
            <a:off x="5934211" y="8357159"/>
            <a:ext cx="4476984" cy="430940"/>
          </a:xfrm>
          <a:prstGeom prst="rect">
            <a:avLst/>
          </a:prstGeom>
          <a:noFill/>
          <a:ln/>
        </p:spPr>
        <p:txBody>
          <a:bodyPr wrap="square" lIns="95764" tIns="95764" rIns="95764" bIns="95764" rtlCol="0" anchor="ctr"/>
          <a:lstStyle/>
          <a:p>
            <a:pPr>
              <a:lnSpc>
                <a:spcPct val="120000"/>
              </a:lnSpc>
            </a:pPr>
            <a:r>
              <a:rPr lang="en-US" sz="1320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用keystream加密头部</a:t>
            </a:r>
            <a:endParaRPr lang="en-US" sz="1600" dirty="0"/>
          </a:p>
        </p:txBody>
      </p:sp>
      <p:sp>
        <p:nvSpPr>
          <p:cNvPr id="48" name="Shape 46"/>
          <p:cNvSpPr/>
          <p:nvPr/>
        </p:nvSpPr>
        <p:spPr>
          <a:xfrm>
            <a:off x="10755254" y="6633401"/>
            <a:ext cx="4776247" cy="2346227"/>
          </a:xfrm>
          <a:custGeom>
            <a:avLst/>
            <a:gdLst/>
            <a:ahLst/>
            <a:cxnLst/>
            <a:rect l="l" t="t" r="r" b="b"/>
            <a:pathLst>
              <a:path w="4776247" h="2346227">
                <a:moveTo>
                  <a:pt x="95773" y="0"/>
                </a:moveTo>
                <a:lnTo>
                  <a:pt x="4680474" y="0"/>
                </a:lnTo>
                <a:cubicBezTo>
                  <a:pt x="4733368" y="0"/>
                  <a:pt x="4776247" y="42879"/>
                  <a:pt x="4776247" y="95773"/>
                </a:cubicBezTo>
                <a:lnTo>
                  <a:pt x="4776247" y="2250454"/>
                </a:lnTo>
                <a:cubicBezTo>
                  <a:pt x="4776247" y="2303348"/>
                  <a:pt x="4733368" y="2346227"/>
                  <a:pt x="4680474" y="2346227"/>
                </a:cubicBezTo>
                <a:lnTo>
                  <a:pt x="95773" y="2346227"/>
                </a:lnTo>
                <a:cubicBezTo>
                  <a:pt x="42879" y="2346227"/>
                  <a:pt x="0" y="2303348"/>
                  <a:pt x="0" y="2250454"/>
                </a:cubicBezTo>
                <a:lnTo>
                  <a:pt x="0" y="95773"/>
                </a:lnTo>
                <a:cubicBezTo>
                  <a:pt x="0" y="42879"/>
                  <a:pt x="42879" y="0"/>
                  <a:pt x="95773" y="0"/>
                </a:cubicBez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49" name="Text 47"/>
          <p:cNvSpPr/>
          <p:nvPr/>
        </p:nvSpPr>
        <p:spPr>
          <a:xfrm>
            <a:off x="10946783" y="6824930"/>
            <a:ext cx="4500925" cy="3351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97" b="1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Streaming</a:t>
            </a:r>
            <a:endParaRPr lang="en-US" sz="1600" dirty="0"/>
          </a:p>
        </p:txBody>
      </p:sp>
      <p:sp>
        <p:nvSpPr>
          <p:cNvPr id="50" name="Shape 48"/>
          <p:cNvSpPr/>
          <p:nvPr/>
        </p:nvSpPr>
        <p:spPr>
          <a:xfrm>
            <a:off x="10946783" y="7303751"/>
            <a:ext cx="4393190" cy="430940"/>
          </a:xfrm>
          <a:custGeom>
            <a:avLst/>
            <a:gdLst/>
            <a:ahLst/>
            <a:cxnLst/>
            <a:rect l="l" t="t" r="r" b="b"/>
            <a:pathLst>
              <a:path w="4393190" h="430940">
                <a:moveTo>
                  <a:pt x="47882" y="0"/>
                </a:moveTo>
                <a:lnTo>
                  <a:pt x="4345308" y="0"/>
                </a:lnTo>
                <a:cubicBezTo>
                  <a:pt x="4371753" y="0"/>
                  <a:pt x="4393190" y="21437"/>
                  <a:pt x="4393190" y="47882"/>
                </a:cubicBezTo>
                <a:lnTo>
                  <a:pt x="4393190" y="383058"/>
                </a:lnTo>
                <a:cubicBezTo>
                  <a:pt x="4393190" y="409502"/>
                  <a:pt x="4371753" y="430940"/>
                  <a:pt x="4345308" y="430940"/>
                </a:cubicBezTo>
                <a:lnTo>
                  <a:pt x="47882" y="430940"/>
                </a:lnTo>
                <a:cubicBezTo>
                  <a:pt x="21455" y="430940"/>
                  <a:pt x="0" y="409485"/>
                  <a:pt x="0" y="383058"/>
                </a:cubicBezTo>
                <a:lnTo>
                  <a:pt x="0" y="47882"/>
                </a:lnTo>
                <a:cubicBezTo>
                  <a:pt x="0" y="21455"/>
                  <a:pt x="21455" y="0"/>
                  <a:pt x="47882" y="0"/>
                </a:cubicBezTo>
                <a:close/>
              </a:path>
            </a:pathLst>
          </a:custGeom>
          <a:solidFill>
            <a:srgbClr val="495057">
              <a:alpha val="30196"/>
            </a:srgbClr>
          </a:solidFill>
          <a:ln/>
        </p:spPr>
      </p:sp>
      <p:sp>
        <p:nvSpPr>
          <p:cNvPr id="51" name="Text 49"/>
          <p:cNvSpPr/>
          <p:nvPr/>
        </p:nvSpPr>
        <p:spPr>
          <a:xfrm>
            <a:off x="10946783" y="7303751"/>
            <a:ext cx="4476984" cy="430940"/>
          </a:xfrm>
          <a:prstGeom prst="rect">
            <a:avLst/>
          </a:prstGeom>
          <a:noFill/>
          <a:ln/>
        </p:spPr>
        <p:txBody>
          <a:bodyPr wrap="square" lIns="95764" tIns="95764" rIns="95764" bIns="95764" rtlCol="0" anchor="ctr"/>
          <a:lstStyle/>
          <a:p>
            <a:pPr>
              <a:lnSpc>
                <a:spcPct val="120000"/>
              </a:lnSpc>
            </a:pPr>
            <a:r>
              <a:rPr lang="en-US" sz="1320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分块读取文件数据</a:t>
            </a:r>
            <a:endParaRPr lang="en-US" sz="1600" dirty="0"/>
          </a:p>
        </p:txBody>
      </p:sp>
      <p:sp>
        <p:nvSpPr>
          <p:cNvPr id="52" name="Shape 50"/>
          <p:cNvSpPr/>
          <p:nvPr/>
        </p:nvSpPr>
        <p:spPr>
          <a:xfrm>
            <a:off x="10946783" y="7830455"/>
            <a:ext cx="4393190" cy="430940"/>
          </a:xfrm>
          <a:custGeom>
            <a:avLst/>
            <a:gdLst/>
            <a:ahLst/>
            <a:cxnLst/>
            <a:rect l="l" t="t" r="r" b="b"/>
            <a:pathLst>
              <a:path w="4393190" h="430940">
                <a:moveTo>
                  <a:pt x="47882" y="0"/>
                </a:moveTo>
                <a:lnTo>
                  <a:pt x="4345308" y="0"/>
                </a:lnTo>
                <a:cubicBezTo>
                  <a:pt x="4371753" y="0"/>
                  <a:pt x="4393190" y="21437"/>
                  <a:pt x="4393190" y="47882"/>
                </a:cubicBezTo>
                <a:lnTo>
                  <a:pt x="4393190" y="383058"/>
                </a:lnTo>
                <a:cubicBezTo>
                  <a:pt x="4393190" y="409502"/>
                  <a:pt x="4371753" y="430940"/>
                  <a:pt x="4345308" y="430940"/>
                </a:cubicBezTo>
                <a:lnTo>
                  <a:pt x="47882" y="430940"/>
                </a:lnTo>
                <a:cubicBezTo>
                  <a:pt x="21455" y="430940"/>
                  <a:pt x="0" y="409485"/>
                  <a:pt x="0" y="383058"/>
                </a:cubicBezTo>
                <a:lnTo>
                  <a:pt x="0" y="47882"/>
                </a:lnTo>
                <a:cubicBezTo>
                  <a:pt x="0" y="21455"/>
                  <a:pt x="21455" y="0"/>
                  <a:pt x="47882" y="0"/>
                </a:cubicBezTo>
                <a:close/>
              </a:path>
            </a:pathLst>
          </a:custGeom>
          <a:solidFill>
            <a:srgbClr val="495057">
              <a:alpha val="30196"/>
            </a:srgbClr>
          </a:solidFill>
          <a:ln/>
        </p:spPr>
      </p:sp>
      <p:sp>
        <p:nvSpPr>
          <p:cNvPr id="53" name="Text 51"/>
          <p:cNvSpPr/>
          <p:nvPr/>
        </p:nvSpPr>
        <p:spPr>
          <a:xfrm>
            <a:off x="10946783" y="7830455"/>
            <a:ext cx="4476984" cy="430940"/>
          </a:xfrm>
          <a:prstGeom prst="rect">
            <a:avLst/>
          </a:prstGeom>
          <a:noFill/>
          <a:ln/>
        </p:spPr>
        <p:txBody>
          <a:bodyPr wrap="square" lIns="95764" tIns="95764" rIns="95764" bIns="95764" rtlCol="0" anchor="ctr"/>
          <a:lstStyle/>
          <a:p>
            <a:pPr>
              <a:lnSpc>
                <a:spcPct val="120000"/>
              </a:lnSpc>
            </a:pPr>
            <a:r>
              <a:rPr lang="en-US" sz="1320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生成keystream并XOR</a:t>
            </a:r>
            <a:endParaRPr lang="en-US" sz="1600" dirty="0"/>
          </a:p>
        </p:txBody>
      </p:sp>
      <p:sp>
        <p:nvSpPr>
          <p:cNvPr id="54" name="Shape 52"/>
          <p:cNvSpPr/>
          <p:nvPr/>
        </p:nvSpPr>
        <p:spPr>
          <a:xfrm>
            <a:off x="10946783" y="8357159"/>
            <a:ext cx="4393190" cy="430940"/>
          </a:xfrm>
          <a:custGeom>
            <a:avLst/>
            <a:gdLst/>
            <a:ahLst/>
            <a:cxnLst/>
            <a:rect l="l" t="t" r="r" b="b"/>
            <a:pathLst>
              <a:path w="4393190" h="430940">
                <a:moveTo>
                  <a:pt x="47882" y="0"/>
                </a:moveTo>
                <a:lnTo>
                  <a:pt x="4345308" y="0"/>
                </a:lnTo>
                <a:cubicBezTo>
                  <a:pt x="4371753" y="0"/>
                  <a:pt x="4393190" y="21437"/>
                  <a:pt x="4393190" y="47882"/>
                </a:cubicBezTo>
                <a:lnTo>
                  <a:pt x="4393190" y="383058"/>
                </a:lnTo>
                <a:cubicBezTo>
                  <a:pt x="4393190" y="409502"/>
                  <a:pt x="4371753" y="430940"/>
                  <a:pt x="4345308" y="430940"/>
                </a:cubicBezTo>
                <a:lnTo>
                  <a:pt x="47882" y="430940"/>
                </a:lnTo>
                <a:cubicBezTo>
                  <a:pt x="21455" y="430940"/>
                  <a:pt x="0" y="409485"/>
                  <a:pt x="0" y="383058"/>
                </a:cubicBezTo>
                <a:lnTo>
                  <a:pt x="0" y="47882"/>
                </a:lnTo>
                <a:cubicBezTo>
                  <a:pt x="0" y="21455"/>
                  <a:pt x="21455" y="0"/>
                  <a:pt x="47882" y="0"/>
                </a:cubicBezTo>
                <a:close/>
              </a:path>
            </a:pathLst>
          </a:custGeom>
          <a:solidFill>
            <a:srgbClr val="495057">
              <a:alpha val="30196"/>
            </a:srgbClr>
          </a:solidFill>
          <a:ln/>
        </p:spPr>
      </p:sp>
      <p:sp>
        <p:nvSpPr>
          <p:cNvPr id="55" name="Text 53"/>
          <p:cNvSpPr/>
          <p:nvPr/>
        </p:nvSpPr>
        <p:spPr>
          <a:xfrm>
            <a:off x="10946783" y="8357159"/>
            <a:ext cx="4476984" cy="430940"/>
          </a:xfrm>
          <a:prstGeom prst="rect">
            <a:avLst/>
          </a:prstGeom>
          <a:noFill/>
          <a:ln/>
        </p:spPr>
        <p:txBody>
          <a:bodyPr wrap="square" lIns="95764" tIns="95764" rIns="95764" bIns="95764" rtlCol="0" anchor="ctr"/>
          <a:lstStyle/>
          <a:p>
            <a:pPr>
              <a:lnSpc>
                <a:spcPct val="120000"/>
              </a:lnSpc>
            </a:pPr>
            <a:r>
              <a:rPr lang="en-US" sz="1320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更新加密状态</a:t>
            </a:r>
            <a:endParaRPr lang="en-US" sz="1600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02504" y="502504"/>
            <a:ext cx="15477119" cy="50250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561" b="1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压缩格式与算法支持</a:t>
            </a:r>
            <a:endParaRPr lang="en-US" sz="1600" dirty="0"/>
          </a:p>
        </p:txBody>
      </p:sp>
      <p:sp>
        <p:nvSpPr>
          <p:cNvPr id="3" name="Shape 1"/>
          <p:cNvSpPr/>
          <p:nvPr/>
        </p:nvSpPr>
        <p:spPr>
          <a:xfrm>
            <a:off x="502504" y="1105509"/>
            <a:ext cx="804006" cy="50250"/>
          </a:xfrm>
          <a:custGeom>
            <a:avLst/>
            <a:gdLst/>
            <a:ahLst/>
            <a:cxnLst/>
            <a:rect l="l" t="t" r="r" b="b"/>
            <a:pathLst>
              <a:path w="804006" h="50250">
                <a:moveTo>
                  <a:pt x="0" y="0"/>
                </a:moveTo>
                <a:lnTo>
                  <a:pt x="804006" y="0"/>
                </a:lnTo>
                <a:lnTo>
                  <a:pt x="804006" y="50250"/>
                </a:lnTo>
                <a:lnTo>
                  <a:pt x="0" y="50250"/>
                </a:lnTo>
                <a:lnTo>
                  <a:pt x="0" y="0"/>
                </a:lnTo>
                <a:close/>
              </a:path>
            </a:pathLst>
          </a:custGeom>
          <a:solidFill>
            <a:srgbClr val="D4A237"/>
          </a:solidFill>
          <a:ln/>
        </p:spPr>
      </p:sp>
      <p:sp>
        <p:nvSpPr>
          <p:cNvPr id="4" name="Shape 2"/>
          <p:cNvSpPr/>
          <p:nvPr/>
        </p:nvSpPr>
        <p:spPr>
          <a:xfrm>
            <a:off x="508785" y="1280772"/>
            <a:ext cx="15238430" cy="6507425"/>
          </a:xfrm>
          <a:custGeom>
            <a:avLst/>
            <a:gdLst/>
            <a:ahLst/>
            <a:cxnLst/>
            <a:rect l="l" t="t" r="r" b="b"/>
            <a:pathLst>
              <a:path w="15238430" h="6344111">
                <a:moveTo>
                  <a:pt x="100491" y="0"/>
                </a:moveTo>
                <a:lnTo>
                  <a:pt x="15137939" y="0"/>
                </a:lnTo>
                <a:cubicBezTo>
                  <a:pt x="15193438" y="0"/>
                  <a:pt x="15238430" y="44991"/>
                  <a:pt x="15238430" y="100491"/>
                </a:cubicBezTo>
                <a:lnTo>
                  <a:pt x="15238430" y="6243621"/>
                </a:lnTo>
                <a:cubicBezTo>
                  <a:pt x="15238430" y="6299120"/>
                  <a:pt x="15193438" y="6344111"/>
                  <a:pt x="15137939" y="6344111"/>
                </a:cubicBezTo>
                <a:lnTo>
                  <a:pt x="100491" y="6344111"/>
                </a:lnTo>
                <a:cubicBezTo>
                  <a:pt x="44991" y="6344111"/>
                  <a:pt x="0" y="6299120"/>
                  <a:pt x="0" y="6243621"/>
                </a:cubicBezTo>
                <a:lnTo>
                  <a:pt x="0" y="100491"/>
                </a:lnTo>
                <a:cubicBezTo>
                  <a:pt x="0" y="44991"/>
                  <a:pt x="44991" y="0"/>
                  <a:pt x="100491" y="0"/>
                </a:cubicBezTo>
                <a:close/>
              </a:path>
            </a:pathLst>
          </a:custGeom>
          <a:solidFill>
            <a:srgbClr val="343A40"/>
          </a:solidFill>
          <a:ln w="12700">
            <a:solidFill>
              <a:srgbClr val="495057">
                <a:alpha val="30196"/>
              </a:srgbClr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766318" y="1538305"/>
            <a:ext cx="14848989" cy="35175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978" b="1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三种格式对比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766318" y="2091060"/>
            <a:ext cx="4736099" cy="5628043"/>
          </a:xfrm>
          <a:custGeom>
            <a:avLst/>
            <a:gdLst/>
            <a:ahLst/>
            <a:cxnLst/>
            <a:rect l="l" t="t" r="r" b="b"/>
            <a:pathLst>
              <a:path w="4736099" h="5628043">
                <a:moveTo>
                  <a:pt x="100500" y="0"/>
                </a:moveTo>
                <a:lnTo>
                  <a:pt x="4635599" y="0"/>
                </a:lnTo>
                <a:cubicBezTo>
                  <a:pt x="4691104" y="0"/>
                  <a:pt x="4736099" y="44995"/>
                  <a:pt x="4736099" y="100500"/>
                </a:cubicBezTo>
                <a:lnTo>
                  <a:pt x="4736099" y="5527543"/>
                </a:lnTo>
                <a:cubicBezTo>
                  <a:pt x="4736099" y="5583048"/>
                  <a:pt x="4691104" y="5628043"/>
                  <a:pt x="4635599" y="5628043"/>
                </a:cubicBezTo>
                <a:lnTo>
                  <a:pt x="100500" y="5628043"/>
                </a:lnTo>
                <a:cubicBezTo>
                  <a:pt x="44995" y="5628043"/>
                  <a:pt x="0" y="5583048"/>
                  <a:pt x="0" y="5527543"/>
                </a:cubicBezTo>
                <a:lnTo>
                  <a:pt x="0" y="100500"/>
                </a:lnTo>
                <a:cubicBezTo>
                  <a:pt x="0" y="45033"/>
                  <a:pt x="45033" y="0"/>
                  <a:pt x="100500" y="0"/>
                </a:cubicBez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7" name="Text 5"/>
          <p:cNvSpPr/>
          <p:nvPr/>
        </p:nvSpPr>
        <p:spPr>
          <a:xfrm>
            <a:off x="967320" y="2292061"/>
            <a:ext cx="4459722" cy="35175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978" b="1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Tar格式</a:t>
            </a: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967320" y="2794565"/>
            <a:ext cx="4334096" cy="703505"/>
          </a:xfrm>
          <a:custGeom>
            <a:avLst/>
            <a:gdLst/>
            <a:ahLst/>
            <a:cxnLst/>
            <a:rect l="l" t="t" r="r" b="b"/>
            <a:pathLst>
              <a:path w="4334096" h="703505">
                <a:moveTo>
                  <a:pt x="50251" y="0"/>
                </a:moveTo>
                <a:lnTo>
                  <a:pt x="4283844" y="0"/>
                </a:lnTo>
                <a:cubicBezTo>
                  <a:pt x="4311598" y="0"/>
                  <a:pt x="4334096" y="22498"/>
                  <a:pt x="4334096" y="50251"/>
                </a:cubicBezTo>
                <a:lnTo>
                  <a:pt x="4334096" y="653254"/>
                </a:lnTo>
                <a:cubicBezTo>
                  <a:pt x="4334096" y="681007"/>
                  <a:pt x="4311598" y="703505"/>
                  <a:pt x="4283844" y="703505"/>
                </a:cubicBezTo>
                <a:lnTo>
                  <a:pt x="50251" y="703505"/>
                </a:lnTo>
                <a:cubicBezTo>
                  <a:pt x="22498" y="703505"/>
                  <a:pt x="0" y="681007"/>
                  <a:pt x="0" y="653254"/>
                </a:cubicBezTo>
                <a:lnTo>
                  <a:pt x="0" y="50251"/>
                </a:lnTo>
                <a:cubicBezTo>
                  <a:pt x="0" y="22498"/>
                  <a:pt x="22498" y="0"/>
                  <a:pt x="50251" y="0"/>
                </a:cubicBezTo>
                <a:close/>
              </a:path>
            </a:pathLst>
          </a:custGeom>
          <a:solidFill>
            <a:srgbClr val="495057">
              <a:alpha val="30196"/>
            </a:srgbClr>
          </a:solidFill>
          <a:ln/>
        </p:spPr>
      </p:sp>
      <p:sp>
        <p:nvSpPr>
          <p:cNvPr id="9" name="Text 7"/>
          <p:cNvSpPr/>
          <p:nvPr/>
        </p:nvSpPr>
        <p:spPr>
          <a:xfrm>
            <a:off x="1067821" y="2895066"/>
            <a:ext cx="4221032" cy="2512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85" b="1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压缩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1067821" y="3146318"/>
            <a:ext cx="4221032" cy="2512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85" dirty="0" err="1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无压缩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967320" y="3598571"/>
            <a:ext cx="4334096" cy="703505"/>
          </a:xfrm>
          <a:custGeom>
            <a:avLst/>
            <a:gdLst/>
            <a:ahLst/>
            <a:cxnLst/>
            <a:rect l="l" t="t" r="r" b="b"/>
            <a:pathLst>
              <a:path w="4334096" h="703505">
                <a:moveTo>
                  <a:pt x="50251" y="0"/>
                </a:moveTo>
                <a:lnTo>
                  <a:pt x="4283844" y="0"/>
                </a:lnTo>
                <a:cubicBezTo>
                  <a:pt x="4311598" y="0"/>
                  <a:pt x="4334096" y="22498"/>
                  <a:pt x="4334096" y="50251"/>
                </a:cubicBezTo>
                <a:lnTo>
                  <a:pt x="4334096" y="653254"/>
                </a:lnTo>
                <a:cubicBezTo>
                  <a:pt x="4334096" y="681007"/>
                  <a:pt x="4311598" y="703505"/>
                  <a:pt x="4283844" y="703505"/>
                </a:cubicBezTo>
                <a:lnTo>
                  <a:pt x="50251" y="703505"/>
                </a:lnTo>
                <a:cubicBezTo>
                  <a:pt x="22498" y="703505"/>
                  <a:pt x="0" y="681007"/>
                  <a:pt x="0" y="653254"/>
                </a:cubicBezTo>
                <a:lnTo>
                  <a:pt x="0" y="50251"/>
                </a:lnTo>
                <a:cubicBezTo>
                  <a:pt x="0" y="22498"/>
                  <a:pt x="22498" y="0"/>
                  <a:pt x="50251" y="0"/>
                </a:cubicBezTo>
                <a:close/>
              </a:path>
            </a:pathLst>
          </a:custGeom>
          <a:solidFill>
            <a:srgbClr val="495057">
              <a:alpha val="30196"/>
            </a:srgbClr>
          </a:solidFill>
          <a:ln/>
        </p:spPr>
      </p:sp>
      <p:sp>
        <p:nvSpPr>
          <p:cNvPr id="12" name="Text 10"/>
          <p:cNvSpPr/>
          <p:nvPr/>
        </p:nvSpPr>
        <p:spPr>
          <a:xfrm>
            <a:off x="1067821" y="3699072"/>
            <a:ext cx="4221032" cy="2512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85" b="1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标准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1067821" y="3950324"/>
            <a:ext cx="4221032" cy="2512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85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POSIX USTAR/PAX/GNU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967320" y="4402577"/>
            <a:ext cx="4334096" cy="703505"/>
          </a:xfrm>
          <a:custGeom>
            <a:avLst/>
            <a:gdLst/>
            <a:ahLst/>
            <a:cxnLst/>
            <a:rect l="l" t="t" r="r" b="b"/>
            <a:pathLst>
              <a:path w="4334096" h="703505">
                <a:moveTo>
                  <a:pt x="50251" y="0"/>
                </a:moveTo>
                <a:lnTo>
                  <a:pt x="4283844" y="0"/>
                </a:lnTo>
                <a:cubicBezTo>
                  <a:pt x="4311598" y="0"/>
                  <a:pt x="4334096" y="22498"/>
                  <a:pt x="4334096" y="50251"/>
                </a:cubicBezTo>
                <a:lnTo>
                  <a:pt x="4334096" y="653254"/>
                </a:lnTo>
                <a:cubicBezTo>
                  <a:pt x="4334096" y="681007"/>
                  <a:pt x="4311598" y="703505"/>
                  <a:pt x="4283844" y="703505"/>
                </a:cubicBezTo>
                <a:lnTo>
                  <a:pt x="50251" y="703505"/>
                </a:lnTo>
                <a:cubicBezTo>
                  <a:pt x="22498" y="703505"/>
                  <a:pt x="0" y="681007"/>
                  <a:pt x="0" y="653254"/>
                </a:cubicBezTo>
                <a:lnTo>
                  <a:pt x="0" y="50251"/>
                </a:lnTo>
                <a:cubicBezTo>
                  <a:pt x="0" y="22498"/>
                  <a:pt x="22498" y="0"/>
                  <a:pt x="50251" y="0"/>
                </a:cubicBezTo>
                <a:close/>
              </a:path>
            </a:pathLst>
          </a:custGeom>
          <a:solidFill>
            <a:srgbClr val="495057">
              <a:alpha val="30196"/>
            </a:srgbClr>
          </a:solidFill>
          <a:ln/>
        </p:spPr>
      </p:sp>
      <p:sp>
        <p:nvSpPr>
          <p:cNvPr id="15" name="Text 13"/>
          <p:cNvSpPr/>
          <p:nvPr/>
        </p:nvSpPr>
        <p:spPr>
          <a:xfrm>
            <a:off x="1067821" y="4503078"/>
            <a:ext cx="4221032" cy="2512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85" b="1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元数据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1067821" y="4754330"/>
            <a:ext cx="4221032" cy="2512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85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完整POSIX权限/时间戳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967320" y="5206584"/>
            <a:ext cx="4334096" cy="703505"/>
          </a:xfrm>
          <a:custGeom>
            <a:avLst/>
            <a:gdLst/>
            <a:ahLst/>
            <a:cxnLst/>
            <a:rect l="l" t="t" r="r" b="b"/>
            <a:pathLst>
              <a:path w="4334096" h="703505">
                <a:moveTo>
                  <a:pt x="50251" y="0"/>
                </a:moveTo>
                <a:lnTo>
                  <a:pt x="4283844" y="0"/>
                </a:lnTo>
                <a:cubicBezTo>
                  <a:pt x="4311598" y="0"/>
                  <a:pt x="4334096" y="22498"/>
                  <a:pt x="4334096" y="50251"/>
                </a:cubicBezTo>
                <a:lnTo>
                  <a:pt x="4334096" y="653254"/>
                </a:lnTo>
                <a:cubicBezTo>
                  <a:pt x="4334096" y="681007"/>
                  <a:pt x="4311598" y="703505"/>
                  <a:pt x="4283844" y="703505"/>
                </a:cubicBezTo>
                <a:lnTo>
                  <a:pt x="50251" y="703505"/>
                </a:lnTo>
                <a:cubicBezTo>
                  <a:pt x="22498" y="703505"/>
                  <a:pt x="0" y="681007"/>
                  <a:pt x="0" y="653254"/>
                </a:cubicBezTo>
                <a:lnTo>
                  <a:pt x="0" y="50251"/>
                </a:lnTo>
                <a:cubicBezTo>
                  <a:pt x="0" y="22498"/>
                  <a:pt x="22498" y="0"/>
                  <a:pt x="50251" y="0"/>
                </a:cubicBezTo>
                <a:close/>
              </a:path>
            </a:pathLst>
          </a:custGeom>
          <a:solidFill>
            <a:srgbClr val="495057">
              <a:alpha val="30196"/>
            </a:srgbClr>
          </a:solidFill>
          <a:ln/>
        </p:spPr>
      </p:sp>
      <p:sp>
        <p:nvSpPr>
          <p:cNvPr id="18" name="Text 16"/>
          <p:cNvSpPr/>
          <p:nvPr/>
        </p:nvSpPr>
        <p:spPr>
          <a:xfrm>
            <a:off x="1067821" y="5307084"/>
            <a:ext cx="4221032" cy="2512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85" b="1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适用场景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1067821" y="5558336"/>
            <a:ext cx="4221032" cy="2512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85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Linux系统备份,需要保留权限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967320" y="6010590"/>
            <a:ext cx="4334096" cy="703505"/>
          </a:xfrm>
          <a:custGeom>
            <a:avLst/>
            <a:gdLst/>
            <a:ahLst/>
            <a:cxnLst/>
            <a:rect l="l" t="t" r="r" b="b"/>
            <a:pathLst>
              <a:path w="4334096" h="703505">
                <a:moveTo>
                  <a:pt x="50251" y="0"/>
                </a:moveTo>
                <a:lnTo>
                  <a:pt x="4283844" y="0"/>
                </a:lnTo>
                <a:cubicBezTo>
                  <a:pt x="4311598" y="0"/>
                  <a:pt x="4334096" y="22498"/>
                  <a:pt x="4334096" y="50251"/>
                </a:cubicBezTo>
                <a:lnTo>
                  <a:pt x="4334096" y="653254"/>
                </a:lnTo>
                <a:cubicBezTo>
                  <a:pt x="4334096" y="681007"/>
                  <a:pt x="4311598" y="703505"/>
                  <a:pt x="4283844" y="703505"/>
                </a:cubicBezTo>
                <a:lnTo>
                  <a:pt x="50251" y="703505"/>
                </a:lnTo>
                <a:cubicBezTo>
                  <a:pt x="22498" y="703505"/>
                  <a:pt x="0" y="681007"/>
                  <a:pt x="0" y="653254"/>
                </a:cubicBezTo>
                <a:lnTo>
                  <a:pt x="0" y="50251"/>
                </a:lnTo>
                <a:cubicBezTo>
                  <a:pt x="0" y="22498"/>
                  <a:pt x="22498" y="0"/>
                  <a:pt x="50251" y="0"/>
                </a:cubicBezTo>
                <a:close/>
              </a:path>
            </a:pathLst>
          </a:custGeom>
          <a:solidFill>
            <a:srgbClr val="495057">
              <a:alpha val="30196"/>
            </a:srgbClr>
          </a:solidFill>
          <a:ln/>
        </p:spPr>
      </p:sp>
      <p:sp>
        <p:nvSpPr>
          <p:cNvPr id="21" name="Text 19"/>
          <p:cNvSpPr/>
          <p:nvPr/>
        </p:nvSpPr>
        <p:spPr>
          <a:xfrm>
            <a:off x="1067821" y="6111091"/>
            <a:ext cx="4221032" cy="2512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85" b="1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优点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1067821" y="6362342"/>
            <a:ext cx="4221032" cy="2512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85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标准格式,跨工具兼容性好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967320" y="6814596"/>
            <a:ext cx="4334096" cy="703505"/>
          </a:xfrm>
          <a:custGeom>
            <a:avLst/>
            <a:gdLst/>
            <a:ahLst/>
            <a:cxnLst/>
            <a:rect l="l" t="t" r="r" b="b"/>
            <a:pathLst>
              <a:path w="4334096" h="703505">
                <a:moveTo>
                  <a:pt x="50251" y="0"/>
                </a:moveTo>
                <a:lnTo>
                  <a:pt x="4283844" y="0"/>
                </a:lnTo>
                <a:cubicBezTo>
                  <a:pt x="4311598" y="0"/>
                  <a:pt x="4334096" y="22498"/>
                  <a:pt x="4334096" y="50251"/>
                </a:cubicBezTo>
                <a:lnTo>
                  <a:pt x="4334096" y="653254"/>
                </a:lnTo>
                <a:cubicBezTo>
                  <a:pt x="4334096" y="681007"/>
                  <a:pt x="4311598" y="703505"/>
                  <a:pt x="4283844" y="703505"/>
                </a:cubicBezTo>
                <a:lnTo>
                  <a:pt x="50251" y="703505"/>
                </a:lnTo>
                <a:cubicBezTo>
                  <a:pt x="22498" y="703505"/>
                  <a:pt x="0" y="681007"/>
                  <a:pt x="0" y="653254"/>
                </a:cubicBezTo>
                <a:lnTo>
                  <a:pt x="0" y="50251"/>
                </a:lnTo>
                <a:cubicBezTo>
                  <a:pt x="0" y="22498"/>
                  <a:pt x="22498" y="0"/>
                  <a:pt x="50251" y="0"/>
                </a:cubicBezTo>
                <a:close/>
              </a:path>
            </a:pathLst>
          </a:custGeom>
          <a:solidFill>
            <a:srgbClr val="495057">
              <a:alpha val="30196"/>
            </a:srgbClr>
          </a:solidFill>
          <a:ln/>
        </p:spPr>
      </p:sp>
      <p:sp>
        <p:nvSpPr>
          <p:cNvPr id="24" name="Text 22"/>
          <p:cNvSpPr/>
          <p:nvPr/>
        </p:nvSpPr>
        <p:spPr>
          <a:xfrm>
            <a:off x="1067821" y="6915097"/>
            <a:ext cx="4221032" cy="2512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85" b="1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缺点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1067821" y="7166349"/>
            <a:ext cx="4221032" cy="2512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85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无内置压缩,索引需扫描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5758773" y="2091060"/>
            <a:ext cx="4736099" cy="5628043"/>
          </a:xfrm>
          <a:custGeom>
            <a:avLst/>
            <a:gdLst/>
            <a:ahLst/>
            <a:cxnLst/>
            <a:rect l="l" t="t" r="r" b="b"/>
            <a:pathLst>
              <a:path w="4736099" h="5628043">
                <a:moveTo>
                  <a:pt x="100500" y="0"/>
                </a:moveTo>
                <a:lnTo>
                  <a:pt x="4635599" y="0"/>
                </a:lnTo>
                <a:cubicBezTo>
                  <a:pt x="4691104" y="0"/>
                  <a:pt x="4736099" y="44995"/>
                  <a:pt x="4736099" y="100500"/>
                </a:cubicBezTo>
                <a:lnTo>
                  <a:pt x="4736099" y="5527543"/>
                </a:lnTo>
                <a:cubicBezTo>
                  <a:pt x="4736099" y="5583048"/>
                  <a:pt x="4691104" y="5628043"/>
                  <a:pt x="4635599" y="5628043"/>
                </a:cubicBezTo>
                <a:lnTo>
                  <a:pt x="100500" y="5628043"/>
                </a:lnTo>
                <a:cubicBezTo>
                  <a:pt x="44995" y="5628043"/>
                  <a:pt x="0" y="5583048"/>
                  <a:pt x="0" y="5527543"/>
                </a:cubicBezTo>
                <a:lnTo>
                  <a:pt x="0" y="100500"/>
                </a:lnTo>
                <a:cubicBezTo>
                  <a:pt x="0" y="45033"/>
                  <a:pt x="45033" y="0"/>
                  <a:pt x="100500" y="0"/>
                </a:cubicBez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27" name="Text 25"/>
          <p:cNvSpPr/>
          <p:nvPr/>
        </p:nvSpPr>
        <p:spPr>
          <a:xfrm>
            <a:off x="5959774" y="2292061"/>
            <a:ext cx="4459722" cy="35175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978" b="1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Zip格式</a:t>
            </a: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5959774" y="2794565"/>
            <a:ext cx="4334096" cy="703505"/>
          </a:xfrm>
          <a:custGeom>
            <a:avLst/>
            <a:gdLst/>
            <a:ahLst/>
            <a:cxnLst/>
            <a:rect l="l" t="t" r="r" b="b"/>
            <a:pathLst>
              <a:path w="4334096" h="703505">
                <a:moveTo>
                  <a:pt x="50251" y="0"/>
                </a:moveTo>
                <a:lnTo>
                  <a:pt x="4283844" y="0"/>
                </a:lnTo>
                <a:cubicBezTo>
                  <a:pt x="4311598" y="0"/>
                  <a:pt x="4334096" y="22498"/>
                  <a:pt x="4334096" y="50251"/>
                </a:cubicBezTo>
                <a:lnTo>
                  <a:pt x="4334096" y="653254"/>
                </a:lnTo>
                <a:cubicBezTo>
                  <a:pt x="4334096" y="681007"/>
                  <a:pt x="4311598" y="703505"/>
                  <a:pt x="4283844" y="703505"/>
                </a:cubicBezTo>
                <a:lnTo>
                  <a:pt x="50251" y="703505"/>
                </a:lnTo>
                <a:cubicBezTo>
                  <a:pt x="22498" y="703505"/>
                  <a:pt x="0" y="681007"/>
                  <a:pt x="0" y="653254"/>
                </a:cubicBezTo>
                <a:lnTo>
                  <a:pt x="0" y="50251"/>
                </a:lnTo>
                <a:cubicBezTo>
                  <a:pt x="0" y="22498"/>
                  <a:pt x="22498" y="0"/>
                  <a:pt x="50251" y="0"/>
                </a:cubicBezTo>
                <a:close/>
              </a:path>
            </a:pathLst>
          </a:custGeom>
          <a:solidFill>
            <a:srgbClr val="495057">
              <a:alpha val="30196"/>
            </a:srgbClr>
          </a:solidFill>
          <a:ln/>
        </p:spPr>
      </p:sp>
      <p:sp>
        <p:nvSpPr>
          <p:cNvPr id="29" name="Text 27"/>
          <p:cNvSpPr/>
          <p:nvPr/>
        </p:nvSpPr>
        <p:spPr>
          <a:xfrm>
            <a:off x="6060275" y="2895066"/>
            <a:ext cx="4221032" cy="2512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85" b="1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压缩</a:t>
            </a: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6060275" y="3146318"/>
            <a:ext cx="4221032" cy="2512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zh-CN" altLang="en-US" sz="1385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暂未支持</a:t>
            </a:r>
            <a:endParaRPr lang="en-US" sz="1600" dirty="0"/>
          </a:p>
        </p:txBody>
      </p:sp>
      <p:sp>
        <p:nvSpPr>
          <p:cNvPr id="31" name="Shape 29"/>
          <p:cNvSpPr/>
          <p:nvPr/>
        </p:nvSpPr>
        <p:spPr>
          <a:xfrm>
            <a:off x="5959774" y="3598571"/>
            <a:ext cx="4334096" cy="703505"/>
          </a:xfrm>
          <a:custGeom>
            <a:avLst/>
            <a:gdLst/>
            <a:ahLst/>
            <a:cxnLst/>
            <a:rect l="l" t="t" r="r" b="b"/>
            <a:pathLst>
              <a:path w="4334096" h="703505">
                <a:moveTo>
                  <a:pt x="50251" y="0"/>
                </a:moveTo>
                <a:lnTo>
                  <a:pt x="4283844" y="0"/>
                </a:lnTo>
                <a:cubicBezTo>
                  <a:pt x="4311598" y="0"/>
                  <a:pt x="4334096" y="22498"/>
                  <a:pt x="4334096" y="50251"/>
                </a:cubicBezTo>
                <a:lnTo>
                  <a:pt x="4334096" y="653254"/>
                </a:lnTo>
                <a:cubicBezTo>
                  <a:pt x="4334096" y="681007"/>
                  <a:pt x="4311598" y="703505"/>
                  <a:pt x="4283844" y="703505"/>
                </a:cubicBezTo>
                <a:lnTo>
                  <a:pt x="50251" y="703505"/>
                </a:lnTo>
                <a:cubicBezTo>
                  <a:pt x="22498" y="703505"/>
                  <a:pt x="0" y="681007"/>
                  <a:pt x="0" y="653254"/>
                </a:cubicBezTo>
                <a:lnTo>
                  <a:pt x="0" y="50251"/>
                </a:lnTo>
                <a:cubicBezTo>
                  <a:pt x="0" y="22498"/>
                  <a:pt x="22498" y="0"/>
                  <a:pt x="50251" y="0"/>
                </a:cubicBezTo>
                <a:close/>
              </a:path>
            </a:pathLst>
          </a:custGeom>
          <a:solidFill>
            <a:srgbClr val="495057">
              <a:alpha val="30196"/>
            </a:srgbClr>
          </a:solidFill>
          <a:ln/>
        </p:spPr>
      </p:sp>
      <p:sp>
        <p:nvSpPr>
          <p:cNvPr id="32" name="Text 30"/>
          <p:cNvSpPr/>
          <p:nvPr/>
        </p:nvSpPr>
        <p:spPr>
          <a:xfrm>
            <a:off x="6060275" y="3699072"/>
            <a:ext cx="4221032" cy="2512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85" b="1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加密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6060275" y="3950324"/>
            <a:ext cx="4221032" cy="2512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85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ZipCrypto/RC4</a:t>
            </a: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>
            <a:off x="5959774" y="4402577"/>
            <a:ext cx="4334096" cy="703505"/>
          </a:xfrm>
          <a:custGeom>
            <a:avLst/>
            <a:gdLst/>
            <a:ahLst/>
            <a:cxnLst/>
            <a:rect l="l" t="t" r="r" b="b"/>
            <a:pathLst>
              <a:path w="4334096" h="703505">
                <a:moveTo>
                  <a:pt x="50251" y="0"/>
                </a:moveTo>
                <a:lnTo>
                  <a:pt x="4283844" y="0"/>
                </a:lnTo>
                <a:cubicBezTo>
                  <a:pt x="4311598" y="0"/>
                  <a:pt x="4334096" y="22498"/>
                  <a:pt x="4334096" y="50251"/>
                </a:cubicBezTo>
                <a:lnTo>
                  <a:pt x="4334096" y="653254"/>
                </a:lnTo>
                <a:cubicBezTo>
                  <a:pt x="4334096" y="681007"/>
                  <a:pt x="4311598" y="703505"/>
                  <a:pt x="4283844" y="703505"/>
                </a:cubicBezTo>
                <a:lnTo>
                  <a:pt x="50251" y="703505"/>
                </a:lnTo>
                <a:cubicBezTo>
                  <a:pt x="22498" y="703505"/>
                  <a:pt x="0" y="681007"/>
                  <a:pt x="0" y="653254"/>
                </a:cubicBezTo>
                <a:lnTo>
                  <a:pt x="0" y="50251"/>
                </a:lnTo>
                <a:cubicBezTo>
                  <a:pt x="0" y="22498"/>
                  <a:pt x="22498" y="0"/>
                  <a:pt x="50251" y="0"/>
                </a:cubicBezTo>
                <a:close/>
              </a:path>
            </a:pathLst>
          </a:custGeom>
          <a:solidFill>
            <a:srgbClr val="495057">
              <a:alpha val="30196"/>
            </a:srgbClr>
          </a:solidFill>
          <a:ln/>
        </p:spPr>
      </p:sp>
      <p:sp>
        <p:nvSpPr>
          <p:cNvPr id="35" name="Text 33"/>
          <p:cNvSpPr/>
          <p:nvPr/>
        </p:nvSpPr>
        <p:spPr>
          <a:xfrm>
            <a:off x="6060275" y="4503078"/>
            <a:ext cx="4221032" cy="2512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85" b="1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元数据</a:t>
            </a:r>
            <a:endParaRPr lang="en-US" sz="1600" dirty="0"/>
          </a:p>
        </p:txBody>
      </p:sp>
      <p:sp>
        <p:nvSpPr>
          <p:cNvPr id="36" name="Text 34"/>
          <p:cNvSpPr/>
          <p:nvPr/>
        </p:nvSpPr>
        <p:spPr>
          <a:xfrm>
            <a:off x="6060275" y="4754330"/>
            <a:ext cx="4221032" cy="2512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85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时间戳,部分权限,跨平台</a:t>
            </a:r>
            <a:endParaRPr lang="en-US" sz="1600" dirty="0"/>
          </a:p>
        </p:txBody>
      </p:sp>
      <p:sp>
        <p:nvSpPr>
          <p:cNvPr id="37" name="Shape 35"/>
          <p:cNvSpPr/>
          <p:nvPr/>
        </p:nvSpPr>
        <p:spPr>
          <a:xfrm>
            <a:off x="5959774" y="5206584"/>
            <a:ext cx="4334096" cy="703505"/>
          </a:xfrm>
          <a:custGeom>
            <a:avLst/>
            <a:gdLst/>
            <a:ahLst/>
            <a:cxnLst/>
            <a:rect l="l" t="t" r="r" b="b"/>
            <a:pathLst>
              <a:path w="4334096" h="703505">
                <a:moveTo>
                  <a:pt x="50251" y="0"/>
                </a:moveTo>
                <a:lnTo>
                  <a:pt x="4283844" y="0"/>
                </a:lnTo>
                <a:cubicBezTo>
                  <a:pt x="4311598" y="0"/>
                  <a:pt x="4334096" y="22498"/>
                  <a:pt x="4334096" y="50251"/>
                </a:cubicBezTo>
                <a:lnTo>
                  <a:pt x="4334096" y="653254"/>
                </a:lnTo>
                <a:cubicBezTo>
                  <a:pt x="4334096" y="681007"/>
                  <a:pt x="4311598" y="703505"/>
                  <a:pt x="4283844" y="703505"/>
                </a:cubicBezTo>
                <a:lnTo>
                  <a:pt x="50251" y="703505"/>
                </a:lnTo>
                <a:cubicBezTo>
                  <a:pt x="22498" y="703505"/>
                  <a:pt x="0" y="681007"/>
                  <a:pt x="0" y="653254"/>
                </a:cubicBezTo>
                <a:lnTo>
                  <a:pt x="0" y="50251"/>
                </a:lnTo>
                <a:cubicBezTo>
                  <a:pt x="0" y="22498"/>
                  <a:pt x="22498" y="0"/>
                  <a:pt x="50251" y="0"/>
                </a:cubicBezTo>
                <a:close/>
              </a:path>
            </a:pathLst>
          </a:custGeom>
          <a:solidFill>
            <a:srgbClr val="495057">
              <a:alpha val="30196"/>
            </a:srgbClr>
          </a:solidFill>
          <a:ln/>
        </p:spPr>
      </p:sp>
      <p:sp>
        <p:nvSpPr>
          <p:cNvPr id="38" name="Text 36"/>
          <p:cNvSpPr/>
          <p:nvPr/>
        </p:nvSpPr>
        <p:spPr>
          <a:xfrm>
            <a:off x="6060275" y="5307084"/>
            <a:ext cx="4221032" cy="2512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85" b="1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适用场景</a:t>
            </a:r>
            <a:endParaRPr lang="en-US" sz="1600" dirty="0"/>
          </a:p>
        </p:txBody>
      </p:sp>
      <p:sp>
        <p:nvSpPr>
          <p:cNvPr id="39" name="Text 37"/>
          <p:cNvSpPr/>
          <p:nvPr/>
        </p:nvSpPr>
        <p:spPr>
          <a:xfrm>
            <a:off x="6060275" y="5558336"/>
            <a:ext cx="4221032" cy="2512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85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文件分发,跨平台交换</a:t>
            </a:r>
            <a:endParaRPr lang="en-US" sz="1600" dirty="0"/>
          </a:p>
        </p:txBody>
      </p:sp>
      <p:sp>
        <p:nvSpPr>
          <p:cNvPr id="40" name="Shape 38"/>
          <p:cNvSpPr/>
          <p:nvPr/>
        </p:nvSpPr>
        <p:spPr>
          <a:xfrm>
            <a:off x="5959774" y="6010590"/>
            <a:ext cx="4334096" cy="703505"/>
          </a:xfrm>
          <a:custGeom>
            <a:avLst/>
            <a:gdLst/>
            <a:ahLst/>
            <a:cxnLst/>
            <a:rect l="l" t="t" r="r" b="b"/>
            <a:pathLst>
              <a:path w="4334096" h="703505">
                <a:moveTo>
                  <a:pt x="50251" y="0"/>
                </a:moveTo>
                <a:lnTo>
                  <a:pt x="4283844" y="0"/>
                </a:lnTo>
                <a:cubicBezTo>
                  <a:pt x="4311598" y="0"/>
                  <a:pt x="4334096" y="22498"/>
                  <a:pt x="4334096" y="50251"/>
                </a:cubicBezTo>
                <a:lnTo>
                  <a:pt x="4334096" y="653254"/>
                </a:lnTo>
                <a:cubicBezTo>
                  <a:pt x="4334096" y="681007"/>
                  <a:pt x="4311598" y="703505"/>
                  <a:pt x="4283844" y="703505"/>
                </a:cubicBezTo>
                <a:lnTo>
                  <a:pt x="50251" y="703505"/>
                </a:lnTo>
                <a:cubicBezTo>
                  <a:pt x="22498" y="703505"/>
                  <a:pt x="0" y="681007"/>
                  <a:pt x="0" y="653254"/>
                </a:cubicBezTo>
                <a:lnTo>
                  <a:pt x="0" y="50251"/>
                </a:lnTo>
                <a:cubicBezTo>
                  <a:pt x="0" y="22498"/>
                  <a:pt x="22498" y="0"/>
                  <a:pt x="50251" y="0"/>
                </a:cubicBezTo>
                <a:close/>
              </a:path>
            </a:pathLst>
          </a:custGeom>
          <a:solidFill>
            <a:srgbClr val="495057">
              <a:alpha val="30196"/>
            </a:srgbClr>
          </a:solidFill>
          <a:ln/>
        </p:spPr>
      </p:sp>
      <p:sp>
        <p:nvSpPr>
          <p:cNvPr id="41" name="Text 39"/>
          <p:cNvSpPr/>
          <p:nvPr/>
        </p:nvSpPr>
        <p:spPr>
          <a:xfrm>
            <a:off x="6060275" y="6111091"/>
            <a:ext cx="4221032" cy="2512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85" b="1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优点</a:t>
            </a:r>
            <a:endParaRPr lang="en-US" sz="1600" dirty="0"/>
          </a:p>
        </p:txBody>
      </p:sp>
      <p:sp>
        <p:nvSpPr>
          <p:cNvPr id="42" name="Text 40"/>
          <p:cNvSpPr/>
          <p:nvPr/>
        </p:nvSpPr>
        <p:spPr>
          <a:xfrm>
            <a:off x="6060275" y="6362342"/>
            <a:ext cx="4221032" cy="2512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85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快速索引,广泛支持</a:t>
            </a:r>
            <a:endParaRPr lang="en-US" sz="1600" dirty="0"/>
          </a:p>
        </p:txBody>
      </p:sp>
      <p:sp>
        <p:nvSpPr>
          <p:cNvPr id="43" name="Shape 41"/>
          <p:cNvSpPr/>
          <p:nvPr/>
        </p:nvSpPr>
        <p:spPr>
          <a:xfrm>
            <a:off x="5959774" y="6814596"/>
            <a:ext cx="4334096" cy="703505"/>
          </a:xfrm>
          <a:custGeom>
            <a:avLst/>
            <a:gdLst/>
            <a:ahLst/>
            <a:cxnLst/>
            <a:rect l="l" t="t" r="r" b="b"/>
            <a:pathLst>
              <a:path w="4334096" h="703505">
                <a:moveTo>
                  <a:pt x="50251" y="0"/>
                </a:moveTo>
                <a:lnTo>
                  <a:pt x="4283844" y="0"/>
                </a:lnTo>
                <a:cubicBezTo>
                  <a:pt x="4311598" y="0"/>
                  <a:pt x="4334096" y="22498"/>
                  <a:pt x="4334096" y="50251"/>
                </a:cubicBezTo>
                <a:lnTo>
                  <a:pt x="4334096" y="653254"/>
                </a:lnTo>
                <a:cubicBezTo>
                  <a:pt x="4334096" y="681007"/>
                  <a:pt x="4311598" y="703505"/>
                  <a:pt x="4283844" y="703505"/>
                </a:cubicBezTo>
                <a:lnTo>
                  <a:pt x="50251" y="703505"/>
                </a:lnTo>
                <a:cubicBezTo>
                  <a:pt x="22498" y="703505"/>
                  <a:pt x="0" y="681007"/>
                  <a:pt x="0" y="653254"/>
                </a:cubicBezTo>
                <a:lnTo>
                  <a:pt x="0" y="50251"/>
                </a:lnTo>
                <a:cubicBezTo>
                  <a:pt x="0" y="22498"/>
                  <a:pt x="22498" y="0"/>
                  <a:pt x="50251" y="0"/>
                </a:cubicBezTo>
                <a:close/>
              </a:path>
            </a:pathLst>
          </a:custGeom>
          <a:solidFill>
            <a:srgbClr val="495057">
              <a:alpha val="30196"/>
            </a:srgbClr>
          </a:solidFill>
          <a:ln/>
        </p:spPr>
      </p:sp>
      <p:sp>
        <p:nvSpPr>
          <p:cNvPr id="44" name="Text 42"/>
          <p:cNvSpPr/>
          <p:nvPr/>
        </p:nvSpPr>
        <p:spPr>
          <a:xfrm>
            <a:off x="6060275" y="6915097"/>
            <a:ext cx="4221032" cy="2512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85" b="1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缺点</a:t>
            </a:r>
            <a:endParaRPr lang="en-US" sz="1600" dirty="0"/>
          </a:p>
        </p:txBody>
      </p:sp>
      <p:sp>
        <p:nvSpPr>
          <p:cNvPr id="45" name="Text 43"/>
          <p:cNvSpPr/>
          <p:nvPr/>
        </p:nvSpPr>
        <p:spPr>
          <a:xfrm>
            <a:off x="6060275" y="7166349"/>
            <a:ext cx="4221032" cy="2512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85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元数据保留不完整</a:t>
            </a:r>
            <a:endParaRPr lang="en-US" sz="1600" dirty="0"/>
          </a:p>
        </p:txBody>
      </p:sp>
      <p:sp>
        <p:nvSpPr>
          <p:cNvPr id="46" name="Shape 44"/>
          <p:cNvSpPr/>
          <p:nvPr/>
        </p:nvSpPr>
        <p:spPr>
          <a:xfrm>
            <a:off x="10751227" y="2091060"/>
            <a:ext cx="4736099" cy="5628043"/>
          </a:xfrm>
          <a:custGeom>
            <a:avLst/>
            <a:gdLst/>
            <a:ahLst/>
            <a:cxnLst/>
            <a:rect l="l" t="t" r="r" b="b"/>
            <a:pathLst>
              <a:path w="4736099" h="5628043">
                <a:moveTo>
                  <a:pt x="100500" y="0"/>
                </a:moveTo>
                <a:lnTo>
                  <a:pt x="4635599" y="0"/>
                </a:lnTo>
                <a:cubicBezTo>
                  <a:pt x="4691104" y="0"/>
                  <a:pt x="4736099" y="44995"/>
                  <a:pt x="4736099" y="100500"/>
                </a:cubicBezTo>
                <a:lnTo>
                  <a:pt x="4736099" y="5527543"/>
                </a:lnTo>
                <a:cubicBezTo>
                  <a:pt x="4736099" y="5583048"/>
                  <a:pt x="4691104" y="5628043"/>
                  <a:pt x="4635599" y="5628043"/>
                </a:cubicBezTo>
                <a:lnTo>
                  <a:pt x="100500" y="5628043"/>
                </a:lnTo>
                <a:cubicBezTo>
                  <a:pt x="44995" y="5628043"/>
                  <a:pt x="0" y="5583048"/>
                  <a:pt x="0" y="5527543"/>
                </a:cubicBezTo>
                <a:lnTo>
                  <a:pt x="0" y="100500"/>
                </a:lnTo>
                <a:cubicBezTo>
                  <a:pt x="0" y="45033"/>
                  <a:pt x="45033" y="0"/>
                  <a:pt x="100500" y="0"/>
                </a:cubicBez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47" name="Text 45"/>
          <p:cNvSpPr/>
          <p:nvPr/>
        </p:nvSpPr>
        <p:spPr>
          <a:xfrm>
            <a:off x="10952229" y="2292061"/>
            <a:ext cx="4459722" cy="35175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978" b="1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7z格式</a:t>
            </a:r>
            <a:endParaRPr lang="en-US" sz="1600" dirty="0"/>
          </a:p>
        </p:txBody>
      </p:sp>
      <p:sp>
        <p:nvSpPr>
          <p:cNvPr id="48" name="Shape 46"/>
          <p:cNvSpPr/>
          <p:nvPr/>
        </p:nvSpPr>
        <p:spPr>
          <a:xfrm>
            <a:off x="10952229" y="2794565"/>
            <a:ext cx="4334096" cy="703505"/>
          </a:xfrm>
          <a:custGeom>
            <a:avLst/>
            <a:gdLst/>
            <a:ahLst/>
            <a:cxnLst/>
            <a:rect l="l" t="t" r="r" b="b"/>
            <a:pathLst>
              <a:path w="4334096" h="703505">
                <a:moveTo>
                  <a:pt x="50251" y="0"/>
                </a:moveTo>
                <a:lnTo>
                  <a:pt x="4283844" y="0"/>
                </a:lnTo>
                <a:cubicBezTo>
                  <a:pt x="4311598" y="0"/>
                  <a:pt x="4334096" y="22498"/>
                  <a:pt x="4334096" y="50251"/>
                </a:cubicBezTo>
                <a:lnTo>
                  <a:pt x="4334096" y="653254"/>
                </a:lnTo>
                <a:cubicBezTo>
                  <a:pt x="4334096" y="681007"/>
                  <a:pt x="4311598" y="703505"/>
                  <a:pt x="4283844" y="703505"/>
                </a:cubicBezTo>
                <a:lnTo>
                  <a:pt x="50251" y="703505"/>
                </a:lnTo>
                <a:cubicBezTo>
                  <a:pt x="22498" y="703505"/>
                  <a:pt x="0" y="681007"/>
                  <a:pt x="0" y="653254"/>
                </a:cubicBezTo>
                <a:lnTo>
                  <a:pt x="0" y="50251"/>
                </a:lnTo>
                <a:cubicBezTo>
                  <a:pt x="0" y="22498"/>
                  <a:pt x="22498" y="0"/>
                  <a:pt x="50251" y="0"/>
                </a:cubicBezTo>
                <a:close/>
              </a:path>
            </a:pathLst>
          </a:custGeom>
          <a:solidFill>
            <a:srgbClr val="495057">
              <a:alpha val="30196"/>
            </a:srgbClr>
          </a:solidFill>
          <a:ln/>
        </p:spPr>
      </p:sp>
      <p:sp>
        <p:nvSpPr>
          <p:cNvPr id="49" name="Text 47"/>
          <p:cNvSpPr/>
          <p:nvPr/>
        </p:nvSpPr>
        <p:spPr>
          <a:xfrm>
            <a:off x="11052730" y="2895066"/>
            <a:ext cx="4221032" cy="2512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85" b="1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压缩</a:t>
            </a:r>
            <a:endParaRPr lang="en-US" sz="1600" dirty="0"/>
          </a:p>
        </p:txBody>
      </p:sp>
      <p:sp>
        <p:nvSpPr>
          <p:cNvPr id="50" name="Text 48"/>
          <p:cNvSpPr/>
          <p:nvPr/>
        </p:nvSpPr>
        <p:spPr>
          <a:xfrm>
            <a:off x="11052730" y="3146318"/>
            <a:ext cx="4221032" cy="2512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85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LZMA/LZMA2(高压缩率)</a:t>
            </a:r>
            <a:endParaRPr lang="en-US" sz="1600" dirty="0"/>
          </a:p>
        </p:txBody>
      </p:sp>
      <p:sp>
        <p:nvSpPr>
          <p:cNvPr id="51" name="Shape 49"/>
          <p:cNvSpPr/>
          <p:nvPr/>
        </p:nvSpPr>
        <p:spPr>
          <a:xfrm>
            <a:off x="10952229" y="3598571"/>
            <a:ext cx="4334096" cy="703505"/>
          </a:xfrm>
          <a:custGeom>
            <a:avLst/>
            <a:gdLst/>
            <a:ahLst/>
            <a:cxnLst/>
            <a:rect l="l" t="t" r="r" b="b"/>
            <a:pathLst>
              <a:path w="4334096" h="703505">
                <a:moveTo>
                  <a:pt x="50251" y="0"/>
                </a:moveTo>
                <a:lnTo>
                  <a:pt x="4283844" y="0"/>
                </a:lnTo>
                <a:cubicBezTo>
                  <a:pt x="4311598" y="0"/>
                  <a:pt x="4334096" y="22498"/>
                  <a:pt x="4334096" y="50251"/>
                </a:cubicBezTo>
                <a:lnTo>
                  <a:pt x="4334096" y="653254"/>
                </a:lnTo>
                <a:cubicBezTo>
                  <a:pt x="4334096" y="681007"/>
                  <a:pt x="4311598" y="703505"/>
                  <a:pt x="4283844" y="703505"/>
                </a:cubicBezTo>
                <a:lnTo>
                  <a:pt x="50251" y="703505"/>
                </a:lnTo>
                <a:cubicBezTo>
                  <a:pt x="22498" y="703505"/>
                  <a:pt x="0" y="681007"/>
                  <a:pt x="0" y="653254"/>
                </a:cubicBezTo>
                <a:lnTo>
                  <a:pt x="0" y="50251"/>
                </a:lnTo>
                <a:cubicBezTo>
                  <a:pt x="0" y="22498"/>
                  <a:pt x="22498" y="0"/>
                  <a:pt x="50251" y="0"/>
                </a:cubicBezTo>
                <a:close/>
              </a:path>
            </a:pathLst>
          </a:custGeom>
          <a:solidFill>
            <a:srgbClr val="495057">
              <a:alpha val="30196"/>
            </a:srgbClr>
          </a:solidFill>
          <a:ln/>
        </p:spPr>
      </p:sp>
      <p:sp>
        <p:nvSpPr>
          <p:cNvPr id="52" name="Text 50"/>
          <p:cNvSpPr/>
          <p:nvPr/>
        </p:nvSpPr>
        <p:spPr>
          <a:xfrm>
            <a:off x="11052730" y="3699072"/>
            <a:ext cx="4221032" cy="2512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85" b="1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加密</a:t>
            </a:r>
            <a:endParaRPr lang="en-US" sz="1600" dirty="0"/>
          </a:p>
        </p:txBody>
      </p:sp>
      <p:sp>
        <p:nvSpPr>
          <p:cNvPr id="53" name="Text 51"/>
          <p:cNvSpPr/>
          <p:nvPr/>
        </p:nvSpPr>
        <p:spPr>
          <a:xfrm>
            <a:off x="11052730" y="3950324"/>
            <a:ext cx="4221032" cy="2512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85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AES128/192/256(强加密)</a:t>
            </a:r>
            <a:endParaRPr lang="en-US" sz="1600" dirty="0"/>
          </a:p>
        </p:txBody>
      </p:sp>
      <p:sp>
        <p:nvSpPr>
          <p:cNvPr id="54" name="Shape 52"/>
          <p:cNvSpPr/>
          <p:nvPr/>
        </p:nvSpPr>
        <p:spPr>
          <a:xfrm>
            <a:off x="10952229" y="4402577"/>
            <a:ext cx="4334096" cy="703505"/>
          </a:xfrm>
          <a:custGeom>
            <a:avLst/>
            <a:gdLst/>
            <a:ahLst/>
            <a:cxnLst/>
            <a:rect l="l" t="t" r="r" b="b"/>
            <a:pathLst>
              <a:path w="4334096" h="703505">
                <a:moveTo>
                  <a:pt x="50251" y="0"/>
                </a:moveTo>
                <a:lnTo>
                  <a:pt x="4283844" y="0"/>
                </a:lnTo>
                <a:cubicBezTo>
                  <a:pt x="4311598" y="0"/>
                  <a:pt x="4334096" y="22498"/>
                  <a:pt x="4334096" y="50251"/>
                </a:cubicBezTo>
                <a:lnTo>
                  <a:pt x="4334096" y="653254"/>
                </a:lnTo>
                <a:cubicBezTo>
                  <a:pt x="4334096" y="681007"/>
                  <a:pt x="4311598" y="703505"/>
                  <a:pt x="4283844" y="703505"/>
                </a:cubicBezTo>
                <a:lnTo>
                  <a:pt x="50251" y="703505"/>
                </a:lnTo>
                <a:cubicBezTo>
                  <a:pt x="22498" y="703505"/>
                  <a:pt x="0" y="681007"/>
                  <a:pt x="0" y="653254"/>
                </a:cubicBezTo>
                <a:lnTo>
                  <a:pt x="0" y="50251"/>
                </a:lnTo>
                <a:cubicBezTo>
                  <a:pt x="0" y="22498"/>
                  <a:pt x="22498" y="0"/>
                  <a:pt x="50251" y="0"/>
                </a:cubicBezTo>
                <a:close/>
              </a:path>
            </a:pathLst>
          </a:custGeom>
          <a:solidFill>
            <a:srgbClr val="495057">
              <a:alpha val="30196"/>
            </a:srgbClr>
          </a:solidFill>
          <a:ln/>
        </p:spPr>
      </p:sp>
      <p:sp>
        <p:nvSpPr>
          <p:cNvPr id="55" name="Text 53"/>
          <p:cNvSpPr/>
          <p:nvPr/>
        </p:nvSpPr>
        <p:spPr>
          <a:xfrm>
            <a:off x="11052730" y="4503078"/>
            <a:ext cx="4221032" cy="2512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85" b="1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元数据</a:t>
            </a:r>
            <a:endParaRPr lang="en-US" sz="1600" dirty="0"/>
          </a:p>
        </p:txBody>
      </p:sp>
      <p:sp>
        <p:nvSpPr>
          <p:cNvPr id="56" name="Text 54"/>
          <p:cNvSpPr/>
          <p:nvPr/>
        </p:nvSpPr>
        <p:spPr>
          <a:xfrm>
            <a:off x="11052730" y="4754330"/>
            <a:ext cx="4221032" cy="2512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85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完整时间戳,属性,权限</a:t>
            </a:r>
            <a:endParaRPr lang="en-US" sz="1600" dirty="0"/>
          </a:p>
        </p:txBody>
      </p:sp>
      <p:sp>
        <p:nvSpPr>
          <p:cNvPr id="57" name="Shape 55"/>
          <p:cNvSpPr/>
          <p:nvPr/>
        </p:nvSpPr>
        <p:spPr>
          <a:xfrm>
            <a:off x="10952229" y="5206584"/>
            <a:ext cx="4334096" cy="703505"/>
          </a:xfrm>
          <a:custGeom>
            <a:avLst/>
            <a:gdLst/>
            <a:ahLst/>
            <a:cxnLst/>
            <a:rect l="l" t="t" r="r" b="b"/>
            <a:pathLst>
              <a:path w="4334096" h="703505">
                <a:moveTo>
                  <a:pt x="50251" y="0"/>
                </a:moveTo>
                <a:lnTo>
                  <a:pt x="4283844" y="0"/>
                </a:lnTo>
                <a:cubicBezTo>
                  <a:pt x="4311598" y="0"/>
                  <a:pt x="4334096" y="22498"/>
                  <a:pt x="4334096" y="50251"/>
                </a:cubicBezTo>
                <a:lnTo>
                  <a:pt x="4334096" y="653254"/>
                </a:lnTo>
                <a:cubicBezTo>
                  <a:pt x="4334096" y="681007"/>
                  <a:pt x="4311598" y="703505"/>
                  <a:pt x="4283844" y="703505"/>
                </a:cubicBezTo>
                <a:lnTo>
                  <a:pt x="50251" y="703505"/>
                </a:lnTo>
                <a:cubicBezTo>
                  <a:pt x="22498" y="703505"/>
                  <a:pt x="0" y="681007"/>
                  <a:pt x="0" y="653254"/>
                </a:cubicBezTo>
                <a:lnTo>
                  <a:pt x="0" y="50251"/>
                </a:lnTo>
                <a:cubicBezTo>
                  <a:pt x="0" y="22498"/>
                  <a:pt x="22498" y="0"/>
                  <a:pt x="50251" y="0"/>
                </a:cubicBezTo>
                <a:close/>
              </a:path>
            </a:pathLst>
          </a:custGeom>
          <a:solidFill>
            <a:srgbClr val="495057">
              <a:alpha val="30196"/>
            </a:srgbClr>
          </a:solidFill>
          <a:ln/>
        </p:spPr>
      </p:sp>
      <p:sp>
        <p:nvSpPr>
          <p:cNvPr id="58" name="Text 56"/>
          <p:cNvSpPr/>
          <p:nvPr/>
        </p:nvSpPr>
        <p:spPr>
          <a:xfrm>
            <a:off x="11052730" y="5307084"/>
            <a:ext cx="4221032" cy="2512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85" b="1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适用场景</a:t>
            </a:r>
            <a:endParaRPr lang="en-US" sz="1600" dirty="0"/>
          </a:p>
        </p:txBody>
      </p:sp>
      <p:sp>
        <p:nvSpPr>
          <p:cNvPr id="59" name="Text 57"/>
          <p:cNvSpPr/>
          <p:nvPr/>
        </p:nvSpPr>
        <p:spPr>
          <a:xfrm>
            <a:off x="11052730" y="5558336"/>
            <a:ext cx="4221032" cy="2512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85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大文件备份,最高压缩率</a:t>
            </a:r>
            <a:endParaRPr lang="en-US" sz="1600" dirty="0"/>
          </a:p>
        </p:txBody>
      </p:sp>
      <p:sp>
        <p:nvSpPr>
          <p:cNvPr id="60" name="Shape 58"/>
          <p:cNvSpPr/>
          <p:nvPr/>
        </p:nvSpPr>
        <p:spPr>
          <a:xfrm>
            <a:off x="10952229" y="6010590"/>
            <a:ext cx="4334096" cy="703505"/>
          </a:xfrm>
          <a:custGeom>
            <a:avLst/>
            <a:gdLst/>
            <a:ahLst/>
            <a:cxnLst/>
            <a:rect l="l" t="t" r="r" b="b"/>
            <a:pathLst>
              <a:path w="4334096" h="703505">
                <a:moveTo>
                  <a:pt x="50251" y="0"/>
                </a:moveTo>
                <a:lnTo>
                  <a:pt x="4283844" y="0"/>
                </a:lnTo>
                <a:cubicBezTo>
                  <a:pt x="4311598" y="0"/>
                  <a:pt x="4334096" y="22498"/>
                  <a:pt x="4334096" y="50251"/>
                </a:cubicBezTo>
                <a:lnTo>
                  <a:pt x="4334096" y="653254"/>
                </a:lnTo>
                <a:cubicBezTo>
                  <a:pt x="4334096" y="681007"/>
                  <a:pt x="4311598" y="703505"/>
                  <a:pt x="4283844" y="703505"/>
                </a:cubicBezTo>
                <a:lnTo>
                  <a:pt x="50251" y="703505"/>
                </a:lnTo>
                <a:cubicBezTo>
                  <a:pt x="22498" y="703505"/>
                  <a:pt x="0" y="681007"/>
                  <a:pt x="0" y="653254"/>
                </a:cubicBezTo>
                <a:lnTo>
                  <a:pt x="0" y="50251"/>
                </a:lnTo>
                <a:cubicBezTo>
                  <a:pt x="0" y="22498"/>
                  <a:pt x="22498" y="0"/>
                  <a:pt x="50251" y="0"/>
                </a:cubicBezTo>
                <a:close/>
              </a:path>
            </a:pathLst>
          </a:custGeom>
          <a:solidFill>
            <a:srgbClr val="495057">
              <a:alpha val="30196"/>
            </a:srgbClr>
          </a:solidFill>
          <a:ln/>
        </p:spPr>
      </p:sp>
      <p:sp>
        <p:nvSpPr>
          <p:cNvPr id="61" name="Text 59"/>
          <p:cNvSpPr/>
          <p:nvPr/>
        </p:nvSpPr>
        <p:spPr>
          <a:xfrm>
            <a:off x="11052730" y="6111091"/>
            <a:ext cx="4221032" cy="2512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85" b="1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优点</a:t>
            </a:r>
            <a:endParaRPr lang="en-US" sz="1600" dirty="0"/>
          </a:p>
        </p:txBody>
      </p:sp>
      <p:sp>
        <p:nvSpPr>
          <p:cNvPr id="62" name="Text 60"/>
          <p:cNvSpPr/>
          <p:nvPr/>
        </p:nvSpPr>
        <p:spPr>
          <a:xfrm>
            <a:off x="11052730" y="6362342"/>
            <a:ext cx="4221032" cy="2512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85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最高压缩率,强加密</a:t>
            </a:r>
            <a:endParaRPr lang="en-US" sz="1600" dirty="0"/>
          </a:p>
        </p:txBody>
      </p:sp>
      <p:sp>
        <p:nvSpPr>
          <p:cNvPr id="63" name="Shape 61"/>
          <p:cNvSpPr/>
          <p:nvPr/>
        </p:nvSpPr>
        <p:spPr>
          <a:xfrm>
            <a:off x="10952229" y="6814596"/>
            <a:ext cx="4334096" cy="703505"/>
          </a:xfrm>
          <a:custGeom>
            <a:avLst/>
            <a:gdLst/>
            <a:ahLst/>
            <a:cxnLst/>
            <a:rect l="l" t="t" r="r" b="b"/>
            <a:pathLst>
              <a:path w="4334096" h="703505">
                <a:moveTo>
                  <a:pt x="50251" y="0"/>
                </a:moveTo>
                <a:lnTo>
                  <a:pt x="4283844" y="0"/>
                </a:lnTo>
                <a:cubicBezTo>
                  <a:pt x="4311598" y="0"/>
                  <a:pt x="4334096" y="22498"/>
                  <a:pt x="4334096" y="50251"/>
                </a:cubicBezTo>
                <a:lnTo>
                  <a:pt x="4334096" y="653254"/>
                </a:lnTo>
                <a:cubicBezTo>
                  <a:pt x="4334096" y="681007"/>
                  <a:pt x="4311598" y="703505"/>
                  <a:pt x="4283844" y="703505"/>
                </a:cubicBezTo>
                <a:lnTo>
                  <a:pt x="50251" y="703505"/>
                </a:lnTo>
                <a:cubicBezTo>
                  <a:pt x="22498" y="703505"/>
                  <a:pt x="0" y="681007"/>
                  <a:pt x="0" y="653254"/>
                </a:cubicBezTo>
                <a:lnTo>
                  <a:pt x="0" y="50251"/>
                </a:lnTo>
                <a:cubicBezTo>
                  <a:pt x="0" y="22498"/>
                  <a:pt x="22498" y="0"/>
                  <a:pt x="50251" y="0"/>
                </a:cubicBezTo>
                <a:close/>
              </a:path>
            </a:pathLst>
          </a:custGeom>
          <a:solidFill>
            <a:srgbClr val="495057">
              <a:alpha val="30196"/>
            </a:srgbClr>
          </a:solidFill>
          <a:ln/>
        </p:spPr>
      </p:sp>
      <p:sp>
        <p:nvSpPr>
          <p:cNvPr id="64" name="Text 62"/>
          <p:cNvSpPr/>
          <p:nvPr/>
        </p:nvSpPr>
        <p:spPr>
          <a:xfrm>
            <a:off x="11052730" y="6915097"/>
            <a:ext cx="4221032" cy="2512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85" b="1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缺点</a:t>
            </a:r>
            <a:endParaRPr lang="en-US" sz="1600" dirty="0"/>
          </a:p>
        </p:txBody>
      </p:sp>
      <p:sp>
        <p:nvSpPr>
          <p:cNvPr id="65" name="Text 63"/>
          <p:cNvSpPr/>
          <p:nvPr/>
        </p:nvSpPr>
        <p:spPr>
          <a:xfrm>
            <a:off x="11052730" y="7166349"/>
            <a:ext cx="4221032" cy="2512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85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依赖外部7z工具</a:t>
            </a:r>
            <a:endParaRPr lang="en-US" sz="1600" dirty="0"/>
          </a:p>
        </p:txBody>
      </p:sp>
      <p:sp>
        <p:nvSpPr>
          <p:cNvPr id="66" name="Shape 64"/>
          <p:cNvSpPr/>
          <p:nvPr/>
        </p:nvSpPr>
        <p:spPr>
          <a:xfrm>
            <a:off x="508785" y="7888697"/>
            <a:ext cx="3618028" cy="1118071"/>
          </a:xfrm>
          <a:custGeom>
            <a:avLst/>
            <a:gdLst/>
            <a:ahLst/>
            <a:cxnLst/>
            <a:rect l="l" t="t" r="r" b="b"/>
            <a:pathLst>
              <a:path w="3618028" h="1118071">
                <a:moveTo>
                  <a:pt x="100503" y="0"/>
                </a:moveTo>
                <a:lnTo>
                  <a:pt x="3517524" y="0"/>
                </a:lnTo>
                <a:cubicBezTo>
                  <a:pt x="3573031" y="0"/>
                  <a:pt x="3618028" y="44997"/>
                  <a:pt x="3618028" y="100503"/>
                </a:cubicBezTo>
                <a:lnTo>
                  <a:pt x="3618028" y="1017568"/>
                </a:lnTo>
                <a:cubicBezTo>
                  <a:pt x="3618028" y="1073074"/>
                  <a:pt x="3573031" y="1118071"/>
                  <a:pt x="3517524" y="1118071"/>
                </a:cubicBezTo>
                <a:lnTo>
                  <a:pt x="100503" y="1118071"/>
                </a:lnTo>
                <a:cubicBezTo>
                  <a:pt x="44997" y="1118071"/>
                  <a:pt x="0" y="1073074"/>
                  <a:pt x="0" y="1017568"/>
                </a:cubicBezTo>
                <a:lnTo>
                  <a:pt x="0" y="100503"/>
                </a:lnTo>
                <a:cubicBezTo>
                  <a:pt x="0" y="45034"/>
                  <a:pt x="45034" y="0"/>
                  <a:pt x="100503" y="0"/>
                </a:cubicBezTo>
                <a:close/>
              </a:path>
            </a:pathLst>
          </a:custGeom>
          <a:solidFill>
            <a:srgbClr val="343A40"/>
          </a:solidFill>
          <a:ln w="12700">
            <a:solidFill>
              <a:srgbClr val="495057">
                <a:alpha val="30196"/>
              </a:srgbClr>
            </a:solidFill>
            <a:prstDash val="solid"/>
          </a:ln>
        </p:spPr>
      </p:sp>
      <p:sp>
        <p:nvSpPr>
          <p:cNvPr id="67" name="Shape 65"/>
          <p:cNvSpPr/>
          <p:nvPr/>
        </p:nvSpPr>
        <p:spPr>
          <a:xfrm>
            <a:off x="747474" y="8146230"/>
            <a:ext cx="251252" cy="251252"/>
          </a:xfrm>
          <a:custGeom>
            <a:avLst/>
            <a:gdLst/>
            <a:ahLst/>
            <a:cxnLst/>
            <a:rect l="l" t="t" r="r" b="b"/>
            <a:pathLst>
              <a:path w="251252" h="251252">
                <a:moveTo>
                  <a:pt x="223771" y="109923"/>
                </a:moveTo>
                <a:lnTo>
                  <a:pt x="153107" y="109923"/>
                </a:lnTo>
                <a:cubicBezTo>
                  <a:pt x="146580" y="109923"/>
                  <a:pt x="141329" y="104672"/>
                  <a:pt x="141329" y="98145"/>
                </a:cubicBezTo>
                <a:lnTo>
                  <a:pt x="141329" y="27481"/>
                </a:lnTo>
                <a:cubicBezTo>
                  <a:pt x="141329" y="22721"/>
                  <a:pt x="144175" y="18402"/>
                  <a:pt x="148592" y="16587"/>
                </a:cubicBezTo>
                <a:cubicBezTo>
                  <a:pt x="153009" y="14771"/>
                  <a:pt x="158063" y="15801"/>
                  <a:pt x="161449" y="19138"/>
                </a:cubicBezTo>
                <a:lnTo>
                  <a:pt x="181078" y="38767"/>
                </a:lnTo>
                <a:lnTo>
                  <a:pt x="217097" y="2748"/>
                </a:lnTo>
                <a:cubicBezTo>
                  <a:pt x="218864" y="981"/>
                  <a:pt x="221269" y="0"/>
                  <a:pt x="223771" y="0"/>
                </a:cubicBezTo>
                <a:cubicBezTo>
                  <a:pt x="226274" y="0"/>
                  <a:pt x="228679" y="981"/>
                  <a:pt x="230494" y="2797"/>
                </a:cubicBezTo>
                <a:lnTo>
                  <a:pt x="248504" y="20807"/>
                </a:lnTo>
                <a:cubicBezTo>
                  <a:pt x="250270" y="22573"/>
                  <a:pt x="251252" y="24978"/>
                  <a:pt x="251252" y="27481"/>
                </a:cubicBezTo>
                <a:cubicBezTo>
                  <a:pt x="251252" y="29983"/>
                  <a:pt x="250270" y="32388"/>
                  <a:pt x="248455" y="34204"/>
                </a:cubicBezTo>
                <a:lnTo>
                  <a:pt x="212485" y="70174"/>
                </a:lnTo>
                <a:lnTo>
                  <a:pt x="232114" y="89803"/>
                </a:lnTo>
                <a:cubicBezTo>
                  <a:pt x="235500" y="93189"/>
                  <a:pt x="236481" y="98243"/>
                  <a:pt x="234665" y="102660"/>
                </a:cubicBezTo>
                <a:cubicBezTo>
                  <a:pt x="232850" y="107077"/>
                  <a:pt x="228531" y="109923"/>
                  <a:pt x="223771" y="109923"/>
                </a:cubicBezTo>
                <a:close/>
                <a:moveTo>
                  <a:pt x="223771" y="141329"/>
                </a:moveTo>
                <a:cubicBezTo>
                  <a:pt x="228531" y="141329"/>
                  <a:pt x="232850" y="144175"/>
                  <a:pt x="234665" y="148592"/>
                </a:cubicBezTo>
                <a:cubicBezTo>
                  <a:pt x="236481" y="153009"/>
                  <a:pt x="235500" y="158063"/>
                  <a:pt x="232114" y="161449"/>
                </a:cubicBezTo>
                <a:lnTo>
                  <a:pt x="212485" y="181078"/>
                </a:lnTo>
                <a:lnTo>
                  <a:pt x="248504" y="217097"/>
                </a:lnTo>
                <a:cubicBezTo>
                  <a:pt x="250270" y="218864"/>
                  <a:pt x="251301" y="221269"/>
                  <a:pt x="251301" y="223820"/>
                </a:cubicBezTo>
                <a:cubicBezTo>
                  <a:pt x="251301" y="226372"/>
                  <a:pt x="250320" y="228728"/>
                  <a:pt x="248504" y="230543"/>
                </a:cubicBezTo>
                <a:lnTo>
                  <a:pt x="230494" y="248553"/>
                </a:lnTo>
                <a:cubicBezTo>
                  <a:pt x="228679" y="250270"/>
                  <a:pt x="226274" y="251252"/>
                  <a:pt x="223771" y="251252"/>
                </a:cubicBezTo>
                <a:cubicBezTo>
                  <a:pt x="221269" y="251252"/>
                  <a:pt x="218864" y="250270"/>
                  <a:pt x="217048" y="248455"/>
                </a:cubicBezTo>
                <a:lnTo>
                  <a:pt x="181078" y="212485"/>
                </a:lnTo>
                <a:lnTo>
                  <a:pt x="161449" y="232114"/>
                </a:lnTo>
                <a:cubicBezTo>
                  <a:pt x="158063" y="235500"/>
                  <a:pt x="153009" y="236481"/>
                  <a:pt x="148592" y="234665"/>
                </a:cubicBezTo>
                <a:cubicBezTo>
                  <a:pt x="144175" y="232850"/>
                  <a:pt x="141329" y="228531"/>
                  <a:pt x="141329" y="223771"/>
                </a:cubicBezTo>
                <a:lnTo>
                  <a:pt x="141329" y="153107"/>
                </a:lnTo>
                <a:cubicBezTo>
                  <a:pt x="141329" y="146580"/>
                  <a:pt x="146580" y="141329"/>
                  <a:pt x="153107" y="141329"/>
                </a:cubicBezTo>
                <a:lnTo>
                  <a:pt x="223771" y="141329"/>
                </a:lnTo>
                <a:close/>
                <a:moveTo>
                  <a:pt x="98145" y="141329"/>
                </a:moveTo>
                <a:cubicBezTo>
                  <a:pt x="104672" y="141329"/>
                  <a:pt x="109923" y="146580"/>
                  <a:pt x="109923" y="153107"/>
                </a:cubicBezTo>
                <a:lnTo>
                  <a:pt x="109923" y="223771"/>
                </a:lnTo>
                <a:cubicBezTo>
                  <a:pt x="109923" y="228531"/>
                  <a:pt x="107077" y="232850"/>
                  <a:pt x="102660" y="234665"/>
                </a:cubicBezTo>
                <a:cubicBezTo>
                  <a:pt x="98243" y="236481"/>
                  <a:pt x="93189" y="235500"/>
                  <a:pt x="89803" y="232114"/>
                </a:cubicBezTo>
                <a:lnTo>
                  <a:pt x="70174" y="212485"/>
                </a:lnTo>
                <a:lnTo>
                  <a:pt x="34155" y="248504"/>
                </a:lnTo>
                <a:cubicBezTo>
                  <a:pt x="32388" y="250270"/>
                  <a:pt x="29983" y="251252"/>
                  <a:pt x="27481" y="251252"/>
                </a:cubicBezTo>
                <a:cubicBezTo>
                  <a:pt x="24978" y="251252"/>
                  <a:pt x="22573" y="250270"/>
                  <a:pt x="20758" y="248455"/>
                </a:cubicBezTo>
                <a:lnTo>
                  <a:pt x="2797" y="230494"/>
                </a:lnTo>
                <a:cubicBezTo>
                  <a:pt x="981" y="228679"/>
                  <a:pt x="0" y="226274"/>
                  <a:pt x="0" y="223771"/>
                </a:cubicBezTo>
                <a:cubicBezTo>
                  <a:pt x="0" y="221269"/>
                  <a:pt x="981" y="218864"/>
                  <a:pt x="2797" y="217048"/>
                </a:cubicBezTo>
                <a:lnTo>
                  <a:pt x="38767" y="181078"/>
                </a:lnTo>
                <a:lnTo>
                  <a:pt x="19138" y="161449"/>
                </a:lnTo>
                <a:cubicBezTo>
                  <a:pt x="15752" y="158063"/>
                  <a:pt x="14771" y="153009"/>
                  <a:pt x="16587" y="148592"/>
                </a:cubicBezTo>
                <a:cubicBezTo>
                  <a:pt x="18402" y="144175"/>
                  <a:pt x="22721" y="141329"/>
                  <a:pt x="27481" y="141329"/>
                </a:cubicBezTo>
                <a:lnTo>
                  <a:pt x="98145" y="141329"/>
                </a:lnTo>
                <a:close/>
                <a:moveTo>
                  <a:pt x="27481" y="109923"/>
                </a:moveTo>
                <a:cubicBezTo>
                  <a:pt x="22721" y="109923"/>
                  <a:pt x="18402" y="107077"/>
                  <a:pt x="16587" y="102660"/>
                </a:cubicBezTo>
                <a:cubicBezTo>
                  <a:pt x="14771" y="98243"/>
                  <a:pt x="15801" y="93189"/>
                  <a:pt x="19138" y="89803"/>
                </a:cubicBezTo>
                <a:lnTo>
                  <a:pt x="38767" y="70174"/>
                </a:lnTo>
                <a:lnTo>
                  <a:pt x="2797" y="34204"/>
                </a:lnTo>
                <a:cubicBezTo>
                  <a:pt x="981" y="32388"/>
                  <a:pt x="0" y="29983"/>
                  <a:pt x="0" y="27481"/>
                </a:cubicBezTo>
                <a:cubicBezTo>
                  <a:pt x="0" y="24978"/>
                  <a:pt x="981" y="22573"/>
                  <a:pt x="2797" y="20758"/>
                </a:cubicBezTo>
                <a:lnTo>
                  <a:pt x="20758" y="2797"/>
                </a:lnTo>
                <a:cubicBezTo>
                  <a:pt x="22573" y="981"/>
                  <a:pt x="24978" y="0"/>
                  <a:pt x="27481" y="0"/>
                </a:cubicBezTo>
                <a:cubicBezTo>
                  <a:pt x="29983" y="0"/>
                  <a:pt x="32388" y="981"/>
                  <a:pt x="34204" y="2797"/>
                </a:cubicBezTo>
                <a:lnTo>
                  <a:pt x="70174" y="38767"/>
                </a:lnTo>
                <a:lnTo>
                  <a:pt x="89803" y="19138"/>
                </a:lnTo>
                <a:cubicBezTo>
                  <a:pt x="93189" y="15752"/>
                  <a:pt x="98243" y="14771"/>
                  <a:pt x="102660" y="16587"/>
                </a:cubicBezTo>
                <a:cubicBezTo>
                  <a:pt x="107077" y="18402"/>
                  <a:pt x="109923" y="22721"/>
                  <a:pt x="109923" y="27481"/>
                </a:cubicBezTo>
                <a:lnTo>
                  <a:pt x="109923" y="98145"/>
                </a:lnTo>
                <a:cubicBezTo>
                  <a:pt x="109923" y="104672"/>
                  <a:pt x="104672" y="109923"/>
                  <a:pt x="98145" y="109923"/>
                </a:cubicBezTo>
                <a:lnTo>
                  <a:pt x="27481" y="109923"/>
                </a:lnTo>
                <a:close/>
              </a:path>
            </a:pathLst>
          </a:custGeom>
          <a:solidFill>
            <a:srgbClr val="D4A237"/>
          </a:solidFill>
          <a:ln/>
        </p:spPr>
      </p:sp>
      <p:sp>
        <p:nvSpPr>
          <p:cNvPr id="68" name="Text 66"/>
          <p:cNvSpPr/>
          <p:nvPr/>
        </p:nvSpPr>
        <p:spPr>
          <a:xfrm>
            <a:off x="1180884" y="8095980"/>
            <a:ext cx="1545199" cy="35175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781" b="1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LZMA/LZMA2</a:t>
            </a:r>
            <a:endParaRPr lang="en-US" sz="1600" dirty="0"/>
          </a:p>
        </p:txBody>
      </p:sp>
      <p:sp>
        <p:nvSpPr>
          <p:cNvPr id="69" name="Text 67"/>
          <p:cNvSpPr/>
          <p:nvPr/>
        </p:nvSpPr>
        <p:spPr>
          <a:xfrm>
            <a:off x="716068" y="8548233"/>
            <a:ext cx="3291400" cy="2512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85" dirty="0">
                <a:solidFill>
                  <a:srgbClr val="F8F9FA">
                    <a:alpha val="6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7z默认算法,高压缩率,适中速度</a:t>
            </a:r>
            <a:endParaRPr lang="en-US" sz="1600" dirty="0"/>
          </a:p>
        </p:txBody>
      </p:sp>
      <p:sp>
        <p:nvSpPr>
          <p:cNvPr id="70" name="Shape 68"/>
          <p:cNvSpPr/>
          <p:nvPr/>
        </p:nvSpPr>
        <p:spPr>
          <a:xfrm>
            <a:off x="4385033" y="7888697"/>
            <a:ext cx="3618028" cy="1118071"/>
          </a:xfrm>
          <a:custGeom>
            <a:avLst/>
            <a:gdLst/>
            <a:ahLst/>
            <a:cxnLst/>
            <a:rect l="l" t="t" r="r" b="b"/>
            <a:pathLst>
              <a:path w="3618028" h="1118071">
                <a:moveTo>
                  <a:pt x="100503" y="0"/>
                </a:moveTo>
                <a:lnTo>
                  <a:pt x="3517524" y="0"/>
                </a:lnTo>
                <a:cubicBezTo>
                  <a:pt x="3573031" y="0"/>
                  <a:pt x="3618028" y="44997"/>
                  <a:pt x="3618028" y="100503"/>
                </a:cubicBezTo>
                <a:lnTo>
                  <a:pt x="3618028" y="1017568"/>
                </a:lnTo>
                <a:cubicBezTo>
                  <a:pt x="3618028" y="1073074"/>
                  <a:pt x="3573031" y="1118071"/>
                  <a:pt x="3517524" y="1118071"/>
                </a:cubicBezTo>
                <a:lnTo>
                  <a:pt x="100503" y="1118071"/>
                </a:lnTo>
                <a:cubicBezTo>
                  <a:pt x="44997" y="1118071"/>
                  <a:pt x="0" y="1073074"/>
                  <a:pt x="0" y="1017568"/>
                </a:cubicBezTo>
                <a:lnTo>
                  <a:pt x="0" y="100503"/>
                </a:lnTo>
                <a:cubicBezTo>
                  <a:pt x="0" y="45034"/>
                  <a:pt x="45034" y="0"/>
                  <a:pt x="100503" y="0"/>
                </a:cubicBezTo>
                <a:close/>
              </a:path>
            </a:pathLst>
          </a:custGeom>
          <a:solidFill>
            <a:srgbClr val="343A40"/>
          </a:solidFill>
          <a:ln w="12700">
            <a:solidFill>
              <a:srgbClr val="495057">
                <a:alpha val="30196"/>
              </a:srgbClr>
            </a:solidFill>
            <a:prstDash val="solid"/>
          </a:ln>
        </p:spPr>
      </p:sp>
      <p:sp>
        <p:nvSpPr>
          <p:cNvPr id="71" name="Shape 69"/>
          <p:cNvSpPr/>
          <p:nvPr/>
        </p:nvSpPr>
        <p:spPr>
          <a:xfrm>
            <a:off x="4623723" y="8146230"/>
            <a:ext cx="251252" cy="251252"/>
          </a:xfrm>
          <a:custGeom>
            <a:avLst/>
            <a:gdLst/>
            <a:ahLst/>
            <a:cxnLst/>
            <a:rect l="l" t="t" r="r" b="b"/>
            <a:pathLst>
              <a:path w="251252" h="251252">
                <a:moveTo>
                  <a:pt x="141329" y="15703"/>
                </a:moveTo>
                <a:cubicBezTo>
                  <a:pt x="141329" y="24389"/>
                  <a:pt x="148347" y="31406"/>
                  <a:pt x="157032" y="31406"/>
                </a:cubicBezTo>
                <a:lnTo>
                  <a:pt x="176662" y="31406"/>
                </a:lnTo>
                <a:cubicBezTo>
                  <a:pt x="183188" y="31406"/>
                  <a:pt x="188439" y="36657"/>
                  <a:pt x="188439" y="43184"/>
                </a:cubicBezTo>
                <a:cubicBezTo>
                  <a:pt x="188439" y="49711"/>
                  <a:pt x="183188" y="54961"/>
                  <a:pt x="176662" y="54961"/>
                </a:cubicBezTo>
                <a:lnTo>
                  <a:pt x="15703" y="54961"/>
                </a:lnTo>
                <a:cubicBezTo>
                  <a:pt x="7017" y="54961"/>
                  <a:pt x="0" y="61979"/>
                  <a:pt x="0" y="70665"/>
                </a:cubicBezTo>
                <a:cubicBezTo>
                  <a:pt x="0" y="79350"/>
                  <a:pt x="7017" y="86368"/>
                  <a:pt x="15703" y="86368"/>
                </a:cubicBezTo>
                <a:lnTo>
                  <a:pt x="176662" y="86368"/>
                </a:lnTo>
                <a:cubicBezTo>
                  <a:pt x="200511" y="86368"/>
                  <a:pt x="219845" y="67033"/>
                  <a:pt x="219845" y="43184"/>
                </a:cubicBezTo>
                <a:cubicBezTo>
                  <a:pt x="219845" y="19335"/>
                  <a:pt x="200511" y="0"/>
                  <a:pt x="176662" y="0"/>
                </a:cubicBezTo>
                <a:lnTo>
                  <a:pt x="157032" y="0"/>
                </a:lnTo>
                <a:cubicBezTo>
                  <a:pt x="148347" y="0"/>
                  <a:pt x="141329" y="7017"/>
                  <a:pt x="141329" y="15703"/>
                </a:cubicBezTo>
                <a:close/>
                <a:moveTo>
                  <a:pt x="172736" y="188439"/>
                </a:moveTo>
                <a:cubicBezTo>
                  <a:pt x="172736" y="197125"/>
                  <a:pt x="179753" y="204142"/>
                  <a:pt x="188439" y="204142"/>
                </a:cubicBezTo>
                <a:lnTo>
                  <a:pt x="204142" y="204142"/>
                </a:lnTo>
                <a:cubicBezTo>
                  <a:pt x="230151" y="204142"/>
                  <a:pt x="251252" y="183041"/>
                  <a:pt x="251252" y="157032"/>
                </a:cubicBezTo>
                <a:cubicBezTo>
                  <a:pt x="251252" y="131024"/>
                  <a:pt x="230151" y="109923"/>
                  <a:pt x="204142" y="109923"/>
                </a:cubicBezTo>
                <a:lnTo>
                  <a:pt x="15703" y="109923"/>
                </a:lnTo>
                <a:cubicBezTo>
                  <a:pt x="7017" y="109923"/>
                  <a:pt x="0" y="116940"/>
                  <a:pt x="0" y="125626"/>
                </a:cubicBezTo>
                <a:cubicBezTo>
                  <a:pt x="0" y="134312"/>
                  <a:pt x="7017" y="141329"/>
                  <a:pt x="15703" y="141329"/>
                </a:cubicBezTo>
                <a:lnTo>
                  <a:pt x="204142" y="141329"/>
                </a:lnTo>
                <a:cubicBezTo>
                  <a:pt x="212828" y="141329"/>
                  <a:pt x="219845" y="148347"/>
                  <a:pt x="219845" y="157032"/>
                </a:cubicBezTo>
                <a:cubicBezTo>
                  <a:pt x="219845" y="165718"/>
                  <a:pt x="212828" y="172736"/>
                  <a:pt x="204142" y="172736"/>
                </a:cubicBezTo>
                <a:lnTo>
                  <a:pt x="188439" y="172736"/>
                </a:lnTo>
                <a:cubicBezTo>
                  <a:pt x="179753" y="172736"/>
                  <a:pt x="172736" y="179753"/>
                  <a:pt x="172736" y="188439"/>
                </a:cubicBezTo>
                <a:close/>
                <a:moveTo>
                  <a:pt x="62813" y="251252"/>
                </a:moveTo>
                <a:lnTo>
                  <a:pt x="82442" y="251252"/>
                </a:lnTo>
                <a:cubicBezTo>
                  <a:pt x="106291" y="251252"/>
                  <a:pt x="125626" y="231917"/>
                  <a:pt x="125626" y="208068"/>
                </a:cubicBezTo>
                <a:cubicBezTo>
                  <a:pt x="125626" y="184219"/>
                  <a:pt x="106291" y="164884"/>
                  <a:pt x="82442" y="164884"/>
                </a:cubicBezTo>
                <a:lnTo>
                  <a:pt x="15703" y="164884"/>
                </a:lnTo>
                <a:cubicBezTo>
                  <a:pt x="7017" y="164884"/>
                  <a:pt x="0" y="171901"/>
                  <a:pt x="0" y="180587"/>
                </a:cubicBezTo>
                <a:cubicBezTo>
                  <a:pt x="0" y="189273"/>
                  <a:pt x="7017" y="196291"/>
                  <a:pt x="15703" y="196291"/>
                </a:cubicBezTo>
                <a:lnTo>
                  <a:pt x="82442" y="196291"/>
                </a:lnTo>
                <a:cubicBezTo>
                  <a:pt x="88969" y="196291"/>
                  <a:pt x="94219" y="201541"/>
                  <a:pt x="94219" y="208068"/>
                </a:cubicBezTo>
                <a:cubicBezTo>
                  <a:pt x="94219" y="214595"/>
                  <a:pt x="88969" y="219845"/>
                  <a:pt x="82442" y="219845"/>
                </a:cubicBezTo>
                <a:lnTo>
                  <a:pt x="62813" y="219845"/>
                </a:lnTo>
                <a:cubicBezTo>
                  <a:pt x="54127" y="219845"/>
                  <a:pt x="47110" y="226863"/>
                  <a:pt x="47110" y="235549"/>
                </a:cubicBezTo>
                <a:cubicBezTo>
                  <a:pt x="47110" y="244235"/>
                  <a:pt x="54127" y="251252"/>
                  <a:pt x="62813" y="251252"/>
                </a:cubicBezTo>
                <a:close/>
              </a:path>
            </a:pathLst>
          </a:custGeom>
          <a:solidFill>
            <a:srgbClr val="D4A237"/>
          </a:solidFill>
          <a:ln/>
        </p:spPr>
      </p:sp>
      <p:sp>
        <p:nvSpPr>
          <p:cNvPr id="72" name="Text 70"/>
          <p:cNvSpPr/>
          <p:nvPr/>
        </p:nvSpPr>
        <p:spPr>
          <a:xfrm>
            <a:off x="5057132" y="8095980"/>
            <a:ext cx="866819" cy="35175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781" b="1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Deflate</a:t>
            </a:r>
            <a:endParaRPr lang="en-US" sz="1600" dirty="0"/>
          </a:p>
        </p:txBody>
      </p:sp>
      <p:sp>
        <p:nvSpPr>
          <p:cNvPr id="73" name="Text 71"/>
          <p:cNvSpPr/>
          <p:nvPr/>
        </p:nvSpPr>
        <p:spPr>
          <a:xfrm>
            <a:off x="4592316" y="8548233"/>
            <a:ext cx="3291400" cy="2512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85" dirty="0">
                <a:solidFill>
                  <a:srgbClr val="F8F9FA">
                    <a:alpha val="6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Zip标准算法,快速,中等压缩率</a:t>
            </a:r>
            <a:endParaRPr lang="en-US" sz="1600" dirty="0"/>
          </a:p>
        </p:txBody>
      </p:sp>
      <p:sp>
        <p:nvSpPr>
          <p:cNvPr id="74" name="Shape 72"/>
          <p:cNvSpPr/>
          <p:nvPr/>
        </p:nvSpPr>
        <p:spPr>
          <a:xfrm>
            <a:off x="8261281" y="7888697"/>
            <a:ext cx="3618028" cy="1118071"/>
          </a:xfrm>
          <a:custGeom>
            <a:avLst/>
            <a:gdLst/>
            <a:ahLst/>
            <a:cxnLst/>
            <a:rect l="l" t="t" r="r" b="b"/>
            <a:pathLst>
              <a:path w="3618028" h="1118071">
                <a:moveTo>
                  <a:pt x="100503" y="0"/>
                </a:moveTo>
                <a:lnTo>
                  <a:pt x="3517524" y="0"/>
                </a:lnTo>
                <a:cubicBezTo>
                  <a:pt x="3573031" y="0"/>
                  <a:pt x="3618028" y="44997"/>
                  <a:pt x="3618028" y="100503"/>
                </a:cubicBezTo>
                <a:lnTo>
                  <a:pt x="3618028" y="1017568"/>
                </a:lnTo>
                <a:cubicBezTo>
                  <a:pt x="3618028" y="1073074"/>
                  <a:pt x="3573031" y="1118071"/>
                  <a:pt x="3517524" y="1118071"/>
                </a:cubicBezTo>
                <a:lnTo>
                  <a:pt x="100503" y="1118071"/>
                </a:lnTo>
                <a:cubicBezTo>
                  <a:pt x="44997" y="1118071"/>
                  <a:pt x="0" y="1073074"/>
                  <a:pt x="0" y="1017568"/>
                </a:cubicBezTo>
                <a:lnTo>
                  <a:pt x="0" y="100503"/>
                </a:lnTo>
                <a:cubicBezTo>
                  <a:pt x="0" y="45034"/>
                  <a:pt x="45034" y="0"/>
                  <a:pt x="100503" y="0"/>
                </a:cubicBezTo>
                <a:close/>
              </a:path>
            </a:pathLst>
          </a:custGeom>
          <a:solidFill>
            <a:srgbClr val="343A40"/>
          </a:solidFill>
          <a:ln w="12700">
            <a:solidFill>
              <a:srgbClr val="495057">
                <a:alpha val="30196"/>
              </a:srgbClr>
            </a:solidFill>
            <a:prstDash val="solid"/>
          </a:ln>
        </p:spPr>
      </p:sp>
      <p:sp>
        <p:nvSpPr>
          <p:cNvPr id="75" name="Shape 73"/>
          <p:cNvSpPr/>
          <p:nvPr/>
        </p:nvSpPr>
        <p:spPr>
          <a:xfrm>
            <a:off x="8468564" y="8146230"/>
            <a:ext cx="314065" cy="251252"/>
          </a:xfrm>
          <a:custGeom>
            <a:avLst/>
            <a:gdLst/>
            <a:ahLst/>
            <a:cxnLst/>
            <a:rect l="l" t="t" r="r" b="b"/>
            <a:pathLst>
              <a:path w="314065" h="251252">
                <a:moveTo>
                  <a:pt x="188439" y="15703"/>
                </a:moveTo>
                <a:lnTo>
                  <a:pt x="251252" y="15703"/>
                </a:lnTo>
                <a:cubicBezTo>
                  <a:pt x="259938" y="15703"/>
                  <a:pt x="266955" y="22721"/>
                  <a:pt x="266955" y="31406"/>
                </a:cubicBezTo>
                <a:cubicBezTo>
                  <a:pt x="266955" y="40092"/>
                  <a:pt x="259938" y="47110"/>
                  <a:pt x="251252" y="47110"/>
                </a:cubicBezTo>
                <a:lnTo>
                  <a:pt x="195505" y="47110"/>
                </a:lnTo>
                <a:cubicBezTo>
                  <a:pt x="192954" y="59770"/>
                  <a:pt x="184268" y="70223"/>
                  <a:pt x="172736" y="75228"/>
                </a:cubicBezTo>
                <a:lnTo>
                  <a:pt x="172736" y="219845"/>
                </a:lnTo>
                <a:lnTo>
                  <a:pt x="251252" y="219845"/>
                </a:lnTo>
                <a:cubicBezTo>
                  <a:pt x="259938" y="219845"/>
                  <a:pt x="266955" y="226863"/>
                  <a:pt x="266955" y="235549"/>
                </a:cubicBezTo>
                <a:cubicBezTo>
                  <a:pt x="266955" y="244235"/>
                  <a:pt x="259938" y="251252"/>
                  <a:pt x="251252" y="251252"/>
                </a:cubicBezTo>
                <a:lnTo>
                  <a:pt x="62813" y="251252"/>
                </a:lnTo>
                <a:cubicBezTo>
                  <a:pt x="54127" y="251252"/>
                  <a:pt x="47110" y="244235"/>
                  <a:pt x="47110" y="235549"/>
                </a:cubicBezTo>
                <a:cubicBezTo>
                  <a:pt x="47110" y="226863"/>
                  <a:pt x="54127" y="219845"/>
                  <a:pt x="62813" y="219845"/>
                </a:cubicBezTo>
                <a:lnTo>
                  <a:pt x="141329" y="219845"/>
                </a:lnTo>
                <a:lnTo>
                  <a:pt x="141329" y="75228"/>
                </a:lnTo>
                <a:cubicBezTo>
                  <a:pt x="129797" y="70174"/>
                  <a:pt x="121111" y="59721"/>
                  <a:pt x="118560" y="47110"/>
                </a:cubicBezTo>
                <a:lnTo>
                  <a:pt x="62813" y="47110"/>
                </a:lnTo>
                <a:cubicBezTo>
                  <a:pt x="54127" y="47110"/>
                  <a:pt x="47110" y="40092"/>
                  <a:pt x="47110" y="31406"/>
                </a:cubicBezTo>
                <a:cubicBezTo>
                  <a:pt x="47110" y="22721"/>
                  <a:pt x="54127" y="15703"/>
                  <a:pt x="62813" y="15703"/>
                </a:cubicBezTo>
                <a:lnTo>
                  <a:pt x="125626" y="15703"/>
                </a:lnTo>
                <a:cubicBezTo>
                  <a:pt x="132791" y="6183"/>
                  <a:pt x="144175" y="0"/>
                  <a:pt x="157032" y="0"/>
                </a:cubicBezTo>
                <a:cubicBezTo>
                  <a:pt x="169889" y="0"/>
                  <a:pt x="181274" y="6183"/>
                  <a:pt x="188439" y="15703"/>
                </a:cubicBezTo>
                <a:close/>
                <a:moveTo>
                  <a:pt x="215723" y="157032"/>
                </a:moveTo>
                <a:lnTo>
                  <a:pt x="286781" y="157032"/>
                </a:lnTo>
                <a:lnTo>
                  <a:pt x="251252" y="96084"/>
                </a:lnTo>
                <a:lnTo>
                  <a:pt x="215723" y="157032"/>
                </a:lnTo>
                <a:close/>
                <a:moveTo>
                  <a:pt x="251252" y="204142"/>
                </a:moveTo>
                <a:cubicBezTo>
                  <a:pt x="220385" y="204142"/>
                  <a:pt x="194720" y="187457"/>
                  <a:pt x="189420" y="165424"/>
                </a:cubicBezTo>
                <a:cubicBezTo>
                  <a:pt x="188145" y="160026"/>
                  <a:pt x="189911" y="154481"/>
                  <a:pt x="192708" y="149672"/>
                </a:cubicBezTo>
                <a:lnTo>
                  <a:pt x="239425" y="69585"/>
                </a:lnTo>
                <a:cubicBezTo>
                  <a:pt x="241879" y="65365"/>
                  <a:pt x="246394" y="62813"/>
                  <a:pt x="251252" y="62813"/>
                </a:cubicBezTo>
                <a:cubicBezTo>
                  <a:pt x="256110" y="62813"/>
                  <a:pt x="260625" y="65414"/>
                  <a:pt x="263078" y="69585"/>
                </a:cubicBezTo>
                <a:lnTo>
                  <a:pt x="309796" y="149672"/>
                </a:lnTo>
                <a:cubicBezTo>
                  <a:pt x="312593" y="154481"/>
                  <a:pt x="314359" y="160026"/>
                  <a:pt x="313083" y="165424"/>
                </a:cubicBezTo>
                <a:cubicBezTo>
                  <a:pt x="307784" y="187408"/>
                  <a:pt x="282119" y="204142"/>
                  <a:pt x="251252" y="204142"/>
                </a:cubicBezTo>
                <a:close/>
                <a:moveTo>
                  <a:pt x="62224" y="96084"/>
                </a:moveTo>
                <a:lnTo>
                  <a:pt x="26696" y="157032"/>
                </a:lnTo>
                <a:lnTo>
                  <a:pt x="97802" y="157032"/>
                </a:lnTo>
                <a:lnTo>
                  <a:pt x="62224" y="96084"/>
                </a:lnTo>
                <a:close/>
                <a:moveTo>
                  <a:pt x="442" y="165424"/>
                </a:moveTo>
                <a:cubicBezTo>
                  <a:pt x="-834" y="160026"/>
                  <a:pt x="932" y="154481"/>
                  <a:pt x="3730" y="149672"/>
                </a:cubicBezTo>
                <a:lnTo>
                  <a:pt x="50447" y="69585"/>
                </a:lnTo>
                <a:cubicBezTo>
                  <a:pt x="52900" y="65365"/>
                  <a:pt x="57415" y="62813"/>
                  <a:pt x="62273" y="62813"/>
                </a:cubicBezTo>
                <a:cubicBezTo>
                  <a:pt x="67131" y="62813"/>
                  <a:pt x="71646" y="65414"/>
                  <a:pt x="74100" y="69585"/>
                </a:cubicBezTo>
                <a:lnTo>
                  <a:pt x="120817" y="149672"/>
                </a:lnTo>
                <a:cubicBezTo>
                  <a:pt x="123614" y="154481"/>
                  <a:pt x="125381" y="160026"/>
                  <a:pt x="124105" y="165424"/>
                </a:cubicBezTo>
                <a:cubicBezTo>
                  <a:pt x="118805" y="187408"/>
                  <a:pt x="93140" y="204142"/>
                  <a:pt x="62273" y="204142"/>
                </a:cubicBezTo>
                <a:cubicBezTo>
                  <a:pt x="31406" y="204142"/>
                  <a:pt x="5741" y="187457"/>
                  <a:pt x="442" y="165424"/>
                </a:cubicBezTo>
                <a:close/>
              </a:path>
            </a:pathLst>
          </a:custGeom>
          <a:solidFill>
            <a:srgbClr val="D4A237"/>
          </a:solidFill>
          <a:ln/>
        </p:spPr>
      </p:sp>
      <p:sp>
        <p:nvSpPr>
          <p:cNvPr id="76" name="Text 74"/>
          <p:cNvSpPr/>
          <p:nvPr/>
        </p:nvSpPr>
        <p:spPr>
          <a:xfrm>
            <a:off x="8933380" y="8095980"/>
            <a:ext cx="716068" cy="35175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781" b="1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BZip2</a:t>
            </a:r>
            <a:endParaRPr lang="en-US" sz="1600" dirty="0"/>
          </a:p>
        </p:txBody>
      </p:sp>
      <p:sp>
        <p:nvSpPr>
          <p:cNvPr id="77" name="Text 75"/>
          <p:cNvSpPr/>
          <p:nvPr/>
        </p:nvSpPr>
        <p:spPr>
          <a:xfrm>
            <a:off x="8468564" y="8548233"/>
            <a:ext cx="3291400" cy="2512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85" dirty="0">
                <a:solidFill>
                  <a:srgbClr val="F8F9FA">
                    <a:alpha val="6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Zip可选算法,压缩率高但速度慢</a:t>
            </a:r>
            <a:endParaRPr lang="en-US" sz="1600" dirty="0"/>
          </a:p>
        </p:txBody>
      </p:sp>
      <p:sp>
        <p:nvSpPr>
          <p:cNvPr id="78" name="Shape 76"/>
          <p:cNvSpPr/>
          <p:nvPr/>
        </p:nvSpPr>
        <p:spPr>
          <a:xfrm>
            <a:off x="12137529" y="7888697"/>
            <a:ext cx="3618028" cy="1118071"/>
          </a:xfrm>
          <a:custGeom>
            <a:avLst/>
            <a:gdLst/>
            <a:ahLst/>
            <a:cxnLst/>
            <a:rect l="l" t="t" r="r" b="b"/>
            <a:pathLst>
              <a:path w="3618028" h="1118071">
                <a:moveTo>
                  <a:pt x="100503" y="0"/>
                </a:moveTo>
                <a:lnTo>
                  <a:pt x="3517524" y="0"/>
                </a:lnTo>
                <a:cubicBezTo>
                  <a:pt x="3573031" y="0"/>
                  <a:pt x="3618028" y="44997"/>
                  <a:pt x="3618028" y="100503"/>
                </a:cubicBezTo>
                <a:lnTo>
                  <a:pt x="3618028" y="1017568"/>
                </a:lnTo>
                <a:cubicBezTo>
                  <a:pt x="3618028" y="1073074"/>
                  <a:pt x="3573031" y="1118071"/>
                  <a:pt x="3517524" y="1118071"/>
                </a:cubicBezTo>
                <a:lnTo>
                  <a:pt x="100503" y="1118071"/>
                </a:lnTo>
                <a:cubicBezTo>
                  <a:pt x="44997" y="1118071"/>
                  <a:pt x="0" y="1073074"/>
                  <a:pt x="0" y="1017568"/>
                </a:cubicBezTo>
                <a:lnTo>
                  <a:pt x="0" y="100503"/>
                </a:lnTo>
                <a:cubicBezTo>
                  <a:pt x="0" y="45034"/>
                  <a:pt x="45034" y="0"/>
                  <a:pt x="100503" y="0"/>
                </a:cubicBezTo>
                <a:close/>
              </a:path>
            </a:pathLst>
          </a:custGeom>
          <a:solidFill>
            <a:srgbClr val="343A40"/>
          </a:solidFill>
          <a:ln w="12700">
            <a:solidFill>
              <a:srgbClr val="495057">
                <a:alpha val="30196"/>
              </a:srgbClr>
            </a:solidFill>
            <a:prstDash val="solid"/>
          </a:ln>
        </p:spPr>
      </p:sp>
      <p:sp>
        <p:nvSpPr>
          <p:cNvPr id="79" name="Shape 77"/>
          <p:cNvSpPr/>
          <p:nvPr/>
        </p:nvSpPr>
        <p:spPr>
          <a:xfrm>
            <a:off x="12391922" y="8146230"/>
            <a:ext cx="219845" cy="251252"/>
          </a:xfrm>
          <a:custGeom>
            <a:avLst/>
            <a:gdLst/>
            <a:ahLst/>
            <a:cxnLst/>
            <a:rect l="l" t="t" r="r" b="b"/>
            <a:pathLst>
              <a:path w="219845" h="251252">
                <a:moveTo>
                  <a:pt x="94219" y="0"/>
                </a:moveTo>
                <a:cubicBezTo>
                  <a:pt x="76897" y="0"/>
                  <a:pt x="62813" y="14084"/>
                  <a:pt x="62813" y="31406"/>
                </a:cubicBezTo>
                <a:lnTo>
                  <a:pt x="62813" y="157032"/>
                </a:lnTo>
                <a:cubicBezTo>
                  <a:pt x="62813" y="174355"/>
                  <a:pt x="76897" y="188439"/>
                  <a:pt x="94219" y="188439"/>
                </a:cubicBezTo>
                <a:lnTo>
                  <a:pt x="188439" y="188439"/>
                </a:lnTo>
                <a:cubicBezTo>
                  <a:pt x="205762" y="188439"/>
                  <a:pt x="219845" y="174355"/>
                  <a:pt x="219845" y="157032"/>
                </a:cubicBezTo>
                <a:lnTo>
                  <a:pt x="219845" y="58593"/>
                </a:lnTo>
                <a:cubicBezTo>
                  <a:pt x="219845" y="50054"/>
                  <a:pt x="216361" y="41859"/>
                  <a:pt x="210178" y="35921"/>
                </a:cubicBezTo>
                <a:lnTo>
                  <a:pt x="181863" y="8735"/>
                </a:lnTo>
                <a:cubicBezTo>
                  <a:pt x="176024" y="3141"/>
                  <a:pt x="168221" y="0"/>
                  <a:pt x="160124" y="0"/>
                </a:cubicBezTo>
                <a:lnTo>
                  <a:pt x="94219" y="0"/>
                </a:lnTo>
                <a:close/>
                <a:moveTo>
                  <a:pt x="31406" y="62813"/>
                </a:moveTo>
                <a:cubicBezTo>
                  <a:pt x="14084" y="62813"/>
                  <a:pt x="0" y="76897"/>
                  <a:pt x="0" y="94219"/>
                </a:cubicBezTo>
                <a:lnTo>
                  <a:pt x="0" y="219845"/>
                </a:lnTo>
                <a:cubicBezTo>
                  <a:pt x="0" y="237168"/>
                  <a:pt x="14084" y="251252"/>
                  <a:pt x="31406" y="251252"/>
                </a:cubicBezTo>
                <a:lnTo>
                  <a:pt x="125626" y="251252"/>
                </a:lnTo>
                <a:cubicBezTo>
                  <a:pt x="142949" y="251252"/>
                  <a:pt x="157032" y="237168"/>
                  <a:pt x="157032" y="219845"/>
                </a:cubicBezTo>
                <a:lnTo>
                  <a:pt x="157032" y="211994"/>
                </a:lnTo>
                <a:lnTo>
                  <a:pt x="125626" y="211994"/>
                </a:lnTo>
                <a:lnTo>
                  <a:pt x="125626" y="219845"/>
                </a:lnTo>
                <a:lnTo>
                  <a:pt x="31406" y="219845"/>
                </a:lnTo>
                <a:lnTo>
                  <a:pt x="31406" y="94219"/>
                </a:lnTo>
                <a:lnTo>
                  <a:pt x="39258" y="94219"/>
                </a:lnTo>
                <a:lnTo>
                  <a:pt x="39258" y="62813"/>
                </a:lnTo>
                <a:lnTo>
                  <a:pt x="31406" y="62813"/>
                </a:lnTo>
                <a:close/>
              </a:path>
            </a:pathLst>
          </a:custGeom>
          <a:solidFill>
            <a:srgbClr val="D4A237"/>
          </a:solidFill>
          <a:ln/>
        </p:spPr>
      </p:sp>
      <p:sp>
        <p:nvSpPr>
          <p:cNvPr id="80" name="Text 78"/>
          <p:cNvSpPr/>
          <p:nvPr/>
        </p:nvSpPr>
        <p:spPr>
          <a:xfrm>
            <a:off x="12809628" y="8095980"/>
            <a:ext cx="804006" cy="35175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781" b="1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Stored</a:t>
            </a:r>
            <a:endParaRPr lang="en-US" sz="1600" dirty="0"/>
          </a:p>
        </p:txBody>
      </p:sp>
      <p:sp>
        <p:nvSpPr>
          <p:cNvPr id="81" name="Text 79"/>
          <p:cNvSpPr/>
          <p:nvPr/>
        </p:nvSpPr>
        <p:spPr>
          <a:xfrm>
            <a:off x="12344812" y="8548233"/>
            <a:ext cx="3291400" cy="2512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85" dirty="0">
                <a:solidFill>
                  <a:srgbClr val="F8F9FA">
                    <a:alpha val="6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不压缩,仅打包,最快</a:t>
            </a:r>
            <a:endParaRPr lang="en-US" sz="1600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www.altexsoft.com/647e53edadce5dc2ee4c9bdd86598b77503a1713.jpg"/>
          <p:cNvPicPr>
            <a:picLocks noChangeAspect="1"/>
          </p:cNvPicPr>
          <p:nvPr/>
        </p:nvPicPr>
        <p:blipFill>
          <a:blip r:embed="rId3">
            <a:alphaModFix amt="30000"/>
          </a:blip>
          <a:srcRect t="19052" b="19052"/>
          <a:stretch/>
        </p:blipFill>
        <p:spPr>
          <a:xfrm>
            <a:off x="0" y="0"/>
            <a:ext cx="16256000" cy="9144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6256000" cy="9144000"/>
          </a:xfrm>
          <a:custGeom>
            <a:avLst/>
            <a:gdLst/>
            <a:ahLst/>
            <a:cxnLst/>
            <a:rect l="l" t="t" r="r" b="b"/>
            <a:pathLst>
              <a:path w="16256000" h="9144000">
                <a:moveTo>
                  <a:pt x="0" y="0"/>
                </a:moveTo>
                <a:lnTo>
                  <a:pt x="16256000" y="0"/>
                </a:lnTo>
                <a:lnTo>
                  <a:pt x="16256000" y="9144000"/>
                </a:lnTo>
                <a:lnTo>
                  <a:pt x="0" y="9144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1A1D21">
                  <a:alpha val="98000"/>
                </a:srgbClr>
              </a:gs>
              <a:gs pos="50000">
                <a:srgbClr val="343A40">
                  <a:alpha val="95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</a:gradFill>
          <a:ln/>
        </p:spPr>
      </p:sp>
      <p:sp>
        <p:nvSpPr>
          <p:cNvPr id="4" name="Shape 1"/>
          <p:cNvSpPr/>
          <p:nvPr/>
        </p:nvSpPr>
        <p:spPr>
          <a:xfrm>
            <a:off x="533400" y="1358900"/>
            <a:ext cx="3124200" cy="762000"/>
          </a:xfrm>
          <a:custGeom>
            <a:avLst/>
            <a:gdLst/>
            <a:ahLst/>
            <a:cxnLst/>
            <a:rect l="l" t="t" r="r" b="b"/>
            <a:pathLst>
              <a:path w="3124200" h="762000">
                <a:moveTo>
                  <a:pt x="0" y="0"/>
                </a:moveTo>
                <a:lnTo>
                  <a:pt x="3124200" y="0"/>
                </a:lnTo>
                <a:lnTo>
                  <a:pt x="3124200" y="762000"/>
                </a:lnTo>
                <a:lnTo>
                  <a:pt x="0" y="762000"/>
                </a:lnTo>
                <a:lnTo>
                  <a:pt x="0" y="0"/>
                </a:lnTo>
                <a:close/>
              </a:path>
            </a:pathLst>
          </a:custGeom>
          <a:solidFill>
            <a:srgbClr val="D4A237">
              <a:alpha val="20000"/>
            </a:srgbClr>
          </a:solidFill>
          <a:ln/>
        </p:spPr>
      </p:sp>
      <p:sp>
        <p:nvSpPr>
          <p:cNvPr id="5" name="Shape 2"/>
          <p:cNvSpPr/>
          <p:nvPr/>
        </p:nvSpPr>
        <p:spPr>
          <a:xfrm>
            <a:off x="533400" y="1358900"/>
            <a:ext cx="50800" cy="762000"/>
          </a:xfrm>
          <a:custGeom>
            <a:avLst/>
            <a:gdLst/>
            <a:ahLst/>
            <a:cxnLst/>
            <a:rect l="l" t="t" r="r" b="b"/>
            <a:pathLst>
              <a:path w="50800" h="762000">
                <a:moveTo>
                  <a:pt x="0" y="0"/>
                </a:moveTo>
                <a:lnTo>
                  <a:pt x="50800" y="0"/>
                </a:lnTo>
                <a:lnTo>
                  <a:pt x="50800" y="762000"/>
                </a:lnTo>
                <a:lnTo>
                  <a:pt x="0" y="762000"/>
                </a:lnTo>
                <a:lnTo>
                  <a:pt x="0" y="0"/>
                </a:lnTo>
                <a:close/>
              </a:path>
            </a:pathLst>
          </a:custGeom>
          <a:solidFill>
            <a:srgbClr val="D4A237"/>
          </a:solidFill>
          <a:ln/>
        </p:spPr>
      </p:sp>
      <p:sp>
        <p:nvSpPr>
          <p:cNvPr id="6" name="Text 3"/>
          <p:cNvSpPr/>
          <p:nvPr/>
        </p:nvSpPr>
        <p:spPr>
          <a:xfrm>
            <a:off x="863600" y="1485900"/>
            <a:ext cx="2684165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3000" b="1" kern="0" spc="150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CHAPTER 08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508000" y="2489200"/>
            <a:ext cx="3200400" cy="12128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7200" b="1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跨平台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508000" y="3632200"/>
            <a:ext cx="2286000" cy="12128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7200" b="1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技术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508000" y="5219700"/>
            <a:ext cx="99060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dirty="0">
                <a:solidFill>
                  <a:srgbClr val="F8F9FA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实现Windows与Linux兼容的关键技术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514350" y="6242050"/>
            <a:ext cx="7404100" cy="1536700"/>
          </a:xfrm>
          <a:custGeom>
            <a:avLst/>
            <a:gdLst/>
            <a:ahLst/>
            <a:cxnLst/>
            <a:rect l="l" t="t" r="r" b="b"/>
            <a:pathLst>
              <a:path w="7404100" h="1536700">
                <a:moveTo>
                  <a:pt x="101607" y="0"/>
                </a:moveTo>
                <a:lnTo>
                  <a:pt x="7302493" y="0"/>
                </a:lnTo>
                <a:cubicBezTo>
                  <a:pt x="7358609" y="0"/>
                  <a:pt x="7404100" y="45491"/>
                  <a:pt x="7404100" y="101607"/>
                </a:cubicBezTo>
                <a:lnTo>
                  <a:pt x="7404100" y="1435093"/>
                </a:lnTo>
                <a:cubicBezTo>
                  <a:pt x="7404100" y="1491209"/>
                  <a:pt x="7358609" y="1536700"/>
                  <a:pt x="7302493" y="1536700"/>
                </a:cubicBezTo>
                <a:lnTo>
                  <a:pt x="101607" y="1536700"/>
                </a:lnTo>
                <a:cubicBezTo>
                  <a:pt x="45491" y="1536700"/>
                  <a:pt x="0" y="1491209"/>
                  <a:pt x="0" y="1435093"/>
                </a:cubicBezTo>
                <a:lnTo>
                  <a:pt x="0" y="101607"/>
                </a:lnTo>
                <a:cubicBezTo>
                  <a:pt x="0" y="45528"/>
                  <a:pt x="45528" y="0"/>
                  <a:pt x="101607" y="0"/>
                </a:cubicBezTo>
                <a:close/>
              </a:path>
            </a:pathLst>
          </a:custGeom>
          <a:solidFill>
            <a:srgbClr val="343A40">
              <a:alpha val="60000"/>
            </a:srgbClr>
          </a:solidFill>
          <a:ln w="12700">
            <a:solidFill>
              <a:srgbClr val="495057">
                <a:alpha val="30196"/>
              </a:srgbClr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825500" y="6553200"/>
            <a:ext cx="69342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HAL兼容层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825500" y="7112000"/>
            <a:ext cx="68961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dirty="0">
                <a:solidFill>
                  <a:srgbClr val="F8F9FA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通过抽象接口统一平台差异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8337550" y="6242050"/>
            <a:ext cx="7404100" cy="1536700"/>
          </a:xfrm>
          <a:custGeom>
            <a:avLst/>
            <a:gdLst/>
            <a:ahLst/>
            <a:cxnLst/>
            <a:rect l="l" t="t" r="r" b="b"/>
            <a:pathLst>
              <a:path w="7404100" h="1536700">
                <a:moveTo>
                  <a:pt x="101607" y="0"/>
                </a:moveTo>
                <a:lnTo>
                  <a:pt x="7302493" y="0"/>
                </a:lnTo>
                <a:cubicBezTo>
                  <a:pt x="7358609" y="0"/>
                  <a:pt x="7404100" y="45491"/>
                  <a:pt x="7404100" y="101607"/>
                </a:cubicBezTo>
                <a:lnTo>
                  <a:pt x="7404100" y="1435093"/>
                </a:lnTo>
                <a:cubicBezTo>
                  <a:pt x="7404100" y="1491209"/>
                  <a:pt x="7358609" y="1536700"/>
                  <a:pt x="7302493" y="1536700"/>
                </a:cubicBezTo>
                <a:lnTo>
                  <a:pt x="101607" y="1536700"/>
                </a:lnTo>
                <a:cubicBezTo>
                  <a:pt x="45491" y="1536700"/>
                  <a:pt x="0" y="1491209"/>
                  <a:pt x="0" y="1435093"/>
                </a:cubicBezTo>
                <a:lnTo>
                  <a:pt x="0" y="101607"/>
                </a:lnTo>
                <a:cubicBezTo>
                  <a:pt x="0" y="45528"/>
                  <a:pt x="45528" y="0"/>
                  <a:pt x="101607" y="0"/>
                </a:cubicBezTo>
                <a:close/>
              </a:path>
            </a:pathLst>
          </a:custGeom>
          <a:solidFill>
            <a:srgbClr val="343A40">
              <a:alpha val="60000"/>
            </a:srgbClr>
          </a:solidFill>
          <a:ln w="12700">
            <a:solidFill>
              <a:srgbClr val="495057">
                <a:alpha val="30196"/>
              </a:srgbClr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8648700" y="6553200"/>
            <a:ext cx="69342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条件编译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8648700" y="7112000"/>
            <a:ext cx="68961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dirty="0">
                <a:solidFill>
                  <a:srgbClr val="F8F9FA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支持Windows和Linux文件系统</a:t>
            </a:r>
            <a:endParaRPr lang="en-US" sz="1600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08000" y="508000"/>
            <a:ext cx="154686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600" b="1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跨平台兼容层设计</a:t>
            </a:r>
            <a:endParaRPr lang="en-US" sz="1600" dirty="0"/>
          </a:p>
        </p:txBody>
      </p:sp>
      <p:sp>
        <p:nvSpPr>
          <p:cNvPr id="3" name="Shape 1"/>
          <p:cNvSpPr/>
          <p:nvPr/>
        </p:nvSpPr>
        <p:spPr>
          <a:xfrm>
            <a:off x="508000" y="1117600"/>
            <a:ext cx="812800" cy="50800"/>
          </a:xfrm>
          <a:custGeom>
            <a:avLst/>
            <a:gdLst/>
            <a:ahLst/>
            <a:cxnLst/>
            <a:rect l="l" t="t" r="r" b="b"/>
            <a:pathLst>
              <a:path w="812800" h="50800">
                <a:moveTo>
                  <a:pt x="0" y="0"/>
                </a:moveTo>
                <a:lnTo>
                  <a:pt x="812800" y="0"/>
                </a:lnTo>
                <a:lnTo>
                  <a:pt x="8128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solidFill>
            <a:srgbClr val="D4A237"/>
          </a:solidFill>
          <a:ln/>
        </p:spPr>
      </p:sp>
      <p:sp>
        <p:nvSpPr>
          <p:cNvPr id="4" name="Shape 2"/>
          <p:cNvSpPr/>
          <p:nvPr/>
        </p:nvSpPr>
        <p:spPr>
          <a:xfrm>
            <a:off x="514350" y="1428750"/>
            <a:ext cx="7480300" cy="4330700"/>
          </a:xfrm>
          <a:custGeom>
            <a:avLst/>
            <a:gdLst/>
            <a:ahLst/>
            <a:cxnLst/>
            <a:rect l="l" t="t" r="r" b="b"/>
            <a:pathLst>
              <a:path w="7480300" h="4330700">
                <a:moveTo>
                  <a:pt x="101598" y="0"/>
                </a:moveTo>
                <a:lnTo>
                  <a:pt x="7378702" y="0"/>
                </a:lnTo>
                <a:cubicBezTo>
                  <a:pt x="7434813" y="0"/>
                  <a:pt x="7480300" y="45487"/>
                  <a:pt x="7480300" y="101598"/>
                </a:cubicBezTo>
                <a:lnTo>
                  <a:pt x="7480300" y="4229102"/>
                </a:lnTo>
                <a:cubicBezTo>
                  <a:pt x="7480300" y="4285213"/>
                  <a:pt x="7434813" y="4330700"/>
                  <a:pt x="7378702" y="4330700"/>
                </a:cubicBezTo>
                <a:lnTo>
                  <a:pt x="101598" y="4330700"/>
                </a:lnTo>
                <a:cubicBezTo>
                  <a:pt x="45487" y="4330700"/>
                  <a:pt x="0" y="4285213"/>
                  <a:pt x="0" y="4229102"/>
                </a:cubicBezTo>
                <a:lnTo>
                  <a:pt x="0" y="101598"/>
                </a:lnTo>
                <a:cubicBezTo>
                  <a:pt x="0" y="45525"/>
                  <a:pt x="45525" y="0"/>
                  <a:pt x="101598" y="0"/>
                </a:cubicBezTo>
                <a:close/>
              </a:path>
            </a:pathLst>
          </a:custGeom>
          <a:solidFill>
            <a:srgbClr val="343A40"/>
          </a:solidFill>
          <a:ln w="12700">
            <a:solidFill>
              <a:srgbClr val="495057">
                <a:alpha val="30196"/>
              </a:srgbClr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774700" y="1689100"/>
            <a:ext cx="70866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平台差异处理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774700" y="2197100"/>
            <a:ext cx="6959600" cy="1574800"/>
          </a:xfrm>
          <a:custGeom>
            <a:avLst/>
            <a:gdLst/>
            <a:ahLst/>
            <a:cxnLst/>
            <a:rect l="l" t="t" r="r" b="b"/>
            <a:pathLst>
              <a:path w="6959600" h="1574800">
                <a:moveTo>
                  <a:pt x="101606" y="0"/>
                </a:moveTo>
                <a:lnTo>
                  <a:pt x="6857994" y="0"/>
                </a:lnTo>
                <a:cubicBezTo>
                  <a:pt x="6914109" y="0"/>
                  <a:pt x="6959600" y="45491"/>
                  <a:pt x="6959600" y="101606"/>
                </a:cubicBezTo>
                <a:lnTo>
                  <a:pt x="6959600" y="1473194"/>
                </a:lnTo>
                <a:cubicBezTo>
                  <a:pt x="6959600" y="1529309"/>
                  <a:pt x="6914109" y="1574800"/>
                  <a:pt x="6857994" y="1574800"/>
                </a:cubicBezTo>
                <a:lnTo>
                  <a:pt x="101606" y="1574800"/>
                </a:lnTo>
                <a:cubicBezTo>
                  <a:pt x="45491" y="1574800"/>
                  <a:pt x="0" y="1529309"/>
                  <a:pt x="0" y="1473194"/>
                </a:cubicBezTo>
                <a:lnTo>
                  <a:pt x="0" y="101606"/>
                </a:lnTo>
                <a:cubicBezTo>
                  <a:pt x="0" y="45528"/>
                  <a:pt x="45528" y="0"/>
                  <a:pt x="101606" y="0"/>
                </a:cubicBez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7" name="Text 5"/>
          <p:cNvSpPr/>
          <p:nvPr/>
        </p:nvSpPr>
        <p:spPr>
          <a:xfrm>
            <a:off x="927100" y="2349500"/>
            <a:ext cx="6756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文件路径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927100" y="2755900"/>
            <a:ext cx="67437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Windows:</a:t>
            </a:r>
            <a:r>
              <a:rPr lang="en-US" sz="1400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C:\path\file.txt (反斜杠,盘符)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927100" y="3060700"/>
            <a:ext cx="67437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Linux:</a:t>
            </a:r>
            <a:r>
              <a:rPr lang="en-US" sz="1400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/home/user/file.txt (正斜杠,挂载点)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927100" y="3365500"/>
            <a:ext cx="67437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统一:</a:t>
            </a:r>
            <a:r>
              <a:rPr lang="en-US" sz="1400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std::filesystem::path自动处理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774700" y="3924300"/>
            <a:ext cx="6959600" cy="1574800"/>
          </a:xfrm>
          <a:custGeom>
            <a:avLst/>
            <a:gdLst/>
            <a:ahLst/>
            <a:cxnLst/>
            <a:rect l="l" t="t" r="r" b="b"/>
            <a:pathLst>
              <a:path w="6959600" h="1574800">
                <a:moveTo>
                  <a:pt x="101606" y="0"/>
                </a:moveTo>
                <a:lnTo>
                  <a:pt x="6857994" y="0"/>
                </a:lnTo>
                <a:cubicBezTo>
                  <a:pt x="6914109" y="0"/>
                  <a:pt x="6959600" y="45491"/>
                  <a:pt x="6959600" y="101606"/>
                </a:cubicBezTo>
                <a:lnTo>
                  <a:pt x="6959600" y="1473194"/>
                </a:lnTo>
                <a:cubicBezTo>
                  <a:pt x="6959600" y="1529309"/>
                  <a:pt x="6914109" y="1574800"/>
                  <a:pt x="6857994" y="1574800"/>
                </a:cubicBezTo>
                <a:lnTo>
                  <a:pt x="101606" y="1574800"/>
                </a:lnTo>
                <a:cubicBezTo>
                  <a:pt x="45491" y="1574800"/>
                  <a:pt x="0" y="1529309"/>
                  <a:pt x="0" y="1473194"/>
                </a:cubicBezTo>
                <a:lnTo>
                  <a:pt x="0" y="101606"/>
                </a:lnTo>
                <a:cubicBezTo>
                  <a:pt x="0" y="45528"/>
                  <a:pt x="45528" y="0"/>
                  <a:pt x="101606" y="0"/>
                </a:cubicBez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12" name="Text 10"/>
          <p:cNvSpPr/>
          <p:nvPr/>
        </p:nvSpPr>
        <p:spPr>
          <a:xfrm>
            <a:off x="927100" y="4076700"/>
            <a:ext cx="6756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文件属性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927100" y="4483100"/>
            <a:ext cx="67437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Windows:</a:t>
            </a:r>
            <a:r>
              <a:rPr lang="en-US" sz="1400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FILE_ATTRIBUTE_READONLY/HIDDEN/SYSTEM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927100" y="4787900"/>
            <a:ext cx="67437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Linux:</a:t>
            </a:r>
            <a:r>
              <a:rPr lang="en-US" sz="1400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S_IRUSR/S_IWUSR/S_IXUSR等POSIX权限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927100" y="5092700"/>
            <a:ext cx="67437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统一:</a:t>
            </a:r>
            <a:r>
              <a:rPr lang="en-US" sz="1400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FileEntityMeta同时保留两种属性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8261350" y="1428750"/>
            <a:ext cx="7480300" cy="4330700"/>
          </a:xfrm>
          <a:custGeom>
            <a:avLst/>
            <a:gdLst/>
            <a:ahLst/>
            <a:cxnLst/>
            <a:rect l="l" t="t" r="r" b="b"/>
            <a:pathLst>
              <a:path w="7480300" h="4330700">
                <a:moveTo>
                  <a:pt x="101598" y="0"/>
                </a:moveTo>
                <a:lnTo>
                  <a:pt x="7378702" y="0"/>
                </a:lnTo>
                <a:cubicBezTo>
                  <a:pt x="7434813" y="0"/>
                  <a:pt x="7480300" y="45487"/>
                  <a:pt x="7480300" y="101598"/>
                </a:cubicBezTo>
                <a:lnTo>
                  <a:pt x="7480300" y="4229102"/>
                </a:lnTo>
                <a:cubicBezTo>
                  <a:pt x="7480300" y="4285213"/>
                  <a:pt x="7434813" y="4330700"/>
                  <a:pt x="7378702" y="4330700"/>
                </a:cubicBezTo>
                <a:lnTo>
                  <a:pt x="101598" y="4330700"/>
                </a:lnTo>
                <a:cubicBezTo>
                  <a:pt x="45487" y="4330700"/>
                  <a:pt x="0" y="4285213"/>
                  <a:pt x="0" y="4229102"/>
                </a:cubicBezTo>
                <a:lnTo>
                  <a:pt x="0" y="101598"/>
                </a:lnTo>
                <a:cubicBezTo>
                  <a:pt x="0" y="45525"/>
                  <a:pt x="45525" y="0"/>
                  <a:pt x="101598" y="0"/>
                </a:cubicBezTo>
                <a:close/>
              </a:path>
            </a:pathLst>
          </a:custGeom>
          <a:solidFill>
            <a:srgbClr val="343A40"/>
          </a:solidFill>
          <a:ln w="12700">
            <a:solidFill>
              <a:srgbClr val="495057">
                <a:alpha val="30196"/>
              </a:srgbClr>
            </a:solidFill>
            <a:prstDash val="solid"/>
          </a:ln>
        </p:spPr>
      </p:sp>
      <p:sp>
        <p:nvSpPr>
          <p:cNvPr id="17" name="Text 15"/>
          <p:cNvSpPr/>
          <p:nvPr/>
        </p:nvSpPr>
        <p:spPr>
          <a:xfrm>
            <a:off x="8521700" y="1689100"/>
            <a:ext cx="70866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时间处理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8521700" y="2197100"/>
            <a:ext cx="6959600" cy="1574800"/>
          </a:xfrm>
          <a:custGeom>
            <a:avLst/>
            <a:gdLst/>
            <a:ahLst/>
            <a:cxnLst/>
            <a:rect l="l" t="t" r="r" b="b"/>
            <a:pathLst>
              <a:path w="6959600" h="1574800">
                <a:moveTo>
                  <a:pt x="101606" y="0"/>
                </a:moveTo>
                <a:lnTo>
                  <a:pt x="6857994" y="0"/>
                </a:lnTo>
                <a:cubicBezTo>
                  <a:pt x="6914109" y="0"/>
                  <a:pt x="6959600" y="45491"/>
                  <a:pt x="6959600" y="101606"/>
                </a:cubicBezTo>
                <a:lnTo>
                  <a:pt x="6959600" y="1473194"/>
                </a:lnTo>
                <a:cubicBezTo>
                  <a:pt x="6959600" y="1529309"/>
                  <a:pt x="6914109" y="1574800"/>
                  <a:pt x="6857994" y="1574800"/>
                </a:cubicBezTo>
                <a:lnTo>
                  <a:pt x="101606" y="1574800"/>
                </a:lnTo>
                <a:cubicBezTo>
                  <a:pt x="45491" y="1574800"/>
                  <a:pt x="0" y="1529309"/>
                  <a:pt x="0" y="1473194"/>
                </a:cubicBezTo>
                <a:lnTo>
                  <a:pt x="0" y="101606"/>
                </a:lnTo>
                <a:cubicBezTo>
                  <a:pt x="0" y="45528"/>
                  <a:pt x="45528" y="0"/>
                  <a:pt x="101606" y="0"/>
                </a:cubicBez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19" name="Text 17"/>
          <p:cNvSpPr/>
          <p:nvPr/>
        </p:nvSpPr>
        <p:spPr>
          <a:xfrm>
            <a:off x="8674100" y="2349500"/>
            <a:ext cx="6756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时间表示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8674100" y="2755900"/>
            <a:ext cx="67437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Windows:</a:t>
            </a:r>
            <a:r>
              <a:rPr lang="en-US" sz="1400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FILETIME(1601年起,100ns单位)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8674100" y="3060700"/>
            <a:ext cx="67437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Linux:</a:t>
            </a:r>
            <a:r>
              <a:rPr lang="en-US" sz="1400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time_t(1970年起,秒)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8674100" y="3365500"/>
            <a:ext cx="67437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统一:</a:t>
            </a:r>
            <a:r>
              <a:rPr lang="en-US" sz="1400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std::chrono::system_clock::time_point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8521700" y="3924300"/>
            <a:ext cx="6959600" cy="1574800"/>
          </a:xfrm>
          <a:custGeom>
            <a:avLst/>
            <a:gdLst/>
            <a:ahLst/>
            <a:cxnLst/>
            <a:rect l="l" t="t" r="r" b="b"/>
            <a:pathLst>
              <a:path w="6959600" h="1574800">
                <a:moveTo>
                  <a:pt x="101606" y="0"/>
                </a:moveTo>
                <a:lnTo>
                  <a:pt x="6857994" y="0"/>
                </a:lnTo>
                <a:cubicBezTo>
                  <a:pt x="6914109" y="0"/>
                  <a:pt x="6959600" y="45491"/>
                  <a:pt x="6959600" y="101606"/>
                </a:cubicBezTo>
                <a:lnTo>
                  <a:pt x="6959600" y="1473194"/>
                </a:lnTo>
                <a:cubicBezTo>
                  <a:pt x="6959600" y="1529309"/>
                  <a:pt x="6914109" y="1574800"/>
                  <a:pt x="6857994" y="1574800"/>
                </a:cubicBezTo>
                <a:lnTo>
                  <a:pt x="101606" y="1574800"/>
                </a:lnTo>
                <a:cubicBezTo>
                  <a:pt x="45491" y="1574800"/>
                  <a:pt x="0" y="1529309"/>
                  <a:pt x="0" y="1473194"/>
                </a:cubicBezTo>
                <a:lnTo>
                  <a:pt x="0" y="101606"/>
                </a:lnTo>
                <a:cubicBezTo>
                  <a:pt x="0" y="45528"/>
                  <a:pt x="45528" y="0"/>
                  <a:pt x="101606" y="0"/>
                </a:cubicBez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24" name="Text 22"/>
          <p:cNvSpPr/>
          <p:nvPr/>
        </p:nvSpPr>
        <p:spPr>
          <a:xfrm>
            <a:off x="8674100" y="4076700"/>
            <a:ext cx="6756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用户/组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8674100" y="4483100"/>
            <a:ext cx="67437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Windows:</a:t>
            </a:r>
            <a:r>
              <a:rPr lang="en-US" sz="1400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SID(Security Identifier)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8674100" y="4787900"/>
            <a:ext cx="67437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Linux:</a:t>
            </a:r>
            <a:r>
              <a:rPr lang="en-US" sz="1400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UID/GID, passwd结构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8674100" y="5092700"/>
            <a:ext cx="67437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统一:</a:t>
            </a:r>
            <a:r>
              <a:rPr lang="en-US" sz="1400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用户名/组名字符串</a:t>
            </a: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514350" y="6026150"/>
            <a:ext cx="4902200" cy="2400300"/>
          </a:xfrm>
          <a:custGeom>
            <a:avLst/>
            <a:gdLst/>
            <a:ahLst/>
            <a:cxnLst/>
            <a:rect l="l" t="t" r="r" b="b"/>
            <a:pathLst>
              <a:path w="4902200" h="2400300">
                <a:moveTo>
                  <a:pt x="101605" y="0"/>
                </a:moveTo>
                <a:lnTo>
                  <a:pt x="4800595" y="0"/>
                </a:lnTo>
                <a:cubicBezTo>
                  <a:pt x="4856710" y="0"/>
                  <a:pt x="4902200" y="45490"/>
                  <a:pt x="4902200" y="101605"/>
                </a:cubicBezTo>
                <a:lnTo>
                  <a:pt x="4902200" y="2298695"/>
                </a:lnTo>
                <a:cubicBezTo>
                  <a:pt x="4902200" y="2354810"/>
                  <a:pt x="4856710" y="2400300"/>
                  <a:pt x="4800595" y="2400300"/>
                </a:cubicBezTo>
                <a:lnTo>
                  <a:pt x="101605" y="2400300"/>
                </a:lnTo>
                <a:cubicBezTo>
                  <a:pt x="45490" y="2400300"/>
                  <a:pt x="0" y="2354810"/>
                  <a:pt x="0" y="2298695"/>
                </a:cubicBezTo>
                <a:lnTo>
                  <a:pt x="0" y="101605"/>
                </a:lnTo>
                <a:cubicBezTo>
                  <a:pt x="0" y="45528"/>
                  <a:pt x="45528" y="0"/>
                  <a:pt x="101605" y="0"/>
                </a:cubicBezTo>
                <a:close/>
              </a:path>
            </a:pathLst>
          </a:custGeom>
          <a:solidFill>
            <a:srgbClr val="343A40"/>
          </a:solidFill>
          <a:ln w="12700">
            <a:solidFill>
              <a:srgbClr val="495057">
                <a:alpha val="30196"/>
              </a:srgbClr>
            </a:solidFill>
            <a:prstDash val="solid"/>
          </a:ln>
        </p:spPr>
      </p:sp>
      <p:sp>
        <p:nvSpPr>
          <p:cNvPr id="29" name="Shape 27"/>
          <p:cNvSpPr/>
          <p:nvPr/>
        </p:nvSpPr>
        <p:spPr>
          <a:xfrm>
            <a:off x="739775" y="6286500"/>
            <a:ext cx="285750" cy="254000"/>
          </a:xfrm>
          <a:custGeom>
            <a:avLst/>
            <a:gdLst/>
            <a:ahLst/>
            <a:cxnLst/>
            <a:rect l="l" t="t" r="r" b="b"/>
            <a:pathLst>
              <a:path w="285750" h="254000">
                <a:moveTo>
                  <a:pt x="178991" y="595"/>
                </a:moveTo>
                <a:cubicBezTo>
                  <a:pt x="170557" y="-1836"/>
                  <a:pt x="161776" y="3076"/>
                  <a:pt x="159345" y="11509"/>
                </a:cubicBezTo>
                <a:lnTo>
                  <a:pt x="95845" y="233759"/>
                </a:lnTo>
                <a:cubicBezTo>
                  <a:pt x="93414" y="242193"/>
                  <a:pt x="98326" y="250974"/>
                  <a:pt x="106759" y="253405"/>
                </a:cubicBezTo>
                <a:cubicBezTo>
                  <a:pt x="115193" y="255836"/>
                  <a:pt x="123974" y="250924"/>
                  <a:pt x="126405" y="242491"/>
                </a:cubicBezTo>
                <a:lnTo>
                  <a:pt x="189905" y="20241"/>
                </a:lnTo>
                <a:cubicBezTo>
                  <a:pt x="192336" y="11807"/>
                  <a:pt x="187424" y="3026"/>
                  <a:pt x="178991" y="595"/>
                </a:cubicBezTo>
                <a:close/>
                <a:moveTo>
                  <a:pt x="211038" y="68114"/>
                </a:moveTo>
                <a:cubicBezTo>
                  <a:pt x="204837" y="74315"/>
                  <a:pt x="204837" y="84386"/>
                  <a:pt x="211038" y="90587"/>
                </a:cubicBezTo>
                <a:lnTo>
                  <a:pt x="247452" y="127000"/>
                </a:lnTo>
                <a:lnTo>
                  <a:pt x="211038" y="163413"/>
                </a:lnTo>
                <a:cubicBezTo>
                  <a:pt x="204837" y="169614"/>
                  <a:pt x="204837" y="179685"/>
                  <a:pt x="211038" y="185886"/>
                </a:cubicBezTo>
                <a:cubicBezTo>
                  <a:pt x="217239" y="192087"/>
                  <a:pt x="227310" y="192087"/>
                  <a:pt x="233511" y="185886"/>
                </a:cubicBezTo>
                <a:lnTo>
                  <a:pt x="281136" y="138261"/>
                </a:lnTo>
                <a:cubicBezTo>
                  <a:pt x="287338" y="132060"/>
                  <a:pt x="287338" y="121989"/>
                  <a:pt x="281136" y="115788"/>
                </a:cubicBezTo>
                <a:lnTo>
                  <a:pt x="233511" y="68163"/>
                </a:lnTo>
                <a:cubicBezTo>
                  <a:pt x="227310" y="61962"/>
                  <a:pt x="217239" y="61962"/>
                  <a:pt x="211038" y="68163"/>
                </a:cubicBezTo>
                <a:close/>
                <a:moveTo>
                  <a:pt x="74761" y="68114"/>
                </a:moveTo>
                <a:cubicBezTo>
                  <a:pt x="68560" y="61912"/>
                  <a:pt x="58489" y="61912"/>
                  <a:pt x="52288" y="68114"/>
                </a:cubicBezTo>
                <a:lnTo>
                  <a:pt x="4663" y="115739"/>
                </a:lnTo>
                <a:cubicBezTo>
                  <a:pt x="-1538" y="121940"/>
                  <a:pt x="-1538" y="132011"/>
                  <a:pt x="4663" y="138212"/>
                </a:cubicBezTo>
                <a:lnTo>
                  <a:pt x="52288" y="185837"/>
                </a:lnTo>
                <a:cubicBezTo>
                  <a:pt x="58489" y="192038"/>
                  <a:pt x="68560" y="192038"/>
                  <a:pt x="74761" y="185837"/>
                </a:cubicBezTo>
                <a:cubicBezTo>
                  <a:pt x="80962" y="179636"/>
                  <a:pt x="80962" y="169565"/>
                  <a:pt x="74761" y="163364"/>
                </a:cubicBezTo>
                <a:lnTo>
                  <a:pt x="38348" y="127000"/>
                </a:lnTo>
                <a:lnTo>
                  <a:pt x="74712" y="90587"/>
                </a:lnTo>
                <a:cubicBezTo>
                  <a:pt x="80913" y="84386"/>
                  <a:pt x="80913" y="74315"/>
                  <a:pt x="74712" y="68114"/>
                </a:cubicBezTo>
                <a:close/>
              </a:path>
            </a:pathLst>
          </a:custGeom>
          <a:solidFill>
            <a:srgbClr val="D4A237"/>
          </a:solidFill>
          <a:ln/>
        </p:spPr>
      </p:sp>
      <p:sp>
        <p:nvSpPr>
          <p:cNvPr id="30" name="Text 28"/>
          <p:cNvSpPr/>
          <p:nvPr/>
        </p:nvSpPr>
        <p:spPr>
          <a:xfrm>
            <a:off x="1193800" y="6235700"/>
            <a:ext cx="10287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条件编译</a:t>
            </a:r>
            <a:endParaRPr lang="en-US" sz="1600" dirty="0"/>
          </a:p>
        </p:txBody>
      </p:sp>
      <p:sp>
        <p:nvSpPr>
          <p:cNvPr id="31" name="Shape 29"/>
          <p:cNvSpPr/>
          <p:nvPr/>
        </p:nvSpPr>
        <p:spPr>
          <a:xfrm>
            <a:off x="723900" y="6743700"/>
            <a:ext cx="4483100" cy="1473200"/>
          </a:xfrm>
          <a:custGeom>
            <a:avLst/>
            <a:gdLst/>
            <a:ahLst/>
            <a:cxnLst/>
            <a:rect l="l" t="t" r="r" b="b"/>
            <a:pathLst>
              <a:path w="4483100" h="1473200">
                <a:moveTo>
                  <a:pt x="50796" y="0"/>
                </a:moveTo>
                <a:lnTo>
                  <a:pt x="4432304" y="0"/>
                </a:lnTo>
                <a:cubicBezTo>
                  <a:pt x="4460358" y="0"/>
                  <a:pt x="4483100" y="22742"/>
                  <a:pt x="4483100" y="50796"/>
                </a:cubicBezTo>
                <a:lnTo>
                  <a:pt x="4483100" y="1422404"/>
                </a:lnTo>
                <a:cubicBezTo>
                  <a:pt x="4483100" y="1450458"/>
                  <a:pt x="4460358" y="1473200"/>
                  <a:pt x="4432304" y="1473200"/>
                </a:cubicBezTo>
                <a:lnTo>
                  <a:pt x="50796" y="1473200"/>
                </a:lnTo>
                <a:cubicBezTo>
                  <a:pt x="22742" y="1473200"/>
                  <a:pt x="0" y="1450458"/>
                  <a:pt x="0" y="1422404"/>
                </a:cubicBezTo>
                <a:lnTo>
                  <a:pt x="0" y="50796"/>
                </a:lnTo>
                <a:cubicBezTo>
                  <a:pt x="0" y="22761"/>
                  <a:pt x="22761" y="0"/>
                  <a:pt x="50796" y="0"/>
                </a:cubicBezTo>
                <a:close/>
              </a:path>
            </a:pathLst>
          </a:custGeom>
          <a:solidFill>
            <a:srgbClr val="495057">
              <a:alpha val="30196"/>
            </a:srgbClr>
          </a:solidFill>
          <a:ln/>
        </p:spPr>
      </p:sp>
      <p:sp>
        <p:nvSpPr>
          <p:cNvPr id="32" name="Text 30"/>
          <p:cNvSpPr/>
          <p:nvPr/>
        </p:nvSpPr>
        <p:spPr>
          <a:xfrm>
            <a:off x="723900" y="6743700"/>
            <a:ext cx="4572000" cy="1473200"/>
          </a:xfrm>
          <a:prstGeom prst="rect">
            <a:avLst/>
          </a:prstGeom>
          <a:noFill/>
          <a:ln/>
        </p:spPr>
        <p:txBody>
          <a:bodyPr wrap="square" lIns="101600" tIns="101600" rIns="101600" bIns="10160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#ifdef _WIN32</a:t>
            </a:r>
            <a:endParaRPr lang="en-US" sz="1600" dirty="0"/>
          </a:p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// Windows实现</a:t>
            </a:r>
            <a:endParaRPr lang="en-US" sz="1600" dirty="0"/>
          </a:p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#else</a:t>
            </a:r>
            <a:endParaRPr lang="en-US" sz="1600" dirty="0"/>
          </a:p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// Linux实现</a:t>
            </a:r>
            <a:endParaRPr lang="en-US" sz="1600" dirty="0"/>
          </a:p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#endif</a:t>
            </a:r>
            <a:endParaRPr lang="en-US" sz="1600" dirty="0"/>
          </a:p>
        </p:txBody>
      </p:sp>
      <p:sp>
        <p:nvSpPr>
          <p:cNvPr id="33" name="Shape 31"/>
          <p:cNvSpPr/>
          <p:nvPr/>
        </p:nvSpPr>
        <p:spPr>
          <a:xfrm>
            <a:off x="5678984" y="6026150"/>
            <a:ext cx="4902200" cy="2400300"/>
          </a:xfrm>
          <a:custGeom>
            <a:avLst/>
            <a:gdLst/>
            <a:ahLst/>
            <a:cxnLst/>
            <a:rect l="l" t="t" r="r" b="b"/>
            <a:pathLst>
              <a:path w="4902200" h="2400300">
                <a:moveTo>
                  <a:pt x="101605" y="0"/>
                </a:moveTo>
                <a:lnTo>
                  <a:pt x="4800595" y="0"/>
                </a:lnTo>
                <a:cubicBezTo>
                  <a:pt x="4856710" y="0"/>
                  <a:pt x="4902200" y="45490"/>
                  <a:pt x="4902200" y="101605"/>
                </a:cubicBezTo>
                <a:lnTo>
                  <a:pt x="4902200" y="2298695"/>
                </a:lnTo>
                <a:cubicBezTo>
                  <a:pt x="4902200" y="2354810"/>
                  <a:pt x="4856710" y="2400300"/>
                  <a:pt x="4800595" y="2400300"/>
                </a:cubicBezTo>
                <a:lnTo>
                  <a:pt x="101605" y="2400300"/>
                </a:lnTo>
                <a:cubicBezTo>
                  <a:pt x="45490" y="2400300"/>
                  <a:pt x="0" y="2354810"/>
                  <a:pt x="0" y="2298695"/>
                </a:cubicBezTo>
                <a:lnTo>
                  <a:pt x="0" y="101605"/>
                </a:lnTo>
                <a:cubicBezTo>
                  <a:pt x="0" y="45528"/>
                  <a:pt x="45528" y="0"/>
                  <a:pt x="101605" y="0"/>
                </a:cubicBezTo>
                <a:close/>
              </a:path>
            </a:pathLst>
          </a:custGeom>
          <a:solidFill>
            <a:srgbClr val="343A40"/>
          </a:solidFill>
          <a:ln w="12700">
            <a:solidFill>
              <a:srgbClr val="495057">
                <a:alpha val="30196"/>
              </a:srgbClr>
            </a:solidFill>
            <a:prstDash val="solid"/>
          </a:ln>
        </p:spPr>
      </p:sp>
      <p:sp>
        <p:nvSpPr>
          <p:cNvPr id="34" name="Shape 32"/>
          <p:cNvSpPr/>
          <p:nvPr/>
        </p:nvSpPr>
        <p:spPr>
          <a:xfrm>
            <a:off x="5920284" y="6286500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115342" y="2580"/>
                </a:moveTo>
                <a:cubicBezTo>
                  <a:pt x="122734" y="-843"/>
                  <a:pt x="131266" y="-843"/>
                  <a:pt x="138658" y="2580"/>
                </a:cubicBezTo>
                <a:lnTo>
                  <a:pt x="247104" y="52685"/>
                </a:lnTo>
                <a:cubicBezTo>
                  <a:pt x="251321" y="54620"/>
                  <a:pt x="254000" y="58837"/>
                  <a:pt x="254000" y="63500"/>
                </a:cubicBezTo>
                <a:cubicBezTo>
                  <a:pt x="254000" y="68163"/>
                  <a:pt x="251321" y="72380"/>
                  <a:pt x="247104" y="74315"/>
                </a:cubicBezTo>
                <a:lnTo>
                  <a:pt x="138658" y="124420"/>
                </a:lnTo>
                <a:cubicBezTo>
                  <a:pt x="131266" y="127843"/>
                  <a:pt x="122734" y="127843"/>
                  <a:pt x="115342" y="124420"/>
                </a:cubicBezTo>
                <a:lnTo>
                  <a:pt x="6896" y="74315"/>
                </a:lnTo>
                <a:cubicBezTo>
                  <a:pt x="2679" y="72330"/>
                  <a:pt x="0" y="68114"/>
                  <a:pt x="0" y="63500"/>
                </a:cubicBezTo>
                <a:cubicBezTo>
                  <a:pt x="0" y="58886"/>
                  <a:pt x="2679" y="54620"/>
                  <a:pt x="6896" y="52685"/>
                </a:cubicBezTo>
                <a:lnTo>
                  <a:pt x="115342" y="2580"/>
                </a:lnTo>
                <a:close/>
                <a:moveTo>
                  <a:pt x="23862" y="108347"/>
                </a:moveTo>
                <a:lnTo>
                  <a:pt x="105370" y="146000"/>
                </a:lnTo>
                <a:cubicBezTo>
                  <a:pt x="119112" y="152350"/>
                  <a:pt x="134938" y="152350"/>
                  <a:pt x="148679" y="146000"/>
                </a:cubicBezTo>
                <a:lnTo>
                  <a:pt x="230188" y="108347"/>
                </a:lnTo>
                <a:lnTo>
                  <a:pt x="247104" y="116185"/>
                </a:lnTo>
                <a:cubicBezTo>
                  <a:pt x="251321" y="118120"/>
                  <a:pt x="254000" y="122337"/>
                  <a:pt x="254000" y="127000"/>
                </a:cubicBezTo>
                <a:cubicBezTo>
                  <a:pt x="254000" y="131663"/>
                  <a:pt x="251321" y="135880"/>
                  <a:pt x="247104" y="137815"/>
                </a:cubicBezTo>
                <a:lnTo>
                  <a:pt x="138658" y="187920"/>
                </a:lnTo>
                <a:cubicBezTo>
                  <a:pt x="131266" y="191343"/>
                  <a:pt x="122734" y="191343"/>
                  <a:pt x="115342" y="187920"/>
                </a:cubicBezTo>
                <a:lnTo>
                  <a:pt x="6896" y="137815"/>
                </a:lnTo>
                <a:cubicBezTo>
                  <a:pt x="2679" y="135830"/>
                  <a:pt x="0" y="131614"/>
                  <a:pt x="0" y="127000"/>
                </a:cubicBezTo>
                <a:cubicBezTo>
                  <a:pt x="0" y="122386"/>
                  <a:pt x="2679" y="118120"/>
                  <a:pt x="6896" y="116185"/>
                </a:cubicBezTo>
                <a:lnTo>
                  <a:pt x="23812" y="108347"/>
                </a:lnTo>
                <a:close/>
                <a:moveTo>
                  <a:pt x="6896" y="179685"/>
                </a:moveTo>
                <a:lnTo>
                  <a:pt x="23812" y="171847"/>
                </a:lnTo>
                <a:lnTo>
                  <a:pt x="105321" y="209500"/>
                </a:lnTo>
                <a:cubicBezTo>
                  <a:pt x="119063" y="215850"/>
                  <a:pt x="134888" y="215850"/>
                  <a:pt x="148630" y="209500"/>
                </a:cubicBezTo>
                <a:lnTo>
                  <a:pt x="230138" y="171847"/>
                </a:lnTo>
                <a:lnTo>
                  <a:pt x="247055" y="179685"/>
                </a:lnTo>
                <a:cubicBezTo>
                  <a:pt x="251271" y="181620"/>
                  <a:pt x="253950" y="185837"/>
                  <a:pt x="253950" y="190500"/>
                </a:cubicBezTo>
                <a:cubicBezTo>
                  <a:pt x="253950" y="195163"/>
                  <a:pt x="251271" y="199380"/>
                  <a:pt x="247055" y="201315"/>
                </a:cubicBezTo>
                <a:lnTo>
                  <a:pt x="138609" y="251420"/>
                </a:lnTo>
                <a:cubicBezTo>
                  <a:pt x="131217" y="254843"/>
                  <a:pt x="122684" y="254843"/>
                  <a:pt x="115292" y="251420"/>
                </a:cubicBezTo>
                <a:lnTo>
                  <a:pt x="6896" y="201315"/>
                </a:lnTo>
                <a:cubicBezTo>
                  <a:pt x="2679" y="199330"/>
                  <a:pt x="0" y="195114"/>
                  <a:pt x="0" y="190500"/>
                </a:cubicBezTo>
                <a:cubicBezTo>
                  <a:pt x="0" y="185886"/>
                  <a:pt x="2679" y="181620"/>
                  <a:pt x="6896" y="179685"/>
                </a:cubicBezTo>
                <a:close/>
              </a:path>
            </a:pathLst>
          </a:custGeom>
          <a:solidFill>
            <a:srgbClr val="D4A237"/>
          </a:solidFill>
          <a:ln/>
        </p:spPr>
      </p:sp>
      <p:sp>
        <p:nvSpPr>
          <p:cNvPr id="35" name="Text 33"/>
          <p:cNvSpPr/>
          <p:nvPr/>
        </p:nvSpPr>
        <p:spPr>
          <a:xfrm>
            <a:off x="6358434" y="6235700"/>
            <a:ext cx="10287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抽象接口</a:t>
            </a:r>
            <a:endParaRPr lang="en-US" sz="1600" dirty="0"/>
          </a:p>
        </p:txBody>
      </p:sp>
      <p:sp>
        <p:nvSpPr>
          <p:cNvPr id="36" name="Shape 34"/>
          <p:cNvSpPr/>
          <p:nvPr/>
        </p:nvSpPr>
        <p:spPr>
          <a:xfrm>
            <a:off x="5888534" y="6743700"/>
            <a:ext cx="4483100" cy="457200"/>
          </a:xfrm>
          <a:custGeom>
            <a:avLst/>
            <a:gdLst/>
            <a:ahLst/>
            <a:cxnLst/>
            <a:rect l="l" t="t" r="r" b="b"/>
            <a:pathLst>
              <a:path w="4483100" h="457200">
                <a:moveTo>
                  <a:pt x="50799" y="0"/>
                </a:moveTo>
                <a:lnTo>
                  <a:pt x="4432301" y="0"/>
                </a:lnTo>
                <a:cubicBezTo>
                  <a:pt x="4460356" y="0"/>
                  <a:pt x="4483100" y="22744"/>
                  <a:pt x="4483100" y="50799"/>
                </a:cubicBezTo>
                <a:lnTo>
                  <a:pt x="4483100" y="406401"/>
                </a:lnTo>
                <a:cubicBezTo>
                  <a:pt x="4483100" y="434456"/>
                  <a:pt x="4460356" y="457200"/>
                  <a:pt x="4432301" y="457200"/>
                </a:cubicBezTo>
                <a:lnTo>
                  <a:pt x="50799" y="457200"/>
                </a:lnTo>
                <a:cubicBezTo>
                  <a:pt x="22744" y="457200"/>
                  <a:pt x="0" y="434456"/>
                  <a:pt x="0" y="406401"/>
                </a:cubicBezTo>
                <a:lnTo>
                  <a:pt x="0" y="50799"/>
                </a:lnTo>
                <a:cubicBezTo>
                  <a:pt x="0" y="22762"/>
                  <a:pt x="22762" y="0"/>
                  <a:pt x="50799" y="0"/>
                </a:cubicBezTo>
                <a:close/>
              </a:path>
            </a:pathLst>
          </a:custGeom>
          <a:solidFill>
            <a:srgbClr val="495057">
              <a:alpha val="30196"/>
            </a:srgbClr>
          </a:solidFill>
          <a:ln/>
        </p:spPr>
      </p:sp>
      <p:sp>
        <p:nvSpPr>
          <p:cNvPr id="37" name="Text 35"/>
          <p:cNvSpPr/>
          <p:nvPr/>
        </p:nvSpPr>
        <p:spPr>
          <a:xfrm>
            <a:off x="5888534" y="6743700"/>
            <a:ext cx="4572000" cy="457200"/>
          </a:xfrm>
          <a:prstGeom prst="rect">
            <a:avLst/>
          </a:prstGeom>
          <a:noFill/>
          <a:ln/>
        </p:spPr>
        <p:txBody>
          <a:bodyPr wrap="square" lIns="101600" tIns="101600" rIns="101600" bIns="10160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Device接口统一文件操作</a:t>
            </a:r>
            <a:endParaRPr lang="en-US" sz="1600" dirty="0"/>
          </a:p>
        </p:txBody>
      </p:sp>
      <p:sp>
        <p:nvSpPr>
          <p:cNvPr id="38" name="Shape 36"/>
          <p:cNvSpPr/>
          <p:nvPr/>
        </p:nvSpPr>
        <p:spPr>
          <a:xfrm>
            <a:off x="5888534" y="7302500"/>
            <a:ext cx="4483100" cy="457200"/>
          </a:xfrm>
          <a:custGeom>
            <a:avLst/>
            <a:gdLst/>
            <a:ahLst/>
            <a:cxnLst/>
            <a:rect l="l" t="t" r="r" b="b"/>
            <a:pathLst>
              <a:path w="4483100" h="457200">
                <a:moveTo>
                  <a:pt x="50799" y="0"/>
                </a:moveTo>
                <a:lnTo>
                  <a:pt x="4432301" y="0"/>
                </a:lnTo>
                <a:cubicBezTo>
                  <a:pt x="4460356" y="0"/>
                  <a:pt x="4483100" y="22744"/>
                  <a:pt x="4483100" y="50799"/>
                </a:cubicBezTo>
                <a:lnTo>
                  <a:pt x="4483100" y="406401"/>
                </a:lnTo>
                <a:cubicBezTo>
                  <a:pt x="4483100" y="434456"/>
                  <a:pt x="4460356" y="457200"/>
                  <a:pt x="4432301" y="457200"/>
                </a:cubicBezTo>
                <a:lnTo>
                  <a:pt x="50799" y="457200"/>
                </a:lnTo>
                <a:cubicBezTo>
                  <a:pt x="22744" y="457200"/>
                  <a:pt x="0" y="434456"/>
                  <a:pt x="0" y="406401"/>
                </a:cubicBezTo>
                <a:lnTo>
                  <a:pt x="0" y="50799"/>
                </a:lnTo>
                <a:cubicBezTo>
                  <a:pt x="0" y="22762"/>
                  <a:pt x="22762" y="0"/>
                  <a:pt x="50799" y="0"/>
                </a:cubicBezTo>
                <a:close/>
              </a:path>
            </a:pathLst>
          </a:custGeom>
          <a:solidFill>
            <a:srgbClr val="495057">
              <a:alpha val="30196"/>
            </a:srgbClr>
          </a:solidFill>
          <a:ln/>
        </p:spPr>
      </p:sp>
      <p:sp>
        <p:nvSpPr>
          <p:cNvPr id="39" name="Text 37"/>
          <p:cNvSpPr/>
          <p:nvPr/>
        </p:nvSpPr>
        <p:spPr>
          <a:xfrm>
            <a:off x="5888534" y="7302500"/>
            <a:ext cx="4572000" cy="457200"/>
          </a:xfrm>
          <a:prstGeom prst="rect">
            <a:avLst/>
          </a:prstGeom>
          <a:noFill/>
          <a:ln/>
        </p:spPr>
        <p:txBody>
          <a:bodyPr wrap="square" lIns="101600" tIns="101600" rIns="101600" bIns="10160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FileEntityMeta统一元数据</a:t>
            </a:r>
            <a:endParaRPr lang="en-US" sz="1600" dirty="0"/>
          </a:p>
        </p:txBody>
      </p:sp>
      <p:sp>
        <p:nvSpPr>
          <p:cNvPr id="40" name="Shape 38"/>
          <p:cNvSpPr/>
          <p:nvPr/>
        </p:nvSpPr>
        <p:spPr>
          <a:xfrm>
            <a:off x="10843617" y="6026150"/>
            <a:ext cx="4902200" cy="2400300"/>
          </a:xfrm>
          <a:custGeom>
            <a:avLst/>
            <a:gdLst/>
            <a:ahLst/>
            <a:cxnLst/>
            <a:rect l="l" t="t" r="r" b="b"/>
            <a:pathLst>
              <a:path w="4902200" h="2400300">
                <a:moveTo>
                  <a:pt x="101605" y="0"/>
                </a:moveTo>
                <a:lnTo>
                  <a:pt x="4800595" y="0"/>
                </a:lnTo>
                <a:cubicBezTo>
                  <a:pt x="4856710" y="0"/>
                  <a:pt x="4902200" y="45490"/>
                  <a:pt x="4902200" y="101605"/>
                </a:cubicBezTo>
                <a:lnTo>
                  <a:pt x="4902200" y="2298695"/>
                </a:lnTo>
                <a:cubicBezTo>
                  <a:pt x="4902200" y="2354810"/>
                  <a:pt x="4856710" y="2400300"/>
                  <a:pt x="4800595" y="2400300"/>
                </a:cubicBezTo>
                <a:lnTo>
                  <a:pt x="101605" y="2400300"/>
                </a:lnTo>
                <a:cubicBezTo>
                  <a:pt x="45490" y="2400300"/>
                  <a:pt x="0" y="2354810"/>
                  <a:pt x="0" y="2298695"/>
                </a:cubicBezTo>
                <a:lnTo>
                  <a:pt x="0" y="101605"/>
                </a:lnTo>
                <a:cubicBezTo>
                  <a:pt x="0" y="45528"/>
                  <a:pt x="45528" y="0"/>
                  <a:pt x="101605" y="0"/>
                </a:cubicBezTo>
                <a:close/>
              </a:path>
            </a:pathLst>
          </a:custGeom>
          <a:solidFill>
            <a:srgbClr val="343A40"/>
          </a:solidFill>
          <a:ln w="12700">
            <a:solidFill>
              <a:srgbClr val="495057">
                <a:alpha val="30196"/>
              </a:srgbClr>
            </a:solidFill>
            <a:prstDash val="solid"/>
          </a:ln>
        </p:spPr>
      </p:sp>
      <p:sp>
        <p:nvSpPr>
          <p:cNvPr id="41" name="Shape 39"/>
          <p:cNvSpPr/>
          <p:nvPr/>
        </p:nvSpPr>
        <p:spPr>
          <a:xfrm>
            <a:off x="11100792" y="6286500"/>
            <a:ext cx="222250" cy="254000"/>
          </a:xfrm>
          <a:custGeom>
            <a:avLst/>
            <a:gdLst/>
            <a:ahLst/>
            <a:cxnLst/>
            <a:rect l="l" t="t" r="r" b="b"/>
            <a:pathLst>
              <a:path w="222250" h="254000">
                <a:moveTo>
                  <a:pt x="83344" y="15875"/>
                </a:moveTo>
                <a:lnTo>
                  <a:pt x="11906" y="15875"/>
                </a:lnTo>
                <a:cubicBezTo>
                  <a:pt x="5308" y="15875"/>
                  <a:pt x="0" y="21183"/>
                  <a:pt x="0" y="27781"/>
                </a:cubicBezTo>
                <a:lnTo>
                  <a:pt x="0" y="99219"/>
                </a:lnTo>
                <a:cubicBezTo>
                  <a:pt x="0" y="104031"/>
                  <a:pt x="2877" y="108396"/>
                  <a:pt x="7342" y="110232"/>
                </a:cubicBezTo>
                <a:cubicBezTo>
                  <a:pt x="11807" y="112068"/>
                  <a:pt x="16917" y="111026"/>
                  <a:pt x="20340" y="107652"/>
                </a:cubicBezTo>
                <a:lnTo>
                  <a:pt x="40184" y="87809"/>
                </a:lnTo>
                <a:lnTo>
                  <a:pt x="79375" y="127000"/>
                </a:lnTo>
                <a:lnTo>
                  <a:pt x="40184" y="166191"/>
                </a:lnTo>
                <a:lnTo>
                  <a:pt x="20340" y="146348"/>
                </a:lnTo>
                <a:cubicBezTo>
                  <a:pt x="16917" y="142925"/>
                  <a:pt x="11807" y="141932"/>
                  <a:pt x="7342" y="143768"/>
                </a:cubicBezTo>
                <a:cubicBezTo>
                  <a:pt x="2877" y="145604"/>
                  <a:pt x="0" y="149969"/>
                  <a:pt x="0" y="154781"/>
                </a:cubicBezTo>
                <a:lnTo>
                  <a:pt x="0" y="226219"/>
                </a:lnTo>
                <a:cubicBezTo>
                  <a:pt x="0" y="232817"/>
                  <a:pt x="5308" y="238125"/>
                  <a:pt x="11906" y="238125"/>
                </a:cubicBezTo>
                <a:lnTo>
                  <a:pt x="83344" y="238125"/>
                </a:lnTo>
                <a:cubicBezTo>
                  <a:pt x="88156" y="238125"/>
                  <a:pt x="92521" y="235248"/>
                  <a:pt x="94357" y="230783"/>
                </a:cubicBezTo>
                <a:cubicBezTo>
                  <a:pt x="96193" y="226318"/>
                  <a:pt x="95200" y="221208"/>
                  <a:pt x="91777" y="217785"/>
                </a:cubicBezTo>
                <a:lnTo>
                  <a:pt x="71934" y="197941"/>
                </a:lnTo>
                <a:lnTo>
                  <a:pt x="111125" y="158750"/>
                </a:lnTo>
                <a:lnTo>
                  <a:pt x="150316" y="197941"/>
                </a:lnTo>
                <a:lnTo>
                  <a:pt x="130473" y="217785"/>
                </a:lnTo>
                <a:cubicBezTo>
                  <a:pt x="127050" y="221208"/>
                  <a:pt x="126057" y="226318"/>
                  <a:pt x="127893" y="230783"/>
                </a:cubicBezTo>
                <a:cubicBezTo>
                  <a:pt x="129729" y="235248"/>
                  <a:pt x="134094" y="238125"/>
                  <a:pt x="138906" y="238125"/>
                </a:cubicBezTo>
                <a:lnTo>
                  <a:pt x="210344" y="238125"/>
                </a:lnTo>
                <a:cubicBezTo>
                  <a:pt x="216942" y="238125"/>
                  <a:pt x="222250" y="232817"/>
                  <a:pt x="222250" y="226219"/>
                </a:cubicBezTo>
                <a:lnTo>
                  <a:pt x="222250" y="154781"/>
                </a:lnTo>
                <a:cubicBezTo>
                  <a:pt x="222250" y="149969"/>
                  <a:pt x="219373" y="145604"/>
                  <a:pt x="214908" y="143768"/>
                </a:cubicBezTo>
                <a:cubicBezTo>
                  <a:pt x="210443" y="141932"/>
                  <a:pt x="205333" y="142925"/>
                  <a:pt x="201910" y="146348"/>
                </a:cubicBezTo>
                <a:lnTo>
                  <a:pt x="182066" y="166191"/>
                </a:lnTo>
                <a:lnTo>
                  <a:pt x="142875" y="127000"/>
                </a:lnTo>
                <a:lnTo>
                  <a:pt x="182066" y="87809"/>
                </a:lnTo>
                <a:lnTo>
                  <a:pt x="201910" y="107652"/>
                </a:lnTo>
                <a:cubicBezTo>
                  <a:pt x="205333" y="111075"/>
                  <a:pt x="210443" y="112068"/>
                  <a:pt x="214908" y="110232"/>
                </a:cubicBezTo>
                <a:cubicBezTo>
                  <a:pt x="219373" y="108396"/>
                  <a:pt x="222250" y="104031"/>
                  <a:pt x="222250" y="99219"/>
                </a:cubicBezTo>
                <a:lnTo>
                  <a:pt x="222250" y="27781"/>
                </a:lnTo>
                <a:cubicBezTo>
                  <a:pt x="222250" y="21183"/>
                  <a:pt x="216942" y="15875"/>
                  <a:pt x="210344" y="15875"/>
                </a:cubicBezTo>
                <a:lnTo>
                  <a:pt x="138906" y="15875"/>
                </a:lnTo>
                <a:cubicBezTo>
                  <a:pt x="134094" y="15875"/>
                  <a:pt x="129729" y="18752"/>
                  <a:pt x="127893" y="23217"/>
                </a:cubicBezTo>
                <a:cubicBezTo>
                  <a:pt x="126057" y="27682"/>
                  <a:pt x="127099" y="32792"/>
                  <a:pt x="130473" y="36215"/>
                </a:cubicBezTo>
                <a:lnTo>
                  <a:pt x="150316" y="56059"/>
                </a:lnTo>
                <a:lnTo>
                  <a:pt x="111125" y="95250"/>
                </a:lnTo>
                <a:lnTo>
                  <a:pt x="71934" y="56059"/>
                </a:lnTo>
                <a:lnTo>
                  <a:pt x="91777" y="36215"/>
                </a:lnTo>
                <a:cubicBezTo>
                  <a:pt x="95200" y="32792"/>
                  <a:pt x="96193" y="27682"/>
                  <a:pt x="94357" y="23217"/>
                </a:cubicBezTo>
                <a:cubicBezTo>
                  <a:pt x="92521" y="18752"/>
                  <a:pt x="88156" y="15875"/>
                  <a:pt x="83344" y="15875"/>
                </a:cubicBezTo>
                <a:close/>
              </a:path>
            </a:pathLst>
          </a:custGeom>
          <a:solidFill>
            <a:srgbClr val="D4A237"/>
          </a:solidFill>
          <a:ln/>
        </p:spPr>
      </p:sp>
      <p:sp>
        <p:nvSpPr>
          <p:cNvPr id="42" name="Text 40"/>
          <p:cNvSpPr/>
          <p:nvPr/>
        </p:nvSpPr>
        <p:spPr>
          <a:xfrm>
            <a:off x="11523067" y="6235700"/>
            <a:ext cx="10287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可扩展性</a:t>
            </a:r>
            <a:endParaRPr lang="en-US" sz="1600" dirty="0"/>
          </a:p>
        </p:txBody>
      </p:sp>
      <p:sp>
        <p:nvSpPr>
          <p:cNvPr id="43" name="Shape 41"/>
          <p:cNvSpPr/>
          <p:nvPr/>
        </p:nvSpPr>
        <p:spPr>
          <a:xfrm>
            <a:off x="11053167" y="6743700"/>
            <a:ext cx="4483100" cy="457200"/>
          </a:xfrm>
          <a:custGeom>
            <a:avLst/>
            <a:gdLst/>
            <a:ahLst/>
            <a:cxnLst/>
            <a:rect l="l" t="t" r="r" b="b"/>
            <a:pathLst>
              <a:path w="4483100" h="457200">
                <a:moveTo>
                  <a:pt x="50799" y="0"/>
                </a:moveTo>
                <a:lnTo>
                  <a:pt x="4432301" y="0"/>
                </a:lnTo>
                <a:cubicBezTo>
                  <a:pt x="4460356" y="0"/>
                  <a:pt x="4483100" y="22744"/>
                  <a:pt x="4483100" y="50799"/>
                </a:cubicBezTo>
                <a:lnTo>
                  <a:pt x="4483100" y="406401"/>
                </a:lnTo>
                <a:cubicBezTo>
                  <a:pt x="4483100" y="434456"/>
                  <a:pt x="4460356" y="457200"/>
                  <a:pt x="4432301" y="457200"/>
                </a:cubicBezTo>
                <a:lnTo>
                  <a:pt x="50799" y="457200"/>
                </a:lnTo>
                <a:cubicBezTo>
                  <a:pt x="22744" y="457200"/>
                  <a:pt x="0" y="434456"/>
                  <a:pt x="0" y="406401"/>
                </a:cubicBezTo>
                <a:lnTo>
                  <a:pt x="0" y="50799"/>
                </a:lnTo>
                <a:cubicBezTo>
                  <a:pt x="0" y="22762"/>
                  <a:pt x="22762" y="0"/>
                  <a:pt x="50799" y="0"/>
                </a:cubicBezTo>
                <a:close/>
              </a:path>
            </a:pathLst>
          </a:custGeom>
          <a:solidFill>
            <a:srgbClr val="495057">
              <a:alpha val="30196"/>
            </a:srgbClr>
          </a:solidFill>
          <a:ln/>
        </p:spPr>
      </p:sp>
      <p:sp>
        <p:nvSpPr>
          <p:cNvPr id="44" name="Text 42"/>
          <p:cNvSpPr/>
          <p:nvPr/>
        </p:nvSpPr>
        <p:spPr>
          <a:xfrm>
            <a:off x="11053167" y="6743700"/>
            <a:ext cx="4572000" cy="457200"/>
          </a:xfrm>
          <a:prstGeom prst="rect">
            <a:avLst/>
          </a:prstGeom>
          <a:noFill/>
          <a:ln/>
        </p:spPr>
        <p:txBody>
          <a:bodyPr wrap="square" lIns="101600" tIns="101600" rIns="101600" bIns="10160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当前实现WindowsDevice</a:t>
            </a:r>
            <a:endParaRPr lang="en-US" sz="1600" dirty="0"/>
          </a:p>
        </p:txBody>
      </p:sp>
      <p:sp>
        <p:nvSpPr>
          <p:cNvPr id="45" name="Shape 43"/>
          <p:cNvSpPr/>
          <p:nvPr/>
        </p:nvSpPr>
        <p:spPr>
          <a:xfrm>
            <a:off x="11053167" y="7302500"/>
            <a:ext cx="4483100" cy="457200"/>
          </a:xfrm>
          <a:custGeom>
            <a:avLst/>
            <a:gdLst/>
            <a:ahLst/>
            <a:cxnLst/>
            <a:rect l="l" t="t" r="r" b="b"/>
            <a:pathLst>
              <a:path w="4483100" h="457200">
                <a:moveTo>
                  <a:pt x="50799" y="0"/>
                </a:moveTo>
                <a:lnTo>
                  <a:pt x="4432301" y="0"/>
                </a:lnTo>
                <a:cubicBezTo>
                  <a:pt x="4460356" y="0"/>
                  <a:pt x="4483100" y="22744"/>
                  <a:pt x="4483100" y="50799"/>
                </a:cubicBezTo>
                <a:lnTo>
                  <a:pt x="4483100" y="406401"/>
                </a:lnTo>
                <a:cubicBezTo>
                  <a:pt x="4483100" y="434456"/>
                  <a:pt x="4460356" y="457200"/>
                  <a:pt x="4432301" y="457200"/>
                </a:cubicBezTo>
                <a:lnTo>
                  <a:pt x="50799" y="457200"/>
                </a:lnTo>
                <a:cubicBezTo>
                  <a:pt x="22744" y="457200"/>
                  <a:pt x="0" y="434456"/>
                  <a:pt x="0" y="406401"/>
                </a:cubicBezTo>
                <a:lnTo>
                  <a:pt x="0" y="50799"/>
                </a:lnTo>
                <a:cubicBezTo>
                  <a:pt x="0" y="22762"/>
                  <a:pt x="22762" y="0"/>
                  <a:pt x="50799" y="0"/>
                </a:cubicBezTo>
                <a:close/>
              </a:path>
            </a:pathLst>
          </a:custGeom>
          <a:solidFill>
            <a:srgbClr val="495057">
              <a:alpha val="30196"/>
            </a:srgbClr>
          </a:solidFill>
          <a:ln/>
        </p:spPr>
      </p:sp>
      <p:sp>
        <p:nvSpPr>
          <p:cNvPr id="46" name="Text 44"/>
          <p:cNvSpPr/>
          <p:nvPr/>
        </p:nvSpPr>
        <p:spPr>
          <a:xfrm>
            <a:off x="11053167" y="7302500"/>
            <a:ext cx="4572000" cy="457200"/>
          </a:xfrm>
          <a:prstGeom prst="rect">
            <a:avLst/>
          </a:prstGeom>
          <a:noFill/>
          <a:ln/>
        </p:spPr>
        <p:txBody>
          <a:bodyPr wrap="square" lIns="101600" tIns="101600" rIns="101600" bIns="10160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未来可添加LinuxDevice</a:t>
            </a:r>
            <a:endParaRPr lang="en-US" sz="1600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s3.amazonaws.com/752d0a931d49a7082ccd544f1bd0aa1cd0e3300.png"/>
          <p:cNvPicPr>
            <a:picLocks noChangeAspect="1"/>
          </p:cNvPicPr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>
            <a:off x="0" y="0"/>
            <a:ext cx="16256000" cy="9144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6256000" cy="9144000"/>
          </a:xfrm>
          <a:custGeom>
            <a:avLst/>
            <a:gdLst/>
            <a:ahLst/>
            <a:cxnLst/>
            <a:rect l="l" t="t" r="r" b="b"/>
            <a:pathLst>
              <a:path w="16256000" h="9144000">
                <a:moveTo>
                  <a:pt x="0" y="0"/>
                </a:moveTo>
                <a:lnTo>
                  <a:pt x="16256000" y="0"/>
                </a:lnTo>
                <a:lnTo>
                  <a:pt x="16256000" y="9144000"/>
                </a:lnTo>
                <a:lnTo>
                  <a:pt x="0" y="9144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1A1D21">
                  <a:alpha val="98000"/>
                </a:srgbClr>
              </a:gs>
              <a:gs pos="50000">
                <a:srgbClr val="343A40">
                  <a:alpha val="95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</a:gradFill>
          <a:ln/>
        </p:spPr>
      </p:sp>
      <p:sp>
        <p:nvSpPr>
          <p:cNvPr id="4" name="Shape 1"/>
          <p:cNvSpPr/>
          <p:nvPr/>
        </p:nvSpPr>
        <p:spPr>
          <a:xfrm>
            <a:off x="533400" y="1181100"/>
            <a:ext cx="3124200" cy="762000"/>
          </a:xfrm>
          <a:custGeom>
            <a:avLst/>
            <a:gdLst/>
            <a:ahLst/>
            <a:cxnLst/>
            <a:rect l="l" t="t" r="r" b="b"/>
            <a:pathLst>
              <a:path w="3124200" h="762000">
                <a:moveTo>
                  <a:pt x="0" y="0"/>
                </a:moveTo>
                <a:lnTo>
                  <a:pt x="3124200" y="0"/>
                </a:lnTo>
                <a:lnTo>
                  <a:pt x="3124200" y="762000"/>
                </a:lnTo>
                <a:lnTo>
                  <a:pt x="0" y="762000"/>
                </a:lnTo>
                <a:lnTo>
                  <a:pt x="0" y="0"/>
                </a:lnTo>
                <a:close/>
              </a:path>
            </a:pathLst>
          </a:custGeom>
          <a:solidFill>
            <a:srgbClr val="D4A237">
              <a:alpha val="20000"/>
            </a:srgbClr>
          </a:solidFill>
          <a:ln/>
        </p:spPr>
      </p:sp>
      <p:sp>
        <p:nvSpPr>
          <p:cNvPr id="5" name="Shape 2"/>
          <p:cNvSpPr/>
          <p:nvPr/>
        </p:nvSpPr>
        <p:spPr>
          <a:xfrm>
            <a:off x="533400" y="1181100"/>
            <a:ext cx="50800" cy="762000"/>
          </a:xfrm>
          <a:custGeom>
            <a:avLst/>
            <a:gdLst/>
            <a:ahLst/>
            <a:cxnLst/>
            <a:rect l="l" t="t" r="r" b="b"/>
            <a:pathLst>
              <a:path w="50800" h="762000">
                <a:moveTo>
                  <a:pt x="0" y="0"/>
                </a:moveTo>
                <a:lnTo>
                  <a:pt x="50800" y="0"/>
                </a:lnTo>
                <a:lnTo>
                  <a:pt x="50800" y="762000"/>
                </a:lnTo>
                <a:lnTo>
                  <a:pt x="0" y="762000"/>
                </a:lnTo>
                <a:lnTo>
                  <a:pt x="0" y="0"/>
                </a:lnTo>
                <a:close/>
              </a:path>
            </a:pathLst>
          </a:custGeom>
          <a:solidFill>
            <a:srgbClr val="D4A237"/>
          </a:solidFill>
          <a:ln/>
        </p:spPr>
      </p:sp>
      <p:sp>
        <p:nvSpPr>
          <p:cNvPr id="6" name="Text 3"/>
          <p:cNvSpPr/>
          <p:nvPr/>
        </p:nvSpPr>
        <p:spPr>
          <a:xfrm>
            <a:off x="863600" y="1308100"/>
            <a:ext cx="2673548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3000" b="1" kern="0" spc="150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CHAPTER 09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508000" y="2311400"/>
            <a:ext cx="2286000" cy="12128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7200" b="1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测试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508000" y="3454400"/>
            <a:ext cx="2286000" cy="12128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7200" b="1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体系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508000" y="5041900"/>
            <a:ext cx="99060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dirty="0">
                <a:solidFill>
                  <a:srgbClr val="F8F9FA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完善的单元测试与功能测试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514350" y="6064250"/>
            <a:ext cx="7404100" cy="1892300"/>
          </a:xfrm>
          <a:custGeom>
            <a:avLst/>
            <a:gdLst/>
            <a:ahLst/>
            <a:cxnLst/>
            <a:rect l="l" t="t" r="r" b="b"/>
            <a:pathLst>
              <a:path w="7404100" h="1892300">
                <a:moveTo>
                  <a:pt x="101598" y="0"/>
                </a:moveTo>
                <a:lnTo>
                  <a:pt x="7302502" y="0"/>
                </a:lnTo>
                <a:cubicBezTo>
                  <a:pt x="7358613" y="0"/>
                  <a:pt x="7404100" y="45487"/>
                  <a:pt x="7404100" y="101598"/>
                </a:cubicBezTo>
                <a:lnTo>
                  <a:pt x="7404100" y="1790702"/>
                </a:lnTo>
                <a:cubicBezTo>
                  <a:pt x="7404100" y="1846813"/>
                  <a:pt x="7358613" y="1892300"/>
                  <a:pt x="7302502" y="1892300"/>
                </a:cubicBezTo>
                <a:lnTo>
                  <a:pt x="101598" y="1892300"/>
                </a:lnTo>
                <a:cubicBezTo>
                  <a:pt x="45487" y="1892300"/>
                  <a:pt x="0" y="1846813"/>
                  <a:pt x="0" y="1790702"/>
                </a:cubicBezTo>
                <a:lnTo>
                  <a:pt x="0" y="101598"/>
                </a:lnTo>
                <a:cubicBezTo>
                  <a:pt x="0" y="45524"/>
                  <a:pt x="45524" y="0"/>
                  <a:pt x="101598" y="0"/>
                </a:cubicBezTo>
                <a:close/>
              </a:path>
            </a:pathLst>
          </a:custGeom>
          <a:solidFill>
            <a:srgbClr val="343A40">
              <a:alpha val="60000"/>
            </a:srgbClr>
          </a:solidFill>
          <a:ln w="12700">
            <a:solidFill>
              <a:srgbClr val="495057">
                <a:alpha val="30196"/>
              </a:srgbClr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825500" y="6375400"/>
            <a:ext cx="69342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单元测试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825500" y="6934200"/>
            <a:ext cx="6896100" cy="711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dirty="0">
                <a:solidFill>
                  <a:srgbClr val="F8F9FA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GoogleTest框架</a:t>
            </a:r>
            <a:endParaRPr lang="en-US" sz="1600" dirty="0"/>
          </a:p>
          <a:p>
            <a:pPr>
              <a:lnSpc>
                <a:spcPct val="130000"/>
              </a:lnSpc>
            </a:pPr>
            <a:r>
              <a:rPr lang="en-US" sz="1800" dirty="0">
                <a:solidFill>
                  <a:srgbClr val="F8F9FA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覆盖核心模块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8337550" y="6064250"/>
            <a:ext cx="7404100" cy="1892300"/>
          </a:xfrm>
          <a:custGeom>
            <a:avLst/>
            <a:gdLst/>
            <a:ahLst/>
            <a:cxnLst/>
            <a:rect l="l" t="t" r="r" b="b"/>
            <a:pathLst>
              <a:path w="7404100" h="1892300">
                <a:moveTo>
                  <a:pt x="101598" y="0"/>
                </a:moveTo>
                <a:lnTo>
                  <a:pt x="7302502" y="0"/>
                </a:lnTo>
                <a:cubicBezTo>
                  <a:pt x="7358613" y="0"/>
                  <a:pt x="7404100" y="45487"/>
                  <a:pt x="7404100" y="101598"/>
                </a:cubicBezTo>
                <a:lnTo>
                  <a:pt x="7404100" y="1790702"/>
                </a:lnTo>
                <a:cubicBezTo>
                  <a:pt x="7404100" y="1846813"/>
                  <a:pt x="7358613" y="1892300"/>
                  <a:pt x="7302502" y="1892300"/>
                </a:cubicBezTo>
                <a:lnTo>
                  <a:pt x="101598" y="1892300"/>
                </a:lnTo>
                <a:cubicBezTo>
                  <a:pt x="45487" y="1892300"/>
                  <a:pt x="0" y="1846813"/>
                  <a:pt x="0" y="1790702"/>
                </a:cubicBezTo>
                <a:lnTo>
                  <a:pt x="0" y="101598"/>
                </a:lnTo>
                <a:cubicBezTo>
                  <a:pt x="0" y="45524"/>
                  <a:pt x="45524" y="0"/>
                  <a:pt x="101598" y="0"/>
                </a:cubicBezTo>
                <a:close/>
              </a:path>
            </a:pathLst>
          </a:custGeom>
          <a:solidFill>
            <a:srgbClr val="343A40">
              <a:alpha val="60000"/>
            </a:srgbClr>
          </a:solidFill>
          <a:ln w="12700">
            <a:solidFill>
              <a:srgbClr val="495057">
                <a:alpha val="30196"/>
              </a:srgbClr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8648700" y="6375400"/>
            <a:ext cx="69342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功能测试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8648700" y="6934200"/>
            <a:ext cx="6896100" cy="711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dirty="0">
                <a:solidFill>
                  <a:srgbClr val="F8F9FA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CLI端到端验证</a:t>
            </a:r>
            <a:endParaRPr lang="en-US" sz="1600" dirty="0"/>
          </a:p>
          <a:p>
            <a:pPr>
              <a:lnSpc>
                <a:spcPct val="130000"/>
              </a:lnSpc>
            </a:pPr>
            <a:r>
              <a:rPr lang="en-US" sz="1800" dirty="0">
                <a:solidFill>
                  <a:srgbClr val="F8F9FA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所有用例通过</a:t>
            </a:r>
            <a:endParaRPr lang="en-US" sz="1600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02504" y="502504"/>
            <a:ext cx="15477119" cy="50250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561" b="1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单元测试覆盖</a:t>
            </a:r>
            <a:endParaRPr lang="en-US" sz="1600" dirty="0"/>
          </a:p>
        </p:txBody>
      </p:sp>
      <p:sp>
        <p:nvSpPr>
          <p:cNvPr id="3" name="Shape 1"/>
          <p:cNvSpPr/>
          <p:nvPr/>
        </p:nvSpPr>
        <p:spPr>
          <a:xfrm>
            <a:off x="502504" y="1105509"/>
            <a:ext cx="804006" cy="50250"/>
          </a:xfrm>
          <a:custGeom>
            <a:avLst/>
            <a:gdLst/>
            <a:ahLst/>
            <a:cxnLst/>
            <a:rect l="l" t="t" r="r" b="b"/>
            <a:pathLst>
              <a:path w="804006" h="50250">
                <a:moveTo>
                  <a:pt x="0" y="0"/>
                </a:moveTo>
                <a:lnTo>
                  <a:pt x="804006" y="0"/>
                </a:lnTo>
                <a:lnTo>
                  <a:pt x="804006" y="50250"/>
                </a:lnTo>
                <a:lnTo>
                  <a:pt x="0" y="50250"/>
                </a:lnTo>
                <a:lnTo>
                  <a:pt x="0" y="0"/>
                </a:lnTo>
                <a:close/>
              </a:path>
            </a:pathLst>
          </a:custGeom>
          <a:solidFill>
            <a:srgbClr val="D4A237"/>
          </a:solidFill>
          <a:ln/>
        </p:spPr>
      </p:sp>
      <p:sp>
        <p:nvSpPr>
          <p:cNvPr id="4" name="Shape 2"/>
          <p:cNvSpPr/>
          <p:nvPr/>
        </p:nvSpPr>
        <p:spPr>
          <a:xfrm>
            <a:off x="508785" y="1413292"/>
            <a:ext cx="15238430" cy="6625199"/>
          </a:xfrm>
          <a:custGeom>
            <a:avLst/>
            <a:gdLst/>
            <a:ahLst/>
            <a:cxnLst/>
            <a:rect l="l" t="t" r="r" b="b"/>
            <a:pathLst>
              <a:path w="15238430" h="6344111">
                <a:moveTo>
                  <a:pt x="100491" y="0"/>
                </a:moveTo>
                <a:lnTo>
                  <a:pt x="15137939" y="0"/>
                </a:lnTo>
                <a:cubicBezTo>
                  <a:pt x="15193438" y="0"/>
                  <a:pt x="15238430" y="44991"/>
                  <a:pt x="15238430" y="100491"/>
                </a:cubicBezTo>
                <a:lnTo>
                  <a:pt x="15238430" y="6243621"/>
                </a:lnTo>
                <a:cubicBezTo>
                  <a:pt x="15238430" y="6299120"/>
                  <a:pt x="15193438" y="6344111"/>
                  <a:pt x="15137939" y="6344111"/>
                </a:cubicBezTo>
                <a:lnTo>
                  <a:pt x="100491" y="6344111"/>
                </a:lnTo>
                <a:cubicBezTo>
                  <a:pt x="44991" y="6344111"/>
                  <a:pt x="0" y="6299120"/>
                  <a:pt x="0" y="6243621"/>
                </a:cubicBezTo>
                <a:lnTo>
                  <a:pt x="0" y="100491"/>
                </a:lnTo>
                <a:cubicBezTo>
                  <a:pt x="0" y="44991"/>
                  <a:pt x="44991" y="0"/>
                  <a:pt x="100491" y="0"/>
                </a:cubicBezTo>
                <a:close/>
              </a:path>
            </a:pathLst>
          </a:custGeom>
          <a:solidFill>
            <a:srgbClr val="343A40"/>
          </a:solidFill>
          <a:ln w="12700">
            <a:solidFill>
              <a:srgbClr val="495057">
                <a:alpha val="30196"/>
              </a:srgbClr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766318" y="1670825"/>
            <a:ext cx="14848989" cy="35175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978" b="1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测试模块与用例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791444" y="2223580"/>
            <a:ext cx="7210930" cy="1859264"/>
          </a:xfrm>
          <a:custGeom>
            <a:avLst/>
            <a:gdLst/>
            <a:ahLst/>
            <a:cxnLst/>
            <a:rect l="l" t="t" r="r" b="b"/>
            <a:pathLst>
              <a:path w="7210930" h="1859264">
                <a:moveTo>
                  <a:pt x="50250" y="0"/>
                </a:moveTo>
                <a:lnTo>
                  <a:pt x="7110437" y="0"/>
                </a:lnTo>
                <a:cubicBezTo>
                  <a:pt x="7165938" y="0"/>
                  <a:pt x="7210930" y="44992"/>
                  <a:pt x="7210930" y="100493"/>
                </a:cubicBezTo>
                <a:lnTo>
                  <a:pt x="7210930" y="1758771"/>
                </a:lnTo>
                <a:cubicBezTo>
                  <a:pt x="7210930" y="1814272"/>
                  <a:pt x="7165938" y="1859264"/>
                  <a:pt x="7110437" y="1859264"/>
                </a:cubicBezTo>
                <a:lnTo>
                  <a:pt x="50250" y="1859264"/>
                </a:lnTo>
                <a:cubicBezTo>
                  <a:pt x="22498" y="1859264"/>
                  <a:pt x="0" y="1836766"/>
                  <a:pt x="0" y="1809014"/>
                </a:cubicBezTo>
                <a:lnTo>
                  <a:pt x="0" y="50250"/>
                </a:lnTo>
                <a:cubicBezTo>
                  <a:pt x="0" y="22516"/>
                  <a:pt x="22516" y="0"/>
                  <a:pt x="50250" y="0"/>
                </a:cubicBez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7" name="Shape 5"/>
          <p:cNvSpPr/>
          <p:nvPr/>
        </p:nvSpPr>
        <p:spPr>
          <a:xfrm>
            <a:off x="791444" y="2223580"/>
            <a:ext cx="50250" cy="1859264"/>
          </a:xfrm>
          <a:custGeom>
            <a:avLst/>
            <a:gdLst/>
            <a:ahLst/>
            <a:cxnLst/>
            <a:rect l="l" t="t" r="r" b="b"/>
            <a:pathLst>
              <a:path w="50250" h="1859264">
                <a:moveTo>
                  <a:pt x="50250" y="0"/>
                </a:moveTo>
                <a:lnTo>
                  <a:pt x="50250" y="0"/>
                </a:lnTo>
                <a:lnTo>
                  <a:pt x="50250" y="1859264"/>
                </a:lnTo>
                <a:lnTo>
                  <a:pt x="50250" y="1859264"/>
                </a:lnTo>
                <a:cubicBezTo>
                  <a:pt x="22498" y="1859264"/>
                  <a:pt x="0" y="1836766"/>
                  <a:pt x="0" y="1809014"/>
                </a:cubicBezTo>
                <a:lnTo>
                  <a:pt x="0" y="50250"/>
                </a:lnTo>
                <a:cubicBezTo>
                  <a:pt x="0" y="22516"/>
                  <a:pt x="22516" y="0"/>
                  <a:pt x="50250" y="0"/>
                </a:cubicBezTo>
                <a:close/>
              </a:path>
            </a:pathLst>
          </a:custGeom>
          <a:solidFill>
            <a:srgbClr val="D4A237"/>
          </a:solidFill>
          <a:ln/>
        </p:spPr>
      </p:sp>
      <p:sp>
        <p:nvSpPr>
          <p:cNvPr id="8" name="Text 6"/>
          <p:cNvSpPr/>
          <p:nvPr/>
        </p:nvSpPr>
        <p:spPr>
          <a:xfrm>
            <a:off x="967320" y="2374331"/>
            <a:ext cx="1306510" cy="3015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83" b="1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设备抽象测试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7350493" y="2374331"/>
            <a:ext cx="502504" cy="301502"/>
          </a:xfrm>
          <a:custGeom>
            <a:avLst/>
            <a:gdLst/>
            <a:ahLst/>
            <a:cxnLst/>
            <a:rect l="l" t="t" r="r" b="b"/>
            <a:pathLst>
              <a:path w="502504" h="301502">
                <a:moveTo>
                  <a:pt x="50251" y="0"/>
                </a:moveTo>
                <a:lnTo>
                  <a:pt x="452252" y="0"/>
                </a:lnTo>
                <a:cubicBezTo>
                  <a:pt x="480006" y="0"/>
                  <a:pt x="502504" y="22498"/>
                  <a:pt x="502504" y="50251"/>
                </a:cubicBezTo>
                <a:lnTo>
                  <a:pt x="502504" y="251251"/>
                </a:lnTo>
                <a:cubicBezTo>
                  <a:pt x="502504" y="279004"/>
                  <a:pt x="480006" y="301502"/>
                  <a:pt x="452252" y="301502"/>
                </a:cubicBezTo>
                <a:lnTo>
                  <a:pt x="50251" y="301502"/>
                </a:lnTo>
                <a:cubicBezTo>
                  <a:pt x="22498" y="301502"/>
                  <a:pt x="0" y="279004"/>
                  <a:pt x="0" y="251251"/>
                </a:cubicBezTo>
                <a:lnTo>
                  <a:pt x="0" y="50251"/>
                </a:lnTo>
                <a:cubicBezTo>
                  <a:pt x="0" y="22498"/>
                  <a:pt x="22498" y="0"/>
                  <a:pt x="50251" y="0"/>
                </a:cubicBezTo>
                <a:close/>
              </a:path>
            </a:pathLst>
          </a:custGeom>
          <a:solidFill>
            <a:srgbClr val="00C950">
              <a:alpha val="20000"/>
            </a:srgbClr>
          </a:solidFill>
          <a:ln/>
        </p:spPr>
      </p:sp>
      <p:sp>
        <p:nvSpPr>
          <p:cNvPr id="10" name="Text 8"/>
          <p:cNvSpPr/>
          <p:nvPr/>
        </p:nvSpPr>
        <p:spPr>
          <a:xfrm>
            <a:off x="7350493" y="2374331"/>
            <a:ext cx="577879" cy="301502"/>
          </a:xfrm>
          <a:prstGeom prst="rect">
            <a:avLst/>
          </a:prstGeom>
          <a:noFill/>
          <a:ln/>
        </p:spPr>
        <p:txBody>
          <a:bodyPr wrap="square" lIns="100501" tIns="50250" rIns="100501" bIns="50250" rtlCol="0" anchor="ctr"/>
          <a:lstStyle/>
          <a:p>
            <a:pPr>
              <a:lnSpc>
                <a:spcPct val="110000"/>
              </a:lnSpc>
            </a:pPr>
            <a:r>
              <a:rPr lang="en-US" sz="1187" dirty="0">
                <a:solidFill>
                  <a:srgbClr val="05DF7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通过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967320" y="2776334"/>
            <a:ext cx="6972241" cy="2512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85" dirty="0">
                <a:solidFill>
                  <a:srgbClr val="F8F9FA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TestFolder: 枚举目录验证类型和子项数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967320" y="3077836"/>
            <a:ext cx="6972241" cy="2512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85" dirty="0">
                <a:solidFill>
                  <a:srgbClr val="F8F9FA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TestFiles: 读取普通/隐藏/只读文件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967320" y="3379338"/>
            <a:ext cx="6972241" cy="2512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85" dirty="0">
                <a:solidFill>
                  <a:srgbClr val="F8F9FA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TestSymbolicLink: 验证符号链接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967320" y="3680841"/>
            <a:ext cx="6972241" cy="2512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85" dirty="0">
                <a:solidFill>
                  <a:srgbClr val="F8F9FA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TestWriteFolder/File: 拷贝并校验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791444" y="4233595"/>
            <a:ext cx="7210930" cy="1859264"/>
          </a:xfrm>
          <a:custGeom>
            <a:avLst/>
            <a:gdLst/>
            <a:ahLst/>
            <a:cxnLst/>
            <a:rect l="l" t="t" r="r" b="b"/>
            <a:pathLst>
              <a:path w="7210930" h="1859264">
                <a:moveTo>
                  <a:pt x="50250" y="0"/>
                </a:moveTo>
                <a:lnTo>
                  <a:pt x="7110437" y="0"/>
                </a:lnTo>
                <a:cubicBezTo>
                  <a:pt x="7165938" y="0"/>
                  <a:pt x="7210930" y="44992"/>
                  <a:pt x="7210930" y="100493"/>
                </a:cubicBezTo>
                <a:lnTo>
                  <a:pt x="7210930" y="1758771"/>
                </a:lnTo>
                <a:cubicBezTo>
                  <a:pt x="7210930" y="1814272"/>
                  <a:pt x="7165938" y="1859264"/>
                  <a:pt x="7110437" y="1859264"/>
                </a:cubicBezTo>
                <a:lnTo>
                  <a:pt x="50250" y="1859264"/>
                </a:lnTo>
                <a:cubicBezTo>
                  <a:pt x="22498" y="1859264"/>
                  <a:pt x="0" y="1836766"/>
                  <a:pt x="0" y="1809014"/>
                </a:cubicBezTo>
                <a:lnTo>
                  <a:pt x="0" y="50250"/>
                </a:lnTo>
                <a:cubicBezTo>
                  <a:pt x="0" y="22516"/>
                  <a:pt x="22516" y="0"/>
                  <a:pt x="50250" y="0"/>
                </a:cubicBez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16" name="Shape 14"/>
          <p:cNvSpPr/>
          <p:nvPr/>
        </p:nvSpPr>
        <p:spPr>
          <a:xfrm>
            <a:off x="791444" y="4233595"/>
            <a:ext cx="50250" cy="1859264"/>
          </a:xfrm>
          <a:custGeom>
            <a:avLst/>
            <a:gdLst/>
            <a:ahLst/>
            <a:cxnLst/>
            <a:rect l="l" t="t" r="r" b="b"/>
            <a:pathLst>
              <a:path w="50250" h="1859264">
                <a:moveTo>
                  <a:pt x="50250" y="0"/>
                </a:moveTo>
                <a:lnTo>
                  <a:pt x="50250" y="0"/>
                </a:lnTo>
                <a:lnTo>
                  <a:pt x="50250" y="1859264"/>
                </a:lnTo>
                <a:lnTo>
                  <a:pt x="50250" y="1859264"/>
                </a:lnTo>
                <a:cubicBezTo>
                  <a:pt x="22498" y="1859264"/>
                  <a:pt x="0" y="1836766"/>
                  <a:pt x="0" y="1809014"/>
                </a:cubicBezTo>
                <a:lnTo>
                  <a:pt x="0" y="50250"/>
                </a:lnTo>
                <a:cubicBezTo>
                  <a:pt x="0" y="22516"/>
                  <a:pt x="22516" y="0"/>
                  <a:pt x="50250" y="0"/>
                </a:cubicBezTo>
                <a:close/>
              </a:path>
            </a:pathLst>
          </a:custGeom>
          <a:solidFill>
            <a:srgbClr val="D4A237"/>
          </a:solidFill>
          <a:ln/>
        </p:spPr>
      </p:sp>
      <p:sp>
        <p:nvSpPr>
          <p:cNvPr id="17" name="Text 15"/>
          <p:cNvSpPr/>
          <p:nvPr/>
        </p:nvSpPr>
        <p:spPr>
          <a:xfrm>
            <a:off x="967320" y="4384346"/>
            <a:ext cx="1306510" cy="3015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83" b="1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压缩设备测试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7350493" y="4384346"/>
            <a:ext cx="502504" cy="301502"/>
          </a:xfrm>
          <a:custGeom>
            <a:avLst/>
            <a:gdLst/>
            <a:ahLst/>
            <a:cxnLst/>
            <a:rect l="l" t="t" r="r" b="b"/>
            <a:pathLst>
              <a:path w="502504" h="301502">
                <a:moveTo>
                  <a:pt x="50251" y="0"/>
                </a:moveTo>
                <a:lnTo>
                  <a:pt x="452252" y="0"/>
                </a:lnTo>
                <a:cubicBezTo>
                  <a:pt x="480006" y="0"/>
                  <a:pt x="502504" y="22498"/>
                  <a:pt x="502504" y="50251"/>
                </a:cubicBezTo>
                <a:lnTo>
                  <a:pt x="502504" y="251251"/>
                </a:lnTo>
                <a:cubicBezTo>
                  <a:pt x="502504" y="279004"/>
                  <a:pt x="480006" y="301502"/>
                  <a:pt x="452252" y="301502"/>
                </a:cubicBezTo>
                <a:lnTo>
                  <a:pt x="50251" y="301502"/>
                </a:lnTo>
                <a:cubicBezTo>
                  <a:pt x="22498" y="301502"/>
                  <a:pt x="0" y="279004"/>
                  <a:pt x="0" y="251251"/>
                </a:cubicBezTo>
                <a:lnTo>
                  <a:pt x="0" y="50251"/>
                </a:lnTo>
                <a:cubicBezTo>
                  <a:pt x="0" y="22498"/>
                  <a:pt x="22498" y="0"/>
                  <a:pt x="50251" y="0"/>
                </a:cubicBezTo>
                <a:close/>
              </a:path>
            </a:pathLst>
          </a:custGeom>
          <a:solidFill>
            <a:srgbClr val="00C950">
              <a:alpha val="20000"/>
            </a:srgbClr>
          </a:solidFill>
          <a:ln/>
        </p:spPr>
      </p:sp>
      <p:sp>
        <p:nvSpPr>
          <p:cNvPr id="19" name="Text 17"/>
          <p:cNvSpPr/>
          <p:nvPr/>
        </p:nvSpPr>
        <p:spPr>
          <a:xfrm>
            <a:off x="7350493" y="4384346"/>
            <a:ext cx="577879" cy="301502"/>
          </a:xfrm>
          <a:prstGeom prst="rect">
            <a:avLst/>
          </a:prstGeom>
          <a:noFill/>
          <a:ln/>
        </p:spPr>
        <p:txBody>
          <a:bodyPr wrap="square" lIns="100501" tIns="50250" rIns="100501" bIns="50250" rtlCol="0" anchor="ctr"/>
          <a:lstStyle/>
          <a:p>
            <a:pPr>
              <a:lnSpc>
                <a:spcPct val="110000"/>
              </a:lnSpc>
            </a:pPr>
            <a:r>
              <a:rPr lang="en-US" sz="1187" dirty="0">
                <a:solidFill>
                  <a:srgbClr val="05DF7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通过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967320" y="4786349"/>
            <a:ext cx="6972241" cy="2512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85" dirty="0">
                <a:solidFill>
                  <a:srgbClr val="F8F9FA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TestTarDevice: 物理→Tar→读取校验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967320" y="5087852"/>
            <a:ext cx="6972241" cy="2512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85" dirty="0">
                <a:solidFill>
                  <a:srgbClr val="F8F9FA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TestZipDevice: 物理→Zip→读取校验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967320" y="5389354"/>
            <a:ext cx="6972241" cy="2512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85" dirty="0">
                <a:solidFill>
                  <a:srgbClr val="F8F9FA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TestZipEncDevice: 加密写入与读取验证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967320" y="5690856"/>
            <a:ext cx="6972241" cy="2512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85" dirty="0">
                <a:solidFill>
                  <a:srgbClr val="F8F9FA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TestBackupController: 控制器驱动备份恢复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791444" y="6243611"/>
            <a:ext cx="7210930" cy="1557762"/>
          </a:xfrm>
          <a:custGeom>
            <a:avLst/>
            <a:gdLst/>
            <a:ahLst/>
            <a:cxnLst/>
            <a:rect l="l" t="t" r="r" b="b"/>
            <a:pathLst>
              <a:path w="7210930" h="1557762">
                <a:moveTo>
                  <a:pt x="50250" y="0"/>
                </a:moveTo>
                <a:lnTo>
                  <a:pt x="7110424" y="0"/>
                </a:lnTo>
                <a:cubicBezTo>
                  <a:pt x="7165932" y="0"/>
                  <a:pt x="7210930" y="44998"/>
                  <a:pt x="7210930" y="100507"/>
                </a:cubicBezTo>
                <a:lnTo>
                  <a:pt x="7210930" y="1457255"/>
                </a:lnTo>
                <a:cubicBezTo>
                  <a:pt x="7210930" y="1512764"/>
                  <a:pt x="7165932" y="1557762"/>
                  <a:pt x="7110424" y="1557762"/>
                </a:cubicBezTo>
                <a:lnTo>
                  <a:pt x="50250" y="1557762"/>
                </a:lnTo>
                <a:cubicBezTo>
                  <a:pt x="22498" y="1557762"/>
                  <a:pt x="0" y="1535264"/>
                  <a:pt x="0" y="1507512"/>
                </a:cubicBezTo>
                <a:lnTo>
                  <a:pt x="0" y="50250"/>
                </a:lnTo>
                <a:cubicBezTo>
                  <a:pt x="0" y="22498"/>
                  <a:pt x="22498" y="0"/>
                  <a:pt x="50250" y="0"/>
                </a:cubicBez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25" name="Shape 23"/>
          <p:cNvSpPr/>
          <p:nvPr/>
        </p:nvSpPr>
        <p:spPr>
          <a:xfrm>
            <a:off x="791444" y="6243611"/>
            <a:ext cx="50250" cy="1557762"/>
          </a:xfrm>
          <a:custGeom>
            <a:avLst/>
            <a:gdLst/>
            <a:ahLst/>
            <a:cxnLst/>
            <a:rect l="l" t="t" r="r" b="b"/>
            <a:pathLst>
              <a:path w="50250" h="1557762">
                <a:moveTo>
                  <a:pt x="50250" y="0"/>
                </a:moveTo>
                <a:lnTo>
                  <a:pt x="50250" y="0"/>
                </a:lnTo>
                <a:lnTo>
                  <a:pt x="50250" y="1557762"/>
                </a:lnTo>
                <a:lnTo>
                  <a:pt x="50250" y="1557762"/>
                </a:lnTo>
                <a:cubicBezTo>
                  <a:pt x="22498" y="1557762"/>
                  <a:pt x="0" y="1535264"/>
                  <a:pt x="0" y="1507512"/>
                </a:cubicBezTo>
                <a:lnTo>
                  <a:pt x="0" y="50250"/>
                </a:lnTo>
                <a:cubicBezTo>
                  <a:pt x="0" y="22516"/>
                  <a:pt x="22516" y="0"/>
                  <a:pt x="50250" y="0"/>
                </a:cubicBezTo>
                <a:close/>
              </a:path>
            </a:pathLst>
          </a:custGeom>
          <a:solidFill>
            <a:srgbClr val="D4A237"/>
          </a:solidFill>
          <a:ln/>
        </p:spPr>
      </p:sp>
      <p:sp>
        <p:nvSpPr>
          <p:cNvPr id="26" name="Text 24"/>
          <p:cNvSpPr/>
          <p:nvPr/>
        </p:nvSpPr>
        <p:spPr>
          <a:xfrm>
            <a:off x="967320" y="6394362"/>
            <a:ext cx="904507" cy="3015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83" b="1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加密测试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7350493" y="6394362"/>
            <a:ext cx="502504" cy="301502"/>
          </a:xfrm>
          <a:custGeom>
            <a:avLst/>
            <a:gdLst/>
            <a:ahLst/>
            <a:cxnLst/>
            <a:rect l="l" t="t" r="r" b="b"/>
            <a:pathLst>
              <a:path w="502504" h="301502">
                <a:moveTo>
                  <a:pt x="50251" y="0"/>
                </a:moveTo>
                <a:lnTo>
                  <a:pt x="452252" y="0"/>
                </a:lnTo>
                <a:cubicBezTo>
                  <a:pt x="480006" y="0"/>
                  <a:pt x="502504" y="22498"/>
                  <a:pt x="502504" y="50251"/>
                </a:cubicBezTo>
                <a:lnTo>
                  <a:pt x="502504" y="251251"/>
                </a:lnTo>
                <a:cubicBezTo>
                  <a:pt x="502504" y="279004"/>
                  <a:pt x="480006" y="301502"/>
                  <a:pt x="452252" y="301502"/>
                </a:cubicBezTo>
                <a:lnTo>
                  <a:pt x="50251" y="301502"/>
                </a:lnTo>
                <a:cubicBezTo>
                  <a:pt x="22498" y="301502"/>
                  <a:pt x="0" y="279004"/>
                  <a:pt x="0" y="251251"/>
                </a:cubicBezTo>
                <a:lnTo>
                  <a:pt x="0" y="50251"/>
                </a:lnTo>
                <a:cubicBezTo>
                  <a:pt x="0" y="22498"/>
                  <a:pt x="22498" y="0"/>
                  <a:pt x="50251" y="0"/>
                </a:cubicBezTo>
                <a:close/>
              </a:path>
            </a:pathLst>
          </a:custGeom>
          <a:solidFill>
            <a:srgbClr val="00C950">
              <a:alpha val="20000"/>
            </a:srgbClr>
          </a:solidFill>
          <a:ln/>
        </p:spPr>
      </p:sp>
      <p:sp>
        <p:nvSpPr>
          <p:cNvPr id="28" name="Text 26"/>
          <p:cNvSpPr/>
          <p:nvPr/>
        </p:nvSpPr>
        <p:spPr>
          <a:xfrm>
            <a:off x="7350493" y="6394362"/>
            <a:ext cx="577879" cy="301502"/>
          </a:xfrm>
          <a:prstGeom prst="rect">
            <a:avLst/>
          </a:prstGeom>
          <a:noFill/>
          <a:ln/>
        </p:spPr>
        <p:txBody>
          <a:bodyPr wrap="square" lIns="100501" tIns="50250" rIns="100501" bIns="50250" rtlCol="0" anchor="ctr"/>
          <a:lstStyle/>
          <a:p>
            <a:pPr>
              <a:lnSpc>
                <a:spcPct val="110000"/>
              </a:lnSpc>
            </a:pPr>
            <a:r>
              <a:rPr lang="en-US" sz="1187" dirty="0">
                <a:solidFill>
                  <a:srgbClr val="05DF7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通过</a:t>
            </a: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967320" y="6796365"/>
            <a:ext cx="6972241" cy="2512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85" dirty="0">
                <a:solidFill>
                  <a:srgbClr val="F8F9FA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ZipCrypto: 加解密往返一致性验证</a:t>
            </a: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967320" y="7097867"/>
            <a:ext cx="6972241" cy="2512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85" dirty="0">
                <a:solidFill>
                  <a:srgbClr val="F8F9FA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RC4: 加解密往返一致性验证</a:t>
            </a: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967320" y="7399369"/>
            <a:ext cx="6972241" cy="2512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85" dirty="0">
                <a:solidFill>
                  <a:srgbClr val="F8F9FA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密码错误检测和标志设置</a:t>
            </a:r>
            <a:endParaRPr lang="en-US" sz="1600" dirty="0"/>
          </a:p>
        </p:txBody>
      </p:sp>
      <p:sp>
        <p:nvSpPr>
          <p:cNvPr id="32" name="Shape 30"/>
          <p:cNvSpPr/>
          <p:nvPr/>
        </p:nvSpPr>
        <p:spPr>
          <a:xfrm>
            <a:off x="8280125" y="2223580"/>
            <a:ext cx="7210930" cy="1859264"/>
          </a:xfrm>
          <a:custGeom>
            <a:avLst/>
            <a:gdLst/>
            <a:ahLst/>
            <a:cxnLst/>
            <a:rect l="l" t="t" r="r" b="b"/>
            <a:pathLst>
              <a:path w="7210930" h="1859264">
                <a:moveTo>
                  <a:pt x="50250" y="0"/>
                </a:moveTo>
                <a:lnTo>
                  <a:pt x="7110437" y="0"/>
                </a:lnTo>
                <a:cubicBezTo>
                  <a:pt x="7165938" y="0"/>
                  <a:pt x="7210930" y="44992"/>
                  <a:pt x="7210930" y="100493"/>
                </a:cubicBezTo>
                <a:lnTo>
                  <a:pt x="7210930" y="1758771"/>
                </a:lnTo>
                <a:cubicBezTo>
                  <a:pt x="7210930" y="1814272"/>
                  <a:pt x="7165938" y="1859264"/>
                  <a:pt x="7110437" y="1859264"/>
                </a:cubicBezTo>
                <a:lnTo>
                  <a:pt x="50250" y="1859264"/>
                </a:lnTo>
                <a:cubicBezTo>
                  <a:pt x="22498" y="1859264"/>
                  <a:pt x="0" y="1836766"/>
                  <a:pt x="0" y="1809014"/>
                </a:cubicBezTo>
                <a:lnTo>
                  <a:pt x="0" y="50250"/>
                </a:lnTo>
                <a:cubicBezTo>
                  <a:pt x="0" y="22516"/>
                  <a:pt x="22516" y="0"/>
                  <a:pt x="50250" y="0"/>
                </a:cubicBez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33" name="Shape 31"/>
          <p:cNvSpPr/>
          <p:nvPr/>
        </p:nvSpPr>
        <p:spPr>
          <a:xfrm>
            <a:off x="8280125" y="2223580"/>
            <a:ext cx="50250" cy="1859264"/>
          </a:xfrm>
          <a:custGeom>
            <a:avLst/>
            <a:gdLst/>
            <a:ahLst/>
            <a:cxnLst/>
            <a:rect l="l" t="t" r="r" b="b"/>
            <a:pathLst>
              <a:path w="50250" h="1859264">
                <a:moveTo>
                  <a:pt x="50250" y="0"/>
                </a:moveTo>
                <a:lnTo>
                  <a:pt x="50250" y="0"/>
                </a:lnTo>
                <a:lnTo>
                  <a:pt x="50250" y="1859264"/>
                </a:lnTo>
                <a:lnTo>
                  <a:pt x="50250" y="1859264"/>
                </a:lnTo>
                <a:cubicBezTo>
                  <a:pt x="22498" y="1859264"/>
                  <a:pt x="0" y="1836766"/>
                  <a:pt x="0" y="1809014"/>
                </a:cubicBezTo>
                <a:lnTo>
                  <a:pt x="0" y="50250"/>
                </a:lnTo>
                <a:cubicBezTo>
                  <a:pt x="0" y="22516"/>
                  <a:pt x="22516" y="0"/>
                  <a:pt x="50250" y="0"/>
                </a:cubicBezTo>
                <a:close/>
              </a:path>
            </a:pathLst>
          </a:custGeom>
          <a:solidFill>
            <a:srgbClr val="D4A237"/>
          </a:solidFill>
          <a:ln/>
        </p:spPr>
      </p:sp>
      <p:sp>
        <p:nvSpPr>
          <p:cNvPr id="34" name="Text 32"/>
          <p:cNvSpPr/>
          <p:nvPr/>
        </p:nvSpPr>
        <p:spPr>
          <a:xfrm>
            <a:off x="8456002" y="2374331"/>
            <a:ext cx="1105509" cy="3015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83" b="1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7z设备测试</a:t>
            </a:r>
            <a:endParaRPr lang="en-US" sz="1600" dirty="0"/>
          </a:p>
        </p:txBody>
      </p:sp>
      <p:sp>
        <p:nvSpPr>
          <p:cNvPr id="35" name="Shape 33"/>
          <p:cNvSpPr/>
          <p:nvPr/>
        </p:nvSpPr>
        <p:spPr>
          <a:xfrm>
            <a:off x="14537672" y="2374331"/>
            <a:ext cx="804006" cy="301502"/>
          </a:xfrm>
          <a:custGeom>
            <a:avLst/>
            <a:gdLst/>
            <a:ahLst/>
            <a:cxnLst/>
            <a:rect l="l" t="t" r="r" b="b"/>
            <a:pathLst>
              <a:path w="804006" h="301502">
                <a:moveTo>
                  <a:pt x="50251" y="0"/>
                </a:moveTo>
                <a:lnTo>
                  <a:pt x="753755" y="0"/>
                </a:lnTo>
                <a:cubicBezTo>
                  <a:pt x="781508" y="0"/>
                  <a:pt x="804006" y="22498"/>
                  <a:pt x="804006" y="50251"/>
                </a:cubicBezTo>
                <a:lnTo>
                  <a:pt x="804006" y="251251"/>
                </a:lnTo>
                <a:cubicBezTo>
                  <a:pt x="804006" y="279004"/>
                  <a:pt x="781508" y="301502"/>
                  <a:pt x="753755" y="301502"/>
                </a:cubicBezTo>
                <a:lnTo>
                  <a:pt x="50251" y="301502"/>
                </a:lnTo>
                <a:cubicBezTo>
                  <a:pt x="22498" y="301502"/>
                  <a:pt x="0" y="279004"/>
                  <a:pt x="0" y="251251"/>
                </a:cubicBezTo>
                <a:lnTo>
                  <a:pt x="0" y="50251"/>
                </a:lnTo>
                <a:cubicBezTo>
                  <a:pt x="0" y="22498"/>
                  <a:pt x="22498" y="0"/>
                  <a:pt x="50251" y="0"/>
                </a:cubicBezTo>
                <a:close/>
              </a:path>
            </a:pathLst>
          </a:custGeom>
          <a:solidFill>
            <a:srgbClr val="F0B100">
              <a:alpha val="20000"/>
            </a:srgbClr>
          </a:solidFill>
          <a:ln/>
        </p:spPr>
      </p:sp>
      <p:sp>
        <p:nvSpPr>
          <p:cNvPr id="36" name="Text 34"/>
          <p:cNvSpPr/>
          <p:nvPr/>
        </p:nvSpPr>
        <p:spPr>
          <a:xfrm>
            <a:off x="14537672" y="2374331"/>
            <a:ext cx="879382" cy="301502"/>
          </a:xfrm>
          <a:prstGeom prst="rect">
            <a:avLst/>
          </a:prstGeom>
          <a:noFill/>
          <a:ln/>
        </p:spPr>
        <p:txBody>
          <a:bodyPr wrap="square" lIns="100501" tIns="50250" rIns="100501" bIns="50250" rtlCol="0" anchor="ctr"/>
          <a:lstStyle/>
          <a:p>
            <a:pPr>
              <a:lnSpc>
                <a:spcPct val="110000"/>
              </a:lnSpc>
            </a:pPr>
            <a:r>
              <a:rPr lang="en-US" sz="1187" dirty="0">
                <a:solidFill>
                  <a:srgbClr val="FDC7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条件通过</a:t>
            </a:r>
            <a:endParaRPr lang="en-US" sz="1600" dirty="0"/>
          </a:p>
        </p:txBody>
      </p:sp>
      <p:sp>
        <p:nvSpPr>
          <p:cNvPr id="37" name="Text 35"/>
          <p:cNvSpPr/>
          <p:nvPr/>
        </p:nvSpPr>
        <p:spPr>
          <a:xfrm>
            <a:off x="8456002" y="2776334"/>
            <a:ext cx="6972241" cy="2512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85" dirty="0">
                <a:solidFill>
                  <a:srgbClr val="F8F9FA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SevenZipDevice构造与读写</a:t>
            </a:r>
            <a:endParaRPr lang="en-US" sz="1600" dirty="0"/>
          </a:p>
        </p:txBody>
      </p:sp>
      <p:sp>
        <p:nvSpPr>
          <p:cNvPr id="38" name="Text 36"/>
          <p:cNvSpPr/>
          <p:nvPr/>
        </p:nvSpPr>
        <p:spPr>
          <a:xfrm>
            <a:off x="8456002" y="3077836"/>
            <a:ext cx="6972241" cy="2512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85" dirty="0">
                <a:solidFill>
                  <a:srgbClr val="F8F9FA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7z加密(AES)写入与读取</a:t>
            </a:r>
            <a:endParaRPr lang="en-US" sz="1600" dirty="0"/>
          </a:p>
        </p:txBody>
      </p:sp>
      <p:sp>
        <p:nvSpPr>
          <p:cNvPr id="39" name="Text 37"/>
          <p:cNvSpPr/>
          <p:nvPr/>
        </p:nvSpPr>
        <p:spPr>
          <a:xfrm>
            <a:off x="8456002" y="3379338"/>
            <a:ext cx="6972241" cy="2512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85" dirty="0">
                <a:solidFill>
                  <a:srgbClr val="F8F9FA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端到端备份恢复一致性</a:t>
            </a:r>
            <a:endParaRPr lang="en-US" sz="1600" dirty="0"/>
          </a:p>
        </p:txBody>
      </p:sp>
      <p:sp>
        <p:nvSpPr>
          <p:cNvPr id="40" name="Text 38"/>
          <p:cNvSpPr/>
          <p:nvPr/>
        </p:nvSpPr>
        <p:spPr>
          <a:xfrm>
            <a:off x="8456002" y="3680841"/>
            <a:ext cx="6972241" cy="2512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85" dirty="0">
                <a:solidFill>
                  <a:srgbClr val="F8F9FA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缺少7z依赖时自动跳过</a:t>
            </a:r>
            <a:endParaRPr lang="en-US" sz="1600" dirty="0"/>
          </a:p>
        </p:txBody>
      </p:sp>
      <p:sp>
        <p:nvSpPr>
          <p:cNvPr id="41" name="Shape 39"/>
          <p:cNvSpPr/>
          <p:nvPr/>
        </p:nvSpPr>
        <p:spPr>
          <a:xfrm>
            <a:off x="8280125" y="4233595"/>
            <a:ext cx="7210930" cy="1557762"/>
          </a:xfrm>
          <a:custGeom>
            <a:avLst/>
            <a:gdLst/>
            <a:ahLst/>
            <a:cxnLst/>
            <a:rect l="l" t="t" r="r" b="b"/>
            <a:pathLst>
              <a:path w="7210930" h="1557762">
                <a:moveTo>
                  <a:pt x="50250" y="0"/>
                </a:moveTo>
                <a:lnTo>
                  <a:pt x="7110424" y="0"/>
                </a:lnTo>
                <a:cubicBezTo>
                  <a:pt x="7165932" y="0"/>
                  <a:pt x="7210930" y="44998"/>
                  <a:pt x="7210930" y="100507"/>
                </a:cubicBezTo>
                <a:lnTo>
                  <a:pt x="7210930" y="1457255"/>
                </a:lnTo>
                <a:cubicBezTo>
                  <a:pt x="7210930" y="1512764"/>
                  <a:pt x="7165932" y="1557762"/>
                  <a:pt x="7110424" y="1557762"/>
                </a:cubicBezTo>
                <a:lnTo>
                  <a:pt x="50250" y="1557762"/>
                </a:lnTo>
                <a:cubicBezTo>
                  <a:pt x="22498" y="1557762"/>
                  <a:pt x="0" y="1535264"/>
                  <a:pt x="0" y="1507512"/>
                </a:cubicBezTo>
                <a:lnTo>
                  <a:pt x="0" y="50250"/>
                </a:lnTo>
                <a:cubicBezTo>
                  <a:pt x="0" y="22498"/>
                  <a:pt x="22498" y="0"/>
                  <a:pt x="50250" y="0"/>
                </a:cubicBez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42" name="Shape 40"/>
          <p:cNvSpPr/>
          <p:nvPr/>
        </p:nvSpPr>
        <p:spPr>
          <a:xfrm>
            <a:off x="8280125" y="4233595"/>
            <a:ext cx="50250" cy="1557762"/>
          </a:xfrm>
          <a:custGeom>
            <a:avLst/>
            <a:gdLst/>
            <a:ahLst/>
            <a:cxnLst/>
            <a:rect l="l" t="t" r="r" b="b"/>
            <a:pathLst>
              <a:path w="50250" h="1557762">
                <a:moveTo>
                  <a:pt x="50250" y="0"/>
                </a:moveTo>
                <a:lnTo>
                  <a:pt x="50250" y="0"/>
                </a:lnTo>
                <a:lnTo>
                  <a:pt x="50250" y="1557762"/>
                </a:lnTo>
                <a:lnTo>
                  <a:pt x="50250" y="1557762"/>
                </a:lnTo>
                <a:cubicBezTo>
                  <a:pt x="22498" y="1557762"/>
                  <a:pt x="0" y="1535264"/>
                  <a:pt x="0" y="1507512"/>
                </a:cubicBezTo>
                <a:lnTo>
                  <a:pt x="0" y="50250"/>
                </a:lnTo>
                <a:cubicBezTo>
                  <a:pt x="0" y="22516"/>
                  <a:pt x="22516" y="0"/>
                  <a:pt x="50250" y="0"/>
                </a:cubicBezTo>
                <a:close/>
              </a:path>
            </a:pathLst>
          </a:custGeom>
          <a:solidFill>
            <a:srgbClr val="D4A237"/>
          </a:solidFill>
          <a:ln/>
        </p:spPr>
      </p:sp>
      <p:sp>
        <p:nvSpPr>
          <p:cNvPr id="43" name="Text 41"/>
          <p:cNvSpPr/>
          <p:nvPr/>
        </p:nvSpPr>
        <p:spPr>
          <a:xfrm>
            <a:off x="8456002" y="4384346"/>
            <a:ext cx="1306510" cy="3015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83" b="1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工具互通测试</a:t>
            </a:r>
            <a:endParaRPr lang="en-US" sz="1600" dirty="0"/>
          </a:p>
        </p:txBody>
      </p:sp>
      <p:sp>
        <p:nvSpPr>
          <p:cNvPr id="44" name="Shape 42"/>
          <p:cNvSpPr/>
          <p:nvPr/>
        </p:nvSpPr>
        <p:spPr>
          <a:xfrm>
            <a:off x="14839175" y="4384346"/>
            <a:ext cx="502504" cy="301502"/>
          </a:xfrm>
          <a:custGeom>
            <a:avLst/>
            <a:gdLst/>
            <a:ahLst/>
            <a:cxnLst/>
            <a:rect l="l" t="t" r="r" b="b"/>
            <a:pathLst>
              <a:path w="502504" h="301502">
                <a:moveTo>
                  <a:pt x="50251" y="0"/>
                </a:moveTo>
                <a:lnTo>
                  <a:pt x="452252" y="0"/>
                </a:lnTo>
                <a:cubicBezTo>
                  <a:pt x="480006" y="0"/>
                  <a:pt x="502504" y="22498"/>
                  <a:pt x="502504" y="50251"/>
                </a:cubicBezTo>
                <a:lnTo>
                  <a:pt x="502504" y="251251"/>
                </a:lnTo>
                <a:cubicBezTo>
                  <a:pt x="502504" y="279004"/>
                  <a:pt x="480006" y="301502"/>
                  <a:pt x="452252" y="301502"/>
                </a:cubicBezTo>
                <a:lnTo>
                  <a:pt x="50251" y="301502"/>
                </a:lnTo>
                <a:cubicBezTo>
                  <a:pt x="22498" y="301502"/>
                  <a:pt x="0" y="279004"/>
                  <a:pt x="0" y="251251"/>
                </a:cubicBezTo>
                <a:lnTo>
                  <a:pt x="0" y="50251"/>
                </a:lnTo>
                <a:cubicBezTo>
                  <a:pt x="0" y="22498"/>
                  <a:pt x="22498" y="0"/>
                  <a:pt x="50251" y="0"/>
                </a:cubicBezTo>
                <a:close/>
              </a:path>
            </a:pathLst>
          </a:custGeom>
          <a:solidFill>
            <a:srgbClr val="00C950">
              <a:alpha val="20000"/>
            </a:srgbClr>
          </a:solidFill>
          <a:ln/>
        </p:spPr>
      </p:sp>
      <p:sp>
        <p:nvSpPr>
          <p:cNvPr id="45" name="Text 43"/>
          <p:cNvSpPr/>
          <p:nvPr/>
        </p:nvSpPr>
        <p:spPr>
          <a:xfrm>
            <a:off x="14839175" y="4384346"/>
            <a:ext cx="577879" cy="301502"/>
          </a:xfrm>
          <a:prstGeom prst="rect">
            <a:avLst/>
          </a:prstGeom>
          <a:noFill/>
          <a:ln/>
        </p:spPr>
        <p:txBody>
          <a:bodyPr wrap="square" lIns="100501" tIns="50250" rIns="100501" bIns="50250" rtlCol="0" anchor="ctr"/>
          <a:lstStyle/>
          <a:p>
            <a:pPr>
              <a:lnSpc>
                <a:spcPct val="110000"/>
              </a:lnSpc>
            </a:pPr>
            <a:r>
              <a:rPr lang="en-US" sz="1187" dirty="0">
                <a:solidFill>
                  <a:srgbClr val="05DF7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通过</a:t>
            </a:r>
            <a:endParaRPr lang="en-US" sz="1600" dirty="0"/>
          </a:p>
        </p:txBody>
      </p:sp>
      <p:sp>
        <p:nvSpPr>
          <p:cNvPr id="46" name="Text 44"/>
          <p:cNvSpPr/>
          <p:nvPr/>
        </p:nvSpPr>
        <p:spPr>
          <a:xfrm>
            <a:off x="8456002" y="4786349"/>
            <a:ext cx="6972241" cy="2512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85" dirty="0">
                <a:solidFill>
                  <a:srgbClr val="F8F9FA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自定义Tar与libarchive互读</a:t>
            </a:r>
            <a:endParaRPr lang="en-US" sz="1600" dirty="0"/>
          </a:p>
        </p:txBody>
      </p:sp>
      <p:sp>
        <p:nvSpPr>
          <p:cNvPr id="47" name="Text 45"/>
          <p:cNvSpPr/>
          <p:nvPr/>
        </p:nvSpPr>
        <p:spPr>
          <a:xfrm>
            <a:off x="8456002" y="5087852"/>
            <a:ext cx="6972241" cy="2512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85" dirty="0">
                <a:solidFill>
                  <a:srgbClr val="F8F9FA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自定义Zip与工具互通</a:t>
            </a:r>
            <a:endParaRPr lang="en-US" sz="1600" dirty="0"/>
          </a:p>
        </p:txBody>
      </p:sp>
      <p:sp>
        <p:nvSpPr>
          <p:cNvPr id="48" name="Text 46"/>
          <p:cNvSpPr/>
          <p:nvPr/>
        </p:nvSpPr>
        <p:spPr>
          <a:xfrm>
            <a:off x="8456002" y="5389354"/>
            <a:ext cx="6972241" cy="2512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85" dirty="0">
                <a:solidFill>
                  <a:srgbClr val="F8F9FA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跨工具内容一致性校验</a:t>
            </a:r>
            <a:endParaRPr lang="en-US" sz="1600" dirty="0"/>
          </a:p>
        </p:txBody>
      </p:sp>
      <p:sp>
        <p:nvSpPr>
          <p:cNvPr id="49" name="Shape 47"/>
          <p:cNvSpPr/>
          <p:nvPr/>
        </p:nvSpPr>
        <p:spPr>
          <a:xfrm>
            <a:off x="8280125" y="5942108"/>
            <a:ext cx="7210930" cy="1557762"/>
          </a:xfrm>
          <a:custGeom>
            <a:avLst/>
            <a:gdLst/>
            <a:ahLst/>
            <a:cxnLst/>
            <a:rect l="l" t="t" r="r" b="b"/>
            <a:pathLst>
              <a:path w="7210930" h="1557762">
                <a:moveTo>
                  <a:pt x="50250" y="0"/>
                </a:moveTo>
                <a:lnTo>
                  <a:pt x="7110424" y="0"/>
                </a:lnTo>
                <a:cubicBezTo>
                  <a:pt x="7165932" y="0"/>
                  <a:pt x="7210930" y="44998"/>
                  <a:pt x="7210930" y="100507"/>
                </a:cubicBezTo>
                <a:lnTo>
                  <a:pt x="7210930" y="1457255"/>
                </a:lnTo>
                <a:cubicBezTo>
                  <a:pt x="7210930" y="1512764"/>
                  <a:pt x="7165932" y="1557762"/>
                  <a:pt x="7110424" y="1557762"/>
                </a:cubicBezTo>
                <a:lnTo>
                  <a:pt x="50250" y="1557762"/>
                </a:lnTo>
                <a:cubicBezTo>
                  <a:pt x="22498" y="1557762"/>
                  <a:pt x="0" y="1535264"/>
                  <a:pt x="0" y="1507512"/>
                </a:cubicBezTo>
                <a:lnTo>
                  <a:pt x="0" y="50250"/>
                </a:lnTo>
                <a:cubicBezTo>
                  <a:pt x="0" y="22498"/>
                  <a:pt x="22498" y="0"/>
                  <a:pt x="50250" y="0"/>
                </a:cubicBez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50" name="Shape 48"/>
          <p:cNvSpPr/>
          <p:nvPr/>
        </p:nvSpPr>
        <p:spPr>
          <a:xfrm>
            <a:off x="8280125" y="5942108"/>
            <a:ext cx="50250" cy="1557762"/>
          </a:xfrm>
          <a:custGeom>
            <a:avLst/>
            <a:gdLst/>
            <a:ahLst/>
            <a:cxnLst/>
            <a:rect l="l" t="t" r="r" b="b"/>
            <a:pathLst>
              <a:path w="50250" h="1557762">
                <a:moveTo>
                  <a:pt x="50250" y="0"/>
                </a:moveTo>
                <a:lnTo>
                  <a:pt x="50250" y="0"/>
                </a:lnTo>
                <a:lnTo>
                  <a:pt x="50250" y="1557762"/>
                </a:lnTo>
                <a:lnTo>
                  <a:pt x="50250" y="1557762"/>
                </a:lnTo>
                <a:cubicBezTo>
                  <a:pt x="22498" y="1557762"/>
                  <a:pt x="0" y="1535264"/>
                  <a:pt x="0" y="1507512"/>
                </a:cubicBezTo>
                <a:lnTo>
                  <a:pt x="0" y="50250"/>
                </a:lnTo>
                <a:cubicBezTo>
                  <a:pt x="0" y="22516"/>
                  <a:pt x="22516" y="0"/>
                  <a:pt x="50250" y="0"/>
                </a:cubicBezTo>
                <a:close/>
              </a:path>
            </a:pathLst>
          </a:custGeom>
          <a:solidFill>
            <a:srgbClr val="D4A237"/>
          </a:solidFill>
          <a:ln/>
        </p:spPr>
      </p:sp>
      <p:sp>
        <p:nvSpPr>
          <p:cNvPr id="51" name="Text 49"/>
          <p:cNvSpPr/>
          <p:nvPr/>
        </p:nvSpPr>
        <p:spPr>
          <a:xfrm>
            <a:off x="8456002" y="6092859"/>
            <a:ext cx="1507512" cy="3015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83" b="1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核心库基础测试</a:t>
            </a:r>
            <a:endParaRPr lang="en-US" sz="1600" dirty="0"/>
          </a:p>
        </p:txBody>
      </p:sp>
      <p:sp>
        <p:nvSpPr>
          <p:cNvPr id="52" name="Shape 50"/>
          <p:cNvSpPr/>
          <p:nvPr/>
        </p:nvSpPr>
        <p:spPr>
          <a:xfrm>
            <a:off x="14839175" y="6092859"/>
            <a:ext cx="502504" cy="301502"/>
          </a:xfrm>
          <a:custGeom>
            <a:avLst/>
            <a:gdLst/>
            <a:ahLst/>
            <a:cxnLst/>
            <a:rect l="l" t="t" r="r" b="b"/>
            <a:pathLst>
              <a:path w="502504" h="301502">
                <a:moveTo>
                  <a:pt x="50251" y="0"/>
                </a:moveTo>
                <a:lnTo>
                  <a:pt x="452252" y="0"/>
                </a:lnTo>
                <a:cubicBezTo>
                  <a:pt x="480006" y="0"/>
                  <a:pt x="502504" y="22498"/>
                  <a:pt x="502504" y="50251"/>
                </a:cubicBezTo>
                <a:lnTo>
                  <a:pt x="502504" y="251251"/>
                </a:lnTo>
                <a:cubicBezTo>
                  <a:pt x="502504" y="279004"/>
                  <a:pt x="480006" y="301502"/>
                  <a:pt x="452252" y="301502"/>
                </a:cubicBezTo>
                <a:lnTo>
                  <a:pt x="50251" y="301502"/>
                </a:lnTo>
                <a:cubicBezTo>
                  <a:pt x="22498" y="301502"/>
                  <a:pt x="0" y="279004"/>
                  <a:pt x="0" y="251251"/>
                </a:cubicBezTo>
                <a:lnTo>
                  <a:pt x="0" y="50251"/>
                </a:lnTo>
                <a:cubicBezTo>
                  <a:pt x="0" y="22498"/>
                  <a:pt x="22498" y="0"/>
                  <a:pt x="50251" y="0"/>
                </a:cubicBezTo>
                <a:close/>
              </a:path>
            </a:pathLst>
          </a:custGeom>
          <a:solidFill>
            <a:srgbClr val="00C950">
              <a:alpha val="20000"/>
            </a:srgbClr>
          </a:solidFill>
          <a:ln/>
        </p:spPr>
      </p:sp>
      <p:sp>
        <p:nvSpPr>
          <p:cNvPr id="53" name="Text 51"/>
          <p:cNvSpPr/>
          <p:nvPr/>
        </p:nvSpPr>
        <p:spPr>
          <a:xfrm>
            <a:off x="14839175" y="6092859"/>
            <a:ext cx="577879" cy="301502"/>
          </a:xfrm>
          <a:prstGeom prst="rect">
            <a:avLst/>
          </a:prstGeom>
          <a:noFill/>
          <a:ln/>
        </p:spPr>
        <p:txBody>
          <a:bodyPr wrap="square" lIns="100501" tIns="50250" rIns="100501" bIns="50250" rtlCol="0" anchor="ctr"/>
          <a:lstStyle/>
          <a:p>
            <a:pPr>
              <a:lnSpc>
                <a:spcPct val="110000"/>
              </a:lnSpc>
            </a:pPr>
            <a:r>
              <a:rPr lang="en-US" sz="1187" dirty="0">
                <a:solidFill>
                  <a:srgbClr val="05DF7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通过</a:t>
            </a:r>
            <a:endParaRPr lang="en-US" sz="1600" dirty="0"/>
          </a:p>
        </p:txBody>
      </p:sp>
      <p:sp>
        <p:nvSpPr>
          <p:cNvPr id="54" name="Text 52"/>
          <p:cNvSpPr/>
          <p:nvPr/>
        </p:nvSpPr>
        <p:spPr>
          <a:xfrm>
            <a:off x="8456002" y="6494862"/>
            <a:ext cx="6972241" cy="2512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85" dirty="0">
                <a:solidFill>
                  <a:srgbClr val="F8F9FA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TestBackUp: SystemDevice→SystemDevice基础流程</a:t>
            </a:r>
            <a:endParaRPr lang="en-US" sz="1600" dirty="0"/>
          </a:p>
        </p:txBody>
      </p:sp>
      <p:sp>
        <p:nvSpPr>
          <p:cNvPr id="55" name="Text 53"/>
          <p:cNvSpPr/>
          <p:nvPr/>
        </p:nvSpPr>
        <p:spPr>
          <a:xfrm>
            <a:off x="8456002" y="6796365"/>
            <a:ext cx="6972241" cy="2512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85" dirty="0">
                <a:solidFill>
                  <a:srgbClr val="F8F9FA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TestInvalidDevice: 无效路径处理</a:t>
            </a:r>
            <a:endParaRPr lang="en-US" sz="1600" dirty="0"/>
          </a:p>
        </p:txBody>
      </p:sp>
      <p:sp>
        <p:nvSpPr>
          <p:cNvPr id="56" name="Text 54"/>
          <p:cNvSpPr/>
          <p:nvPr/>
        </p:nvSpPr>
        <p:spPr>
          <a:xfrm>
            <a:off x="8456002" y="7097867"/>
            <a:ext cx="6972241" cy="2512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85" dirty="0">
                <a:solidFill>
                  <a:srgbClr val="F8F9FA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TestEmptyPath: 空路径返回正确处理</a:t>
            </a:r>
            <a:endParaRPr lang="en-US" sz="1600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08000" y="508000"/>
            <a:ext cx="154686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600" b="1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功能测试与健壮性验证</a:t>
            </a:r>
            <a:endParaRPr lang="en-US" sz="1600" dirty="0"/>
          </a:p>
        </p:txBody>
      </p:sp>
      <p:sp>
        <p:nvSpPr>
          <p:cNvPr id="3" name="Shape 1"/>
          <p:cNvSpPr/>
          <p:nvPr/>
        </p:nvSpPr>
        <p:spPr>
          <a:xfrm>
            <a:off x="508000" y="1117600"/>
            <a:ext cx="812800" cy="50800"/>
          </a:xfrm>
          <a:custGeom>
            <a:avLst/>
            <a:gdLst/>
            <a:ahLst/>
            <a:cxnLst/>
            <a:rect l="l" t="t" r="r" b="b"/>
            <a:pathLst>
              <a:path w="812800" h="50800">
                <a:moveTo>
                  <a:pt x="0" y="0"/>
                </a:moveTo>
                <a:lnTo>
                  <a:pt x="812800" y="0"/>
                </a:lnTo>
                <a:lnTo>
                  <a:pt x="8128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solidFill>
            <a:srgbClr val="D4A237"/>
          </a:solidFill>
          <a:ln/>
        </p:spPr>
      </p:sp>
      <p:sp>
        <p:nvSpPr>
          <p:cNvPr id="4" name="Shape 2"/>
          <p:cNvSpPr/>
          <p:nvPr/>
        </p:nvSpPr>
        <p:spPr>
          <a:xfrm>
            <a:off x="514350" y="1428750"/>
            <a:ext cx="7480300" cy="4584700"/>
          </a:xfrm>
          <a:custGeom>
            <a:avLst/>
            <a:gdLst/>
            <a:ahLst/>
            <a:cxnLst/>
            <a:rect l="l" t="t" r="r" b="b"/>
            <a:pathLst>
              <a:path w="7480300" h="4584700">
                <a:moveTo>
                  <a:pt x="101597" y="0"/>
                </a:moveTo>
                <a:lnTo>
                  <a:pt x="7378703" y="0"/>
                </a:lnTo>
                <a:cubicBezTo>
                  <a:pt x="7434813" y="0"/>
                  <a:pt x="7480300" y="45487"/>
                  <a:pt x="7480300" y="101597"/>
                </a:cubicBezTo>
                <a:lnTo>
                  <a:pt x="7480300" y="4483103"/>
                </a:lnTo>
                <a:cubicBezTo>
                  <a:pt x="7480300" y="4539213"/>
                  <a:pt x="7434813" y="4584700"/>
                  <a:pt x="7378703" y="4584700"/>
                </a:cubicBezTo>
                <a:lnTo>
                  <a:pt x="101597" y="4584700"/>
                </a:lnTo>
                <a:cubicBezTo>
                  <a:pt x="45487" y="4584700"/>
                  <a:pt x="0" y="4539213"/>
                  <a:pt x="0" y="4483103"/>
                </a:cubicBezTo>
                <a:lnTo>
                  <a:pt x="0" y="101597"/>
                </a:lnTo>
                <a:cubicBezTo>
                  <a:pt x="0" y="45487"/>
                  <a:pt x="45487" y="0"/>
                  <a:pt x="101597" y="0"/>
                </a:cubicBezTo>
                <a:close/>
              </a:path>
            </a:pathLst>
          </a:custGeom>
          <a:solidFill>
            <a:srgbClr val="343A40"/>
          </a:solidFill>
          <a:ln w="12700">
            <a:solidFill>
              <a:srgbClr val="495057">
                <a:alpha val="30196"/>
              </a:srgbClr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774700" y="1689100"/>
            <a:ext cx="70866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CLI模块功能测试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774700" y="2197100"/>
            <a:ext cx="6959600" cy="1727200"/>
          </a:xfrm>
          <a:custGeom>
            <a:avLst/>
            <a:gdLst/>
            <a:ahLst/>
            <a:cxnLst/>
            <a:rect l="l" t="t" r="r" b="b"/>
            <a:pathLst>
              <a:path w="6959600" h="1727200">
                <a:moveTo>
                  <a:pt x="101594" y="0"/>
                </a:moveTo>
                <a:lnTo>
                  <a:pt x="6858006" y="0"/>
                </a:lnTo>
                <a:cubicBezTo>
                  <a:pt x="6914115" y="0"/>
                  <a:pt x="6959600" y="45485"/>
                  <a:pt x="6959600" y="101594"/>
                </a:cubicBezTo>
                <a:lnTo>
                  <a:pt x="6959600" y="1625606"/>
                </a:lnTo>
                <a:cubicBezTo>
                  <a:pt x="6959600" y="1681715"/>
                  <a:pt x="6914115" y="1727200"/>
                  <a:pt x="6858006" y="1727200"/>
                </a:cubicBezTo>
                <a:lnTo>
                  <a:pt x="101594" y="1727200"/>
                </a:lnTo>
                <a:cubicBezTo>
                  <a:pt x="45485" y="1727200"/>
                  <a:pt x="0" y="1681715"/>
                  <a:pt x="0" y="1625606"/>
                </a:cubicBezTo>
                <a:lnTo>
                  <a:pt x="0" y="101594"/>
                </a:lnTo>
                <a:cubicBezTo>
                  <a:pt x="0" y="45523"/>
                  <a:pt x="45523" y="0"/>
                  <a:pt x="101594" y="0"/>
                </a:cubicBez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7" name="Text 5"/>
          <p:cNvSpPr/>
          <p:nvPr/>
        </p:nvSpPr>
        <p:spPr>
          <a:xfrm>
            <a:off x="927100" y="2349500"/>
            <a:ext cx="6756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备份恢复测试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927100" y="2781300"/>
            <a:ext cx="16383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Tar/Zip/7z备份恢复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7073900" y="2755900"/>
            <a:ext cx="508000" cy="304800"/>
          </a:xfrm>
          <a:custGeom>
            <a:avLst/>
            <a:gdLst/>
            <a:ahLst/>
            <a:cxnLst/>
            <a:rect l="l" t="t" r="r" b="b"/>
            <a:pathLst>
              <a:path w="508000" h="304800">
                <a:moveTo>
                  <a:pt x="50801" y="0"/>
                </a:moveTo>
                <a:lnTo>
                  <a:pt x="457199" y="0"/>
                </a:lnTo>
                <a:cubicBezTo>
                  <a:pt x="485256" y="0"/>
                  <a:pt x="508000" y="22744"/>
                  <a:pt x="508000" y="50801"/>
                </a:cubicBezTo>
                <a:lnTo>
                  <a:pt x="508000" y="253999"/>
                </a:lnTo>
                <a:cubicBezTo>
                  <a:pt x="508000" y="282056"/>
                  <a:pt x="485256" y="304800"/>
                  <a:pt x="457199" y="304800"/>
                </a:cubicBezTo>
                <a:lnTo>
                  <a:pt x="50801" y="304800"/>
                </a:lnTo>
                <a:cubicBezTo>
                  <a:pt x="22744" y="304800"/>
                  <a:pt x="0" y="282056"/>
                  <a:pt x="0" y="253999"/>
                </a:cubicBezTo>
                <a:lnTo>
                  <a:pt x="0" y="50801"/>
                </a:lnTo>
                <a:cubicBezTo>
                  <a:pt x="0" y="22763"/>
                  <a:pt x="22763" y="0"/>
                  <a:pt x="50801" y="0"/>
                </a:cubicBezTo>
                <a:close/>
              </a:path>
            </a:pathLst>
          </a:custGeom>
          <a:solidFill>
            <a:srgbClr val="00C950">
              <a:alpha val="20000"/>
            </a:srgbClr>
          </a:solidFill>
          <a:ln/>
        </p:spPr>
      </p:sp>
      <p:sp>
        <p:nvSpPr>
          <p:cNvPr id="10" name="Text 8"/>
          <p:cNvSpPr/>
          <p:nvPr/>
        </p:nvSpPr>
        <p:spPr>
          <a:xfrm>
            <a:off x="7073900" y="2755900"/>
            <a:ext cx="584200" cy="304800"/>
          </a:xfrm>
          <a:prstGeom prst="rect">
            <a:avLst/>
          </a:prstGeom>
          <a:noFill/>
          <a:ln/>
        </p:spPr>
        <p:txBody>
          <a:bodyPr wrap="square" lIns="101600" tIns="50800" rIns="101600" bIns="50800" rtlCol="0" anchor="ctr"/>
          <a:lstStyle/>
          <a:p>
            <a:pPr>
              <a:lnSpc>
                <a:spcPct val="110000"/>
              </a:lnSpc>
            </a:pPr>
            <a:r>
              <a:rPr lang="en-US" sz="1200" dirty="0">
                <a:solidFill>
                  <a:srgbClr val="05DF7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通过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927100" y="3136900"/>
            <a:ext cx="20574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AES/ZipCrypto/RC4加密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7073900" y="3111500"/>
            <a:ext cx="508000" cy="304800"/>
          </a:xfrm>
          <a:custGeom>
            <a:avLst/>
            <a:gdLst/>
            <a:ahLst/>
            <a:cxnLst/>
            <a:rect l="l" t="t" r="r" b="b"/>
            <a:pathLst>
              <a:path w="508000" h="304800">
                <a:moveTo>
                  <a:pt x="50801" y="0"/>
                </a:moveTo>
                <a:lnTo>
                  <a:pt x="457199" y="0"/>
                </a:lnTo>
                <a:cubicBezTo>
                  <a:pt x="485256" y="0"/>
                  <a:pt x="508000" y="22744"/>
                  <a:pt x="508000" y="50801"/>
                </a:cubicBezTo>
                <a:lnTo>
                  <a:pt x="508000" y="253999"/>
                </a:lnTo>
                <a:cubicBezTo>
                  <a:pt x="508000" y="282056"/>
                  <a:pt x="485256" y="304800"/>
                  <a:pt x="457199" y="304800"/>
                </a:cubicBezTo>
                <a:lnTo>
                  <a:pt x="50801" y="304800"/>
                </a:lnTo>
                <a:cubicBezTo>
                  <a:pt x="22744" y="304800"/>
                  <a:pt x="0" y="282056"/>
                  <a:pt x="0" y="253999"/>
                </a:cubicBezTo>
                <a:lnTo>
                  <a:pt x="0" y="50801"/>
                </a:lnTo>
                <a:cubicBezTo>
                  <a:pt x="0" y="22763"/>
                  <a:pt x="22763" y="0"/>
                  <a:pt x="50801" y="0"/>
                </a:cubicBezTo>
                <a:close/>
              </a:path>
            </a:pathLst>
          </a:custGeom>
          <a:solidFill>
            <a:srgbClr val="00C950">
              <a:alpha val="20000"/>
            </a:srgbClr>
          </a:solidFill>
          <a:ln/>
        </p:spPr>
      </p:sp>
      <p:sp>
        <p:nvSpPr>
          <p:cNvPr id="13" name="Text 11"/>
          <p:cNvSpPr/>
          <p:nvPr/>
        </p:nvSpPr>
        <p:spPr>
          <a:xfrm>
            <a:off x="7073900" y="3111500"/>
            <a:ext cx="584200" cy="304800"/>
          </a:xfrm>
          <a:prstGeom prst="rect">
            <a:avLst/>
          </a:prstGeom>
          <a:noFill/>
          <a:ln/>
        </p:spPr>
        <p:txBody>
          <a:bodyPr wrap="square" lIns="101600" tIns="50800" rIns="101600" bIns="50800" rtlCol="0" anchor="ctr"/>
          <a:lstStyle/>
          <a:p>
            <a:pPr>
              <a:lnSpc>
                <a:spcPct val="110000"/>
              </a:lnSpc>
            </a:pPr>
            <a:r>
              <a:rPr lang="en-US" sz="1200" dirty="0">
                <a:solidFill>
                  <a:srgbClr val="05DF7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通过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927100" y="3492500"/>
            <a:ext cx="15748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按扩展名/时间过滤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7073900" y="3467100"/>
            <a:ext cx="508000" cy="304800"/>
          </a:xfrm>
          <a:custGeom>
            <a:avLst/>
            <a:gdLst/>
            <a:ahLst/>
            <a:cxnLst/>
            <a:rect l="l" t="t" r="r" b="b"/>
            <a:pathLst>
              <a:path w="508000" h="304800">
                <a:moveTo>
                  <a:pt x="50801" y="0"/>
                </a:moveTo>
                <a:lnTo>
                  <a:pt x="457199" y="0"/>
                </a:lnTo>
                <a:cubicBezTo>
                  <a:pt x="485256" y="0"/>
                  <a:pt x="508000" y="22744"/>
                  <a:pt x="508000" y="50801"/>
                </a:cubicBezTo>
                <a:lnTo>
                  <a:pt x="508000" y="253999"/>
                </a:lnTo>
                <a:cubicBezTo>
                  <a:pt x="508000" y="282056"/>
                  <a:pt x="485256" y="304800"/>
                  <a:pt x="457199" y="304800"/>
                </a:cubicBezTo>
                <a:lnTo>
                  <a:pt x="50801" y="304800"/>
                </a:lnTo>
                <a:cubicBezTo>
                  <a:pt x="22744" y="304800"/>
                  <a:pt x="0" y="282056"/>
                  <a:pt x="0" y="253999"/>
                </a:cubicBezTo>
                <a:lnTo>
                  <a:pt x="0" y="50801"/>
                </a:lnTo>
                <a:cubicBezTo>
                  <a:pt x="0" y="22763"/>
                  <a:pt x="22763" y="0"/>
                  <a:pt x="50801" y="0"/>
                </a:cubicBezTo>
                <a:close/>
              </a:path>
            </a:pathLst>
          </a:custGeom>
          <a:solidFill>
            <a:srgbClr val="00C950">
              <a:alpha val="20000"/>
            </a:srgbClr>
          </a:solidFill>
          <a:ln/>
        </p:spPr>
      </p:sp>
      <p:sp>
        <p:nvSpPr>
          <p:cNvPr id="16" name="Text 14"/>
          <p:cNvSpPr/>
          <p:nvPr/>
        </p:nvSpPr>
        <p:spPr>
          <a:xfrm>
            <a:off x="7073900" y="3467100"/>
            <a:ext cx="584200" cy="304800"/>
          </a:xfrm>
          <a:prstGeom prst="rect">
            <a:avLst/>
          </a:prstGeom>
          <a:noFill/>
          <a:ln/>
        </p:spPr>
        <p:txBody>
          <a:bodyPr wrap="square" lIns="101600" tIns="50800" rIns="101600" bIns="50800" rtlCol="0" anchor="ctr"/>
          <a:lstStyle/>
          <a:p>
            <a:pPr>
              <a:lnSpc>
                <a:spcPct val="110000"/>
              </a:lnSpc>
            </a:pPr>
            <a:r>
              <a:rPr lang="en-US" sz="1200" dirty="0">
                <a:solidFill>
                  <a:srgbClr val="05DF7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通过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774700" y="4025900"/>
            <a:ext cx="6959600" cy="1727200"/>
          </a:xfrm>
          <a:custGeom>
            <a:avLst/>
            <a:gdLst/>
            <a:ahLst/>
            <a:cxnLst/>
            <a:rect l="l" t="t" r="r" b="b"/>
            <a:pathLst>
              <a:path w="6959600" h="1727200">
                <a:moveTo>
                  <a:pt x="101594" y="0"/>
                </a:moveTo>
                <a:lnTo>
                  <a:pt x="6858006" y="0"/>
                </a:lnTo>
                <a:cubicBezTo>
                  <a:pt x="6914115" y="0"/>
                  <a:pt x="6959600" y="45485"/>
                  <a:pt x="6959600" y="101594"/>
                </a:cubicBezTo>
                <a:lnTo>
                  <a:pt x="6959600" y="1625606"/>
                </a:lnTo>
                <a:cubicBezTo>
                  <a:pt x="6959600" y="1681715"/>
                  <a:pt x="6914115" y="1727200"/>
                  <a:pt x="6858006" y="1727200"/>
                </a:cubicBezTo>
                <a:lnTo>
                  <a:pt x="101594" y="1727200"/>
                </a:lnTo>
                <a:cubicBezTo>
                  <a:pt x="45485" y="1727200"/>
                  <a:pt x="0" y="1681715"/>
                  <a:pt x="0" y="1625606"/>
                </a:cubicBezTo>
                <a:lnTo>
                  <a:pt x="0" y="101594"/>
                </a:lnTo>
                <a:cubicBezTo>
                  <a:pt x="0" y="45523"/>
                  <a:pt x="45523" y="0"/>
                  <a:pt x="101594" y="0"/>
                </a:cubicBez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18" name="Text 16"/>
          <p:cNvSpPr/>
          <p:nvPr/>
        </p:nvSpPr>
        <p:spPr>
          <a:xfrm>
            <a:off x="927100" y="4178300"/>
            <a:ext cx="6756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异常场景测试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927100" y="4610100"/>
            <a:ext cx="16891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缺少7z依赖错误处理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7073900" y="4584700"/>
            <a:ext cx="508000" cy="304800"/>
          </a:xfrm>
          <a:custGeom>
            <a:avLst/>
            <a:gdLst/>
            <a:ahLst/>
            <a:cxnLst/>
            <a:rect l="l" t="t" r="r" b="b"/>
            <a:pathLst>
              <a:path w="508000" h="304800">
                <a:moveTo>
                  <a:pt x="50801" y="0"/>
                </a:moveTo>
                <a:lnTo>
                  <a:pt x="457199" y="0"/>
                </a:lnTo>
                <a:cubicBezTo>
                  <a:pt x="485256" y="0"/>
                  <a:pt x="508000" y="22744"/>
                  <a:pt x="508000" y="50801"/>
                </a:cubicBezTo>
                <a:lnTo>
                  <a:pt x="508000" y="253999"/>
                </a:lnTo>
                <a:cubicBezTo>
                  <a:pt x="508000" y="282056"/>
                  <a:pt x="485256" y="304800"/>
                  <a:pt x="457199" y="304800"/>
                </a:cubicBezTo>
                <a:lnTo>
                  <a:pt x="50801" y="304800"/>
                </a:lnTo>
                <a:cubicBezTo>
                  <a:pt x="22744" y="304800"/>
                  <a:pt x="0" y="282056"/>
                  <a:pt x="0" y="253999"/>
                </a:cubicBezTo>
                <a:lnTo>
                  <a:pt x="0" y="50801"/>
                </a:lnTo>
                <a:cubicBezTo>
                  <a:pt x="0" y="22763"/>
                  <a:pt x="22763" y="0"/>
                  <a:pt x="50801" y="0"/>
                </a:cubicBezTo>
                <a:close/>
              </a:path>
            </a:pathLst>
          </a:custGeom>
          <a:solidFill>
            <a:srgbClr val="00C950">
              <a:alpha val="20000"/>
            </a:srgbClr>
          </a:solidFill>
          <a:ln/>
        </p:spPr>
      </p:sp>
      <p:sp>
        <p:nvSpPr>
          <p:cNvPr id="21" name="Text 19"/>
          <p:cNvSpPr/>
          <p:nvPr/>
        </p:nvSpPr>
        <p:spPr>
          <a:xfrm>
            <a:off x="7073900" y="4584700"/>
            <a:ext cx="584200" cy="304800"/>
          </a:xfrm>
          <a:prstGeom prst="rect">
            <a:avLst/>
          </a:prstGeom>
          <a:noFill/>
          <a:ln/>
        </p:spPr>
        <p:txBody>
          <a:bodyPr wrap="square" lIns="101600" tIns="50800" rIns="101600" bIns="50800" rtlCol="0" anchor="ctr"/>
          <a:lstStyle/>
          <a:p>
            <a:pPr>
              <a:lnSpc>
                <a:spcPct val="110000"/>
              </a:lnSpc>
            </a:pPr>
            <a:r>
              <a:rPr lang="en-US" sz="1200" dirty="0">
                <a:solidFill>
                  <a:srgbClr val="05DF7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通过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927100" y="4965700"/>
            <a:ext cx="13970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非法参数/空路径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7073900" y="4940300"/>
            <a:ext cx="508000" cy="304800"/>
          </a:xfrm>
          <a:custGeom>
            <a:avLst/>
            <a:gdLst/>
            <a:ahLst/>
            <a:cxnLst/>
            <a:rect l="l" t="t" r="r" b="b"/>
            <a:pathLst>
              <a:path w="508000" h="304800">
                <a:moveTo>
                  <a:pt x="50801" y="0"/>
                </a:moveTo>
                <a:lnTo>
                  <a:pt x="457199" y="0"/>
                </a:lnTo>
                <a:cubicBezTo>
                  <a:pt x="485256" y="0"/>
                  <a:pt x="508000" y="22744"/>
                  <a:pt x="508000" y="50801"/>
                </a:cubicBezTo>
                <a:lnTo>
                  <a:pt x="508000" y="253999"/>
                </a:lnTo>
                <a:cubicBezTo>
                  <a:pt x="508000" y="282056"/>
                  <a:pt x="485256" y="304800"/>
                  <a:pt x="457199" y="304800"/>
                </a:cubicBezTo>
                <a:lnTo>
                  <a:pt x="50801" y="304800"/>
                </a:lnTo>
                <a:cubicBezTo>
                  <a:pt x="22744" y="304800"/>
                  <a:pt x="0" y="282056"/>
                  <a:pt x="0" y="253999"/>
                </a:cubicBezTo>
                <a:lnTo>
                  <a:pt x="0" y="50801"/>
                </a:lnTo>
                <a:cubicBezTo>
                  <a:pt x="0" y="22763"/>
                  <a:pt x="22763" y="0"/>
                  <a:pt x="50801" y="0"/>
                </a:cubicBezTo>
                <a:close/>
              </a:path>
            </a:pathLst>
          </a:custGeom>
          <a:solidFill>
            <a:srgbClr val="00C950">
              <a:alpha val="20000"/>
            </a:srgbClr>
          </a:solidFill>
          <a:ln/>
        </p:spPr>
      </p:sp>
      <p:sp>
        <p:nvSpPr>
          <p:cNvPr id="24" name="Text 22"/>
          <p:cNvSpPr/>
          <p:nvPr/>
        </p:nvSpPr>
        <p:spPr>
          <a:xfrm>
            <a:off x="7073900" y="4940300"/>
            <a:ext cx="584200" cy="304800"/>
          </a:xfrm>
          <a:prstGeom prst="rect">
            <a:avLst/>
          </a:prstGeom>
          <a:noFill/>
          <a:ln/>
        </p:spPr>
        <p:txBody>
          <a:bodyPr wrap="square" lIns="101600" tIns="50800" rIns="101600" bIns="50800" rtlCol="0" anchor="ctr"/>
          <a:lstStyle/>
          <a:p>
            <a:pPr>
              <a:lnSpc>
                <a:spcPct val="110000"/>
              </a:lnSpc>
            </a:pPr>
            <a:r>
              <a:rPr lang="en-US" sz="1200" dirty="0">
                <a:solidFill>
                  <a:srgbClr val="05DF7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通过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927100" y="5321300"/>
            <a:ext cx="16891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不可写目录权限错误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7073900" y="5295900"/>
            <a:ext cx="508000" cy="304800"/>
          </a:xfrm>
          <a:custGeom>
            <a:avLst/>
            <a:gdLst/>
            <a:ahLst/>
            <a:cxnLst/>
            <a:rect l="l" t="t" r="r" b="b"/>
            <a:pathLst>
              <a:path w="508000" h="304800">
                <a:moveTo>
                  <a:pt x="50801" y="0"/>
                </a:moveTo>
                <a:lnTo>
                  <a:pt x="457199" y="0"/>
                </a:lnTo>
                <a:cubicBezTo>
                  <a:pt x="485256" y="0"/>
                  <a:pt x="508000" y="22744"/>
                  <a:pt x="508000" y="50801"/>
                </a:cubicBezTo>
                <a:lnTo>
                  <a:pt x="508000" y="253999"/>
                </a:lnTo>
                <a:cubicBezTo>
                  <a:pt x="508000" y="282056"/>
                  <a:pt x="485256" y="304800"/>
                  <a:pt x="457199" y="304800"/>
                </a:cubicBezTo>
                <a:lnTo>
                  <a:pt x="50801" y="304800"/>
                </a:lnTo>
                <a:cubicBezTo>
                  <a:pt x="22744" y="304800"/>
                  <a:pt x="0" y="282056"/>
                  <a:pt x="0" y="253999"/>
                </a:cubicBezTo>
                <a:lnTo>
                  <a:pt x="0" y="50801"/>
                </a:lnTo>
                <a:cubicBezTo>
                  <a:pt x="0" y="22763"/>
                  <a:pt x="22763" y="0"/>
                  <a:pt x="50801" y="0"/>
                </a:cubicBezTo>
                <a:close/>
              </a:path>
            </a:pathLst>
          </a:custGeom>
          <a:solidFill>
            <a:srgbClr val="00C950">
              <a:alpha val="20000"/>
            </a:srgbClr>
          </a:solidFill>
          <a:ln/>
        </p:spPr>
      </p:sp>
      <p:sp>
        <p:nvSpPr>
          <p:cNvPr id="27" name="Text 25"/>
          <p:cNvSpPr/>
          <p:nvPr/>
        </p:nvSpPr>
        <p:spPr>
          <a:xfrm>
            <a:off x="7073900" y="5295900"/>
            <a:ext cx="584200" cy="304800"/>
          </a:xfrm>
          <a:prstGeom prst="rect">
            <a:avLst/>
          </a:prstGeom>
          <a:noFill/>
          <a:ln/>
        </p:spPr>
        <p:txBody>
          <a:bodyPr wrap="square" lIns="101600" tIns="50800" rIns="101600" bIns="50800" rtlCol="0" anchor="ctr"/>
          <a:lstStyle/>
          <a:p>
            <a:pPr>
              <a:lnSpc>
                <a:spcPct val="110000"/>
              </a:lnSpc>
            </a:pPr>
            <a:r>
              <a:rPr lang="en-US" sz="1200" dirty="0">
                <a:solidFill>
                  <a:srgbClr val="05DF7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通过</a:t>
            </a: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8261350" y="1428750"/>
            <a:ext cx="7480300" cy="4584700"/>
          </a:xfrm>
          <a:custGeom>
            <a:avLst/>
            <a:gdLst/>
            <a:ahLst/>
            <a:cxnLst/>
            <a:rect l="l" t="t" r="r" b="b"/>
            <a:pathLst>
              <a:path w="7480300" h="4584700">
                <a:moveTo>
                  <a:pt x="101597" y="0"/>
                </a:moveTo>
                <a:lnTo>
                  <a:pt x="7378703" y="0"/>
                </a:lnTo>
                <a:cubicBezTo>
                  <a:pt x="7434813" y="0"/>
                  <a:pt x="7480300" y="45487"/>
                  <a:pt x="7480300" y="101597"/>
                </a:cubicBezTo>
                <a:lnTo>
                  <a:pt x="7480300" y="4483103"/>
                </a:lnTo>
                <a:cubicBezTo>
                  <a:pt x="7480300" y="4539213"/>
                  <a:pt x="7434813" y="4584700"/>
                  <a:pt x="7378703" y="4584700"/>
                </a:cubicBezTo>
                <a:lnTo>
                  <a:pt x="101597" y="4584700"/>
                </a:lnTo>
                <a:cubicBezTo>
                  <a:pt x="45487" y="4584700"/>
                  <a:pt x="0" y="4539213"/>
                  <a:pt x="0" y="4483103"/>
                </a:cubicBezTo>
                <a:lnTo>
                  <a:pt x="0" y="101597"/>
                </a:lnTo>
                <a:cubicBezTo>
                  <a:pt x="0" y="45487"/>
                  <a:pt x="45487" y="0"/>
                  <a:pt x="101597" y="0"/>
                </a:cubicBezTo>
                <a:close/>
              </a:path>
            </a:pathLst>
          </a:custGeom>
          <a:solidFill>
            <a:srgbClr val="343A40"/>
          </a:solidFill>
          <a:ln w="12700">
            <a:solidFill>
              <a:srgbClr val="495057">
                <a:alpha val="30196"/>
              </a:srgbClr>
            </a:solidFill>
            <a:prstDash val="solid"/>
          </a:ln>
        </p:spPr>
      </p:sp>
      <p:sp>
        <p:nvSpPr>
          <p:cNvPr id="29" name="Text 27"/>
          <p:cNvSpPr/>
          <p:nvPr/>
        </p:nvSpPr>
        <p:spPr>
          <a:xfrm>
            <a:off x="8521700" y="1689100"/>
            <a:ext cx="70866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健壮性与性能测试</a:t>
            </a: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8521700" y="2197100"/>
            <a:ext cx="6959600" cy="1727200"/>
          </a:xfrm>
          <a:custGeom>
            <a:avLst/>
            <a:gdLst/>
            <a:ahLst/>
            <a:cxnLst/>
            <a:rect l="l" t="t" r="r" b="b"/>
            <a:pathLst>
              <a:path w="6959600" h="1727200">
                <a:moveTo>
                  <a:pt x="101594" y="0"/>
                </a:moveTo>
                <a:lnTo>
                  <a:pt x="6858006" y="0"/>
                </a:lnTo>
                <a:cubicBezTo>
                  <a:pt x="6914115" y="0"/>
                  <a:pt x="6959600" y="45485"/>
                  <a:pt x="6959600" y="101594"/>
                </a:cubicBezTo>
                <a:lnTo>
                  <a:pt x="6959600" y="1625606"/>
                </a:lnTo>
                <a:cubicBezTo>
                  <a:pt x="6959600" y="1681715"/>
                  <a:pt x="6914115" y="1727200"/>
                  <a:pt x="6858006" y="1727200"/>
                </a:cubicBezTo>
                <a:lnTo>
                  <a:pt x="101594" y="1727200"/>
                </a:lnTo>
                <a:cubicBezTo>
                  <a:pt x="45485" y="1727200"/>
                  <a:pt x="0" y="1681715"/>
                  <a:pt x="0" y="1625606"/>
                </a:cubicBezTo>
                <a:lnTo>
                  <a:pt x="0" y="101594"/>
                </a:lnTo>
                <a:cubicBezTo>
                  <a:pt x="0" y="45523"/>
                  <a:pt x="45523" y="0"/>
                  <a:pt x="101594" y="0"/>
                </a:cubicBez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31" name="Text 29"/>
          <p:cNvSpPr/>
          <p:nvPr/>
        </p:nvSpPr>
        <p:spPr>
          <a:xfrm>
            <a:off x="8674100" y="2349500"/>
            <a:ext cx="6756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健壮性测试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8674100" y="2781300"/>
            <a:ext cx="15113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依赖缺失友好报错</a:t>
            </a:r>
            <a:endParaRPr lang="en-US" sz="1600" dirty="0"/>
          </a:p>
        </p:txBody>
      </p:sp>
      <p:sp>
        <p:nvSpPr>
          <p:cNvPr id="33" name="Shape 31"/>
          <p:cNvSpPr/>
          <p:nvPr/>
        </p:nvSpPr>
        <p:spPr>
          <a:xfrm>
            <a:off x="14820900" y="2755900"/>
            <a:ext cx="508000" cy="304800"/>
          </a:xfrm>
          <a:custGeom>
            <a:avLst/>
            <a:gdLst/>
            <a:ahLst/>
            <a:cxnLst/>
            <a:rect l="l" t="t" r="r" b="b"/>
            <a:pathLst>
              <a:path w="508000" h="304800">
                <a:moveTo>
                  <a:pt x="50801" y="0"/>
                </a:moveTo>
                <a:lnTo>
                  <a:pt x="457199" y="0"/>
                </a:lnTo>
                <a:cubicBezTo>
                  <a:pt x="485256" y="0"/>
                  <a:pt x="508000" y="22744"/>
                  <a:pt x="508000" y="50801"/>
                </a:cubicBezTo>
                <a:lnTo>
                  <a:pt x="508000" y="253999"/>
                </a:lnTo>
                <a:cubicBezTo>
                  <a:pt x="508000" y="282056"/>
                  <a:pt x="485256" y="304800"/>
                  <a:pt x="457199" y="304800"/>
                </a:cubicBezTo>
                <a:lnTo>
                  <a:pt x="50801" y="304800"/>
                </a:lnTo>
                <a:cubicBezTo>
                  <a:pt x="22744" y="304800"/>
                  <a:pt x="0" y="282056"/>
                  <a:pt x="0" y="253999"/>
                </a:cubicBezTo>
                <a:lnTo>
                  <a:pt x="0" y="50801"/>
                </a:lnTo>
                <a:cubicBezTo>
                  <a:pt x="0" y="22763"/>
                  <a:pt x="22763" y="0"/>
                  <a:pt x="50801" y="0"/>
                </a:cubicBezTo>
                <a:close/>
              </a:path>
            </a:pathLst>
          </a:custGeom>
          <a:solidFill>
            <a:srgbClr val="00C950">
              <a:alpha val="20000"/>
            </a:srgbClr>
          </a:solidFill>
          <a:ln/>
        </p:spPr>
      </p:sp>
      <p:sp>
        <p:nvSpPr>
          <p:cNvPr id="34" name="Text 32"/>
          <p:cNvSpPr/>
          <p:nvPr/>
        </p:nvSpPr>
        <p:spPr>
          <a:xfrm>
            <a:off x="14820900" y="2755900"/>
            <a:ext cx="584200" cy="304800"/>
          </a:xfrm>
          <a:prstGeom prst="rect">
            <a:avLst/>
          </a:prstGeom>
          <a:noFill/>
          <a:ln/>
        </p:spPr>
        <p:txBody>
          <a:bodyPr wrap="square" lIns="101600" tIns="50800" rIns="101600" bIns="50800" rtlCol="0" anchor="ctr"/>
          <a:lstStyle/>
          <a:p>
            <a:pPr>
              <a:lnSpc>
                <a:spcPct val="110000"/>
              </a:lnSpc>
            </a:pPr>
            <a:r>
              <a:rPr lang="en-US" sz="1200" dirty="0">
                <a:solidFill>
                  <a:srgbClr val="05DF7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通过</a:t>
            </a:r>
            <a:endParaRPr lang="en-US" sz="1600" dirty="0"/>
          </a:p>
        </p:txBody>
      </p:sp>
      <p:sp>
        <p:nvSpPr>
          <p:cNvPr id="35" name="Text 33"/>
          <p:cNvSpPr/>
          <p:nvPr/>
        </p:nvSpPr>
        <p:spPr>
          <a:xfrm>
            <a:off x="8674100" y="3136900"/>
            <a:ext cx="11557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路径异常处理</a:t>
            </a:r>
            <a:endParaRPr lang="en-US" sz="1600" dirty="0"/>
          </a:p>
        </p:txBody>
      </p:sp>
      <p:sp>
        <p:nvSpPr>
          <p:cNvPr id="36" name="Shape 34"/>
          <p:cNvSpPr/>
          <p:nvPr/>
        </p:nvSpPr>
        <p:spPr>
          <a:xfrm>
            <a:off x="14820900" y="3111500"/>
            <a:ext cx="508000" cy="304800"/>
          </a:xfrm>
          <a:custGeom>
            <a:avLst/>
            <a:gdLst/>
            <a:ahLst/>
            <a:cxnLst/>
            <a:rect l="l" t="t" r="r" b="b"/>
            <a:pathLst>
              <a:path w="508000" h="304800">
                <a:moveTo>
                  <a:pt x="50801" y="0"/>
                </a:moveTo>
                <a:lnTo>
                  <a:pt x="457199" y="0"/>
                </a:lnTo>
                <a:cubicBezTo>
                  <a:pt x="485256" y="0"/>
                  <a:pt x="508000" y="22744"/>
                  <a:pt x="508000" y="50801"/>
                </a:cubicBezTo>
                <a:lnTo>
                  <a:pt x="508000" y="253999"/>
                </a:lnTo>
                <a:cubicBezTo>
                  <a:pt x="508000" y="282056"/>
                  <a:pt x="485256" y="304800"/>
                  <a:pt x="457199" y="304800"/>
                </a:cubicBezTo>
                <a:lnTo>
                  <a:pt x="50801" y="304800"/>
                </a:lnTo>
                <a:cubicBezTo>
                  <a:pt x="22744" y="304800"/>
                  <a:pt x="0" y="282056"/>
                  <a:pt x="0" y="253999"/>
                </a:cubicBezTo>
                <a:lnTo>
                  <a:pt x="0" y="50801"/>
                </a:lnTo>
                <a:cubicBezTo>
                  <a:pt x="0" y="22763"/>
                  <a:pt x="22763" y="0"/>
                  <a:pt x="50801" y="0"/>
                </a:cubicBezTo>
                <a:close/>
              </a:path>
            </a:pathLst>
          </a:custGeom>
          <a:solidFill>
            <a:srgbClr val="00C950">
              <a:alpha val="20000"/>
            </a:srgbClr>
          </a:solidFill>
          <a:ln/>
        </p:spPr>
      </p:sp>
      <p:sp>
        <p:nvSpPr>
          <p:cNvPr id="37" name="Text 35"/>
          <p:cNvSpPr/>
          <p:nvPr/>
        </p:nvSpPr>
        <p:spPr>
          <a:xfrm>
            <a:off x="14820900" y="3111500"/>
            <a:ext cx="584200" cy="304800"/>
          </a:xfrm>
          <a:prstGeom prst="rect">
            <a:avLst/>
          </a:prstGeom>
          <a:noFill/>
          <a:ln/>
        </p:spPr>
        <p:txBody>
          <a:bodyPr wrap="square" lIns="101600" tIns="50800" rIns="101600" bIns="50800" rtlCol="0" anchor="ctr"/>
          <a:lstStyle/>
          <a:p>
            <a:pPr>
              <a:lnSpc>
                <a:spcPct val="110000"/>
              </a:lnSpc>
            </a:pPr>
            <a:r>
              <a:rPr lang="en-US" sz="1200" dirty="0">
                <a:solidFill>
                  <a:srgbClr val="05DF7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通过</a:t>
            </a:r>
            <a:endParaRPr lang="en-US" sz="1600" dirty="0"/>
          </a:p>
        </p:txBody>
      </p:sp>
      <p:sp>
        <p:nvSpPr>
          <p:cNvPr id="38" name="Text 36"/>
          <p:cNvSpPr/>
          <p:nvPr/>
        </p:nvSpPr>
        <p:spPr>
          <a:xfrm>
            <a:off x="8674100" y="3492500"/>
            <a:ext cx="16891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中断场景无残留文件</a:t>
            </a:r>
            <a:endParaRPr lang="en-US" sz="1600" dirty="0"/>
          </a:p>
        </p:txBody>
      </p:sp>
      <p:sp>
        <p:nvSpPr>
          <p:cNvPr id="39" name="Shape 37"/>
          <p:cNvSpPr/>
          <p:nvPr/>
        </p:nvSpPr>
        <p:spPr>
          <a:xfrm>
            <a:off x="14820900" y="3467100"/>
            <a:ext cx="508000" cy="304800"/>
          </a:xfrm>
          <a:custGeom>
            <a:avLst/>
            <a:gdLst/>
            <a:ahLst/>
            <a:cxnLst/>
            <a:rect l="l" t="t" r="r" b="b"/>
            <a:pathLst>
              <a:path w="508000" h="304800">
                <a:moveTo>
                  <a:pt x="50801" y="0"/>
                </a:moveTo>
                <a:lnTo>
                  <a:pt x="457199" y="0"/>
                </a:lnTo>
                <a:cubicBezTo>
                  <a:pt x="485256" y="0"/>
                  <a:pt x="508000" y="22744"/>
                  <a:pt x="508000" y="50801"/>
                </a:cubicBezTo>
                <a:lnTo>
                  <a:pt x="508000" y="253999"/>
                </a:lnTo>
                <a:cubicBezTo>
                  <a:pt x="508000" y="282056"/>
                  <a:pt x="485256" y="304800"/>
                  <a:pt x="457199" y="304800"/>
                </a:cubicBezTo>
                <a:lnTo>
                  <a:pt x="50801" y="304800"/>
                </a:lnTo>
                <a:cubicBezTo>
                  <a:pt x="22744" y="304800"/>
                  <a:pt x="0" y="282056"/>
                  <a:pt x="0" y="253999"/>
                </a:cubicBezTo>
                <a:lnTo>
                  <a:pt x="0" y="50801"/>
                </a:lnTo>
                <a:cubicBezTo>
                  <a:pt x="0" y="22763"/>
                  <a:pt x="22763" y="0"/>
                  <a:pt x="50801" y="0"/>
                </a:cubicBezTo>
                <a:close/>
              </a:path>
            </a:pathLst>
          </a:custGeom>
          <a:solidFill>
            <a:srgbClr val="00C950">
              <a:alpha val="20000"/>
            </a:srgbClr>
          </a:solidFill>
          <a:ln/>
        </p:spPr>
      </p:sp>
      <p:sp>
        <p:nvSpPr>
          <p:cNvPr id="40" name="Text 38"/>
          <p:cNvSpPr/>
          <p:nvPr/>
        </p:nvSpPr>
        <p:spPr>
          <a:xfrm>
            <a:off x="14820900" y="3467100"/>
            <a:ext cx="584200" cy="304800"/>
          </a:xfrm>
          <a:prstGeom prst="rect">
            <a:avLst/>
          </a:prstGeom>
          <a:noFill/>
          <a:ln/>
        </p:spPr>
        <p:txBody>
          <a:bodyPr wrap="square" lIns="101600" tIns="50800" rIns="101600" bIns="50800" rtlCol="0" anchor="ctr"/>
          <a:lstStyle/>
          <a:p>
            <a:pPr>
              <a:lnSpc>
                <a:spcPct val="110000"/>
              </a:lnSpc>
            </a:pPr>
            <a:r>
              <a:rPr lang="en-US" sz="1200" dirty="0">
                <a:solidFill>
                  <a:srgbClr val="05DF7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通过</a:t>
            </a:r>
            <a:endParaRPr lang="en-US" sz="1600" dirty="0"/>
          </a:p>
        </p:txBody>
      </p:sp>
      <p:sp>
        <p:nvSpPr>
          <p:cNvPr id="41" name="Shape 39"/>
          <p:cNvSpPr/>
          <p:nvPr/>
        </p:nvSpPr>
        <p:spPr>
          <a:xfrm>
            <a:off x="8521700" y="4025900"/>
            <a:ext cx="6959600" cy="1371600"/>
          </a:xfrm>
          <a:custGeom>
            <a:avLst/>
            <a:gdLst/>
            <a:ahLst/>
            <a:cxnLst/>
            <a:rect l="l" t="t" r="r" b="b"/>
            <a:pathLst>
              <a:path w="6959600" h="1371600">
                <a:moveTo>
                  <a:pt x="101594" y="0"/>
                </a:moveTo>
                <a:lnTo>
                  <a:pt x="6858006" y="0"/>
                </a:lnTo>
                <a:cubicBezTo>
                  <a:pt x="6914115" y="0"/>
                  <a:pt x="6959600" y="45485"/>
                  <a:pt x="6959600" y="101594"/>
                </a:cubicBezTo>
                <a:lnTo>
                  <a:pt x="6959600" y="1270006"/>
                </a:lnTo>
                <a:cubicBezTo>
                  <a:pt x="6959600" y="1326115"/>
                  <a:pt x="6914115" y="1371600"/>
                  <a:pt x="6858006" y="1371600"/>
                </a:cubicBezTo>
                <a:lnTo>
                  <a:pt x="101594" y="1371600"/>
                </a:lnTo>
                <a:cubicBezTo>
                  <a:pt x="45485" y="1371600"/>
                  <a:pt x="0" y="1326115"/>
                  <a:pt x="0" y="1270006"/>
                </a:cubicBezTo>
                <a:lnTo>
                  <a:pt x="0" y="101594"/>
                </a:lnTo>
                <a:cubicBezTo>
                  <a:pt x="0" y="45523"/>
                  <a:pt x="45523" y="0"/>
                  <a:pt x="101594" y="0"/>
                </a:cubicBez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42" name="Text 40"/>
          <p:cNvSpPr/>
          <p:nvPr/>
        </p:nvSpPr>
        <p:spPr>
          <a:xfrm>
            <a:off x="8674100" y="4178300"/>
            <a:ext cx="6756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性能测试(抽样)</a:t>
            </a:r>
            <a:endParaRPr lang="en-US" sz="1600" dirty="0"/>
          </a:p>
        </p:txBody>
      </p:sp>
      <p:sp>
        <p:nvSpPr>
          <p:cNvPr id="43" name="Text 41"/>
          <p:cNvSpPr/>
          <p:nvPr/>
        </p:nvSpPr>
        <p:spPr>
          <a:xfrm>
            <a:off x="8674100" y="4610100"/>
            <a:ext cx="13335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小文件批量吞吐</a:t>
            </a:r>
            <a:endParaRPr lang="en-US" sz="1600" dirty="0"/>
          </a:p>
        </p:txBody>
      </p:sp>
      <p:sp>
        <p:nvSpPr>
          <p:cNvPr id="44" name="Shape 42"/>
          <p:cNvSpPr/>
          <p:nvPr/>
        </p:nvSpPr>
        <p:spPr>
          <a:xfrm>
            <a:off x="14516100" y="4584700"/>
            <a:ext cx="812800" cy="304800"/>
          </a:xfrm>
          <a:custGeom>
            <a:avLst/>
            <a:gdLst/>
            <a:ahLst/>
            <a:cxnLst/>
            <a:rect l="l" t="t" r="r" b="b"/>
            <a:pathLst>
              <a:path w="812800" h="304800">
                <a:moveTo>
                  <a:pt x="50801" y="0"/>
                </a:moveTo>
                <a:lnTo>
                  <a:pt x="761999" y="0"/>
                </a:lnTo>
                <a:cubicBezTo>
                  <a:pt x="790056" y="0"/>
                  <a:pt x="812800" y="22744"/>
                  <a:pt x="812800" y="50801"/>
                </a:cubicBezTo>
                <a:lnTo>
                  <a:pt x="812800" y="253999"/>
                </a:lnTo>
                <a:cubicBezTo>
                  <a:pt x="812800" y="282056"/>
                  <a:pt x="790056" y="304800"/>
                  <a:pt x="761999" y="304800"/>
                </a:cubicBezTo>
                <a:lnTo>
                  <a:pt x="50801" y="304800"/>
                </a:lnTo>
                <a:cubicBezTo>
                  <a:pt x="22744" y="304800"/>
                  <a:pt x="0" y="282056"/>
                  <a:pt x="0" y="253999"/>
                </a:cubicBezTo>
                <a:lnTo>
                  <a:pt x="0" y="50801"/>
                </a:lnTo>
                <a:cubicBezTo>
                  <a:pt x="0" y="22763"/>
                  <a:pt x="22763" y="0"/>
                  <a:pt x="50801" y="0"/>
                </a:cubicBezTo>
                <a:close/>
              </a:path>
            </a:pathLst>
          </a:custGeom>
          <a:solidFill>
            <a:srgbClr val="F0B100">
              <a:alpha val="20000"/>
            </a:srgbClr>
          </a:solidFill>
          <a:ln/>
        </p:spPr>
      </p:sp>
      <p:sp>
        <p:nvSpPr>
          <p:cNvPr id="45" name="Text 43"/>
          <p:cNvSpPr/>
          <p:nvPr/>
        </p:nvSpPr>
        <p:spPr>
          <a:xfrm>
            <a:off x="14516100" y="4584700"/>
            <a:ext cx="889000" cy="304800"/>
          </a:xfrm>
          <a:prstGeom prst="rect">
            <a:avLst/>
          </a:prstGeom>
          <a:noFill/>
          <a:ln/>
        </p:spPr>
        <p:txBody>
          <a:bodyPr wrap="square" lIns="101600" tIns="50800" rIns="101600" bIns="50800" rtlCol="0" anchor="ctr"/>
          <a:lstStyle/>
          <a:p>
            <a:pPr>
              <a:lnSpc>
                <a:spcPct val="110000"/>
              </a:lnSpc>
            </a:pPr>
            <a:r>
              <a:rPr lang="en-US" sz="1200" dirty="0">
                <a:solidFill>
                  <a:srgbClr val="FDC7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抽样通过</a:t>
            </a:r>
            <a:endParaRPr lang="en-US" sz="1600" dirty="0"/>
          </a:p>
        </p:txBody>
      </p:sp>
      <p:sp>
        <p:nvSpPr>
          <p:cNvPr id="46" name="Text 44"/>
          <p:cNvSpPr/>
          <p:nvPr/>
        </p:nvSpPr>
        <p:spPr>
          <a:xfrm>
            <a:off x="8674100" y="4965700"/>
            <a:ext cx="13335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大文件单体性能</a:t>
            </a:r>
            <a:endParaRPr lang="en-US" sz="1600" dirty="0"/>
          </a:p>
        </p:txBody>
      </p:sp>
      <p:sp>
        <p:nvSpPr>
          <p:cNvPr id="47" name="Shape 45"/>
          <p:cNvSpPr/>
          <p:nvPr/>
        </p:nvSpPr>
        <p:spPr>
          <a:xfrm>
            <a:off x="14516100" y="4940300"/>
            <a:ext cx="812800" cy="304800"/>
          </a:xfrm>
          <a:custGeom>
            <a:avLst/>
            <a:gdLst/>
            <a:ahLst/>
            <a:cxnLst/>
            <a:rect l="l" t="t" r="r" b="b"/>
            <a:pathLst>
              <a:path w="812800" h="304800">
                <a:moveTo>
                  <a:pt x="50801" y="0"/>
                </a:moveTo>
                <a:lnTo>
                  <a:pt x="761999" y="0"/>
                </a:lnTo>
                <a:cubicBezTo>
                  <a:pt x="790056" y="0"/>
                  <a:pt x="812800" y="22744"/>
                  <a:pt x="812800" y="50801"/>
                </a:cubicBezTo>
                <a:lnTo>
                  <a:pt x="812800" y="253999"/>
                </a:lnTo>
                <a:cubicBezTo>
                  <a:pt x="812800" y="282056"/>
                  <a:pt x="790056" y="304800"/>
                  <a:pt x="761999" y="304800"/>
                </a:cubicBezTo>
                <a:lnTo>
                  <a:pt x="50801" y="304800"/>
                </a:lnTo>
                <a:cubicBezTo>
                  <a:pt x="22744" y="304800"/>
                  <a:pt x="0" y="282056"/>
                  <a:pt x="0" y="253999"/>
                </a:cubicBezTo>
                <a:lnTo>
                  <a:pt x="0" y="50801"/>
                </a:lnTo>
                <a:cubicBezTo>
                  <a:pt x="0" y="22763"/>
                  <a:pt x="22763" y="0"/>
                  <a:pt x="50801" y="0"/>
                </a:cubicBezTo>
                <a:close/>
              </a:path>
            </a:pathLst>
          </a:custGeom>
          <a:solidFill>
            <a:srgbClr val="F0B100">
              <a:alpha val="20000"/>
            </a:srgbClr>
          </a:solidFill>
          <a:ln/>
        </p:spPr>
      </p:sp>
      <p:sp>
        <p:nvSpPr>
          <p:cNvPr id="48" name="Text 46"/>
          <p:cNvSpPr/>
          <p:nvPr/>
        </p:nvSpPr>
        <p:spPr>
          <a:xfrm>
            <a:off x="14516100" y="4940300"/>
            <a:ext cx="889000" cy="304800"/>
          </a:xfrm>
          <a:prstGeom prst="rect">
            <a:avLst/>
          </a:prstGeom>
          <a:noFill/>
          <a:ln/>
        </p:spPr>
        <p:txBody>
          <a:bodyPr wrap="square" lIns="101600" tIns="50800" rIns="101600" bIns="50800" rtlCol="0" anchor="ctr"/>
          <a:lstStyle/>
          <a:p>
            <a:pPr>
              <a:lnSpc>
                <a:spcPct val="110000"/>
              </a:lnSpc>
            </a:pPr>
            <a:r>
              <a:rPr lang="en-US" sz="1200" dirty="0">
                <a:solidFill>
                  <a:srgbClr val="FDC7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抽样通过</a:t>
            </a:r>
            <a:endParaRPr lang="en-US" sz="1600" dirty="0"/>
          </a:p>
        </p:txBody>
      </p:sp>
      <p:sp>
        <p:nvSpPr>
          <p:cNvPr id="49" name="Shape 47"/>
          <p:cNvSpPr/>
          <p:nvPr/>
        </p:nvSpPr>
        <p:spPr>
          <a:xfrm>
            <a:off x="514350" y="6280150"/>
            <a:ext cx="3606800" cy="1130300"/>
          </a:xfrm>
          <a:custGeom>
            <a:avLst/>
            <a:gdLst/>
            <a:ahLst/>
            <a:cxnLst/>
            <a:rect l="l" t="t" r="r" b="b"/>
            <a:pathLst>
              <a:path w="3606800" h="1130300">
                <a:moveTo>
                  <a:pt x="101603" y="0"/>
                </a:moveTo>
                <a:lnTo>
                  <a:pt x="3505197" y="0"/>
                </a:lnTo>
                <a:cubicBezTo>
                  <a:pt x="3561311" y="0"/>
                  <a:pt x="3606800" y="45489"/>
                  <a:pt x="3606800" y="101603"/>
                </a:cubicBezTo>
                <a:lnTo>
                  <a:pt x="3606800" y="1028697"/>
                </a:lnTo>
                <a:cubicBezTo>
                  <a:pt x="3606800" y="1084811"/>
                  <a:pt x="3561311" y="1130300"/>
                  <a:pt x="3505197" y="1130300"/>
                </a:cubicBezTo>
                <a:lnTo>
                  <a:pt x="101603" y="1130300"/>
                </a:lnTo>
                <a:cubicBezTo>
                  <a:pt x="45489" y="1130300"/>
                  <a:pt x="0" y="1084811"/>
                  <a:pt x="0" y="1028697"/>
                </a:cubicBezTo>
                <a:lnTo>
                  <a:pt x="0" y="101603"/>
                </a:lnTo>
                <a:cubicBezTo>
                  <a:pt x="0" y="45527"/>
                  <a:pt x="45527" y="0"/>
                  <a:pt x="101603" y="0"/>
                </a:cubicBezTo>
                <a:close/>
              </a:path>
            </a:pathLst>
          </a:custGeom>
          <a:solidFill>
            <a:srgbClr val="343A40"/>
          </a:solidFill>
          <a:ln w="12700">
            <a:solidFill>
              <a:srgbClr val="495057">
                <a:alpha val="30196"/>
              </a:srgbClr>
            </a:solidFill>
            <a:prstDash val="solid"/>
          </a:ln>
        </p:spPr>
      </p:sp>
      <p:sp>
        <p:nvSpPr>
          <p:cNvPr id="50" name="Shape 48"/>
          <p:cNvSpPr/>
          <p:nvPr/>
        </p:nvSpPr>
        <p:spPr>
          <a:xfrm>
            <a:off x="755650" y="6540500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127000" y="254000"/>
                </a:moveTo>
                <a:cubicBezTo>
                  <a:pt x="197093" y="254000"/>
                  <a:pt x="254000" y="197093"/>
                  <a:pt x="254000" y="127000"/>
                </a:cubicBezTo>
                <a:cubicBezTo>
                  <a:pt x="254000" y="56907"/>
                  <a:pt x="197093" y="0"/>
                  <a:pt x="127000" y="0"/>
                </a:cubicBezTo>
                <a:cubicBezTo>
                  <a:pt x="56907" y="0"/>
                  <a:pt x="0" y="56907"/>
                  <a:pt x="0" y="127000"/>
                </a:cubicBezTo>
                <a:cubicBezTo>
                  <a:pt x="0" y="197093"/>
                  <a:pt x="56907" y="254000"/>
                  <a:pt x="127000" y="254000"/>
                </a:cubicBezTo>
                <a:close/>
                <a:moveTo>
                  <a:pt x="168870" y="105519"/>
                </a:moveTo>
                <a:lnTo>
                  <a:pt x="129183" y="169019"/>
                </a:lnTo>
                <a:cubicBezTo>
                  <a:pt x="127099" y="172343"/>
                  <a:pt x="123527" y="174427"/>
                  <a:pt x="119608" y="174625"/>
                </a:cubicBezTo>
                <a:cubicBezTo>
                  <a:pt x="115689" y="174823"/>
                  <a:pt x="111919" y="173038"/>
                  <a:pt x="109587" y="169863"/>
                </a:cubicBezTo>
                <a:lnTo>
                  <a:pt x="85775" y="138113"/>
                </a:lnTo>
                <a:cubicBezTo>
                  <a:pt x="81806" y="132854"/>
                  <a:pt x="82897" y="125413"/>
                  <a:pt x="88156" y="121444"/>
                </a:cubicBezTo>
                <a:cubicBezTo>
                  <a:pt x="93414" y="117475"/>
                  <a:pt x="100856" y="118566"/>
                  <a:pt x="104825" y="123825"/>
                </a:cubicBezTo>
                <a:lnTo>
                  <a:pt x="118219" y="141684"/>
                </a:lnTo>
                <a:lnTo>
                  <a:pt x="148679" y="92918"/>
                </a:lnTo>
                <a:cubicBezTo>
                  <a:pt x="152152" y="87362"/>
                  <a:pt x="159494" y="85626"/>
                  <a:pt x="165100" y="89148"/>
                </a:cubicBezTo>
                <a:cubicBezTo>
                  <a:pt x="170706" y="92670"/>
                  <a:pt x="172393" y="99963"/>
                  <a:pt x="168870" y="105569"/>
                </a:cubicBezTo>
                <a:close/>
              </a:path>
            </a:pathLst>
          </a:custGeom>
          <a:solidFill>
            <a:srgbClr val="D4A237"/>
          </a:solidFill>
          <a:ln/>
        </p:spPr>
      </p:sp>
      <p:sp>
        <p:nvSpPr>
          <p:cNvPr id="51" name="Text 49"/>
          <p:cNvSpPr/>
          <p:nvPr/>
        </p:nvSpPr>
        <p:spPr>
          <a:xfrm>
            <a:off x="1193800" y="6489700"/>
            <a:ext cx="9144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CLI模块</a:t>
            </a:r>
            <a:endParaRPr lang="en-US" sz="1600" dirty="0"/>
          </a:p>
        </p:txBody>
      </p:sp>
      <p:sp>
        <p:nvSpPr>
          <p:cNvPr id="52" name="Text 50"/>
          <p:cNvSpPr/>
          <p:nvPr/>
        </p:nvSpPr>
        <p:spPr>
          <a:xfrm>
            <a:off x="723900" y="6946900"/>
            <a:ext cx="32766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F8F9FA">
                    <a:alpha val="6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备份/恢复/过滤/加密/异常全部用例通过</a:t>
            </a:r>
            <a:endParaRPr lang="en-US" sz="1600" dirty="0"/>
          </a:p>
        </p:txBody>
      </p:sp>
      <p:sp>
        <p:nvSpPr>
          <p:cNvPr id="53" name="Shape 51"/>
          <p:cNvSpPr/>
          <p:nvPr/>
        </p:nvSpPr>
        <p:spPr>
          <a:xfrm>
            <a:off x="4387850" y="6280150"/>
            <a:ext cx="3606800" cy="1130300"/>
          </a:xfrm>
          <a:custGeom>
            <a:avLst/>
            <a:gdLst/>
            <a:ahLst/>
            <a:cxnLst/>
            <a:rect l="l" t="t" r="r" b="b"/>
            <a:pathLst>
              <a:path w="3606800" h="1130300">
                <a:moveTo>
                  <a:pt x="101603" y="0"/>
                </a:moveTo>
                <a:lnTo>
                  <a:pt x="3505197" y="0"/>
                </a:lnTo>
                <a:cubicBezTo>
                  <a:pt x="3561311" y="0"/>
                  <a:pt x="3606800" y="45489"/>
                  <a:pt x="3606800" y="101603"/>
                </a:cubicBezTo>
                <a:lnTo>
                  <a:pt x="3606800" y="1028697"/>
                </a:lnTo>
                <a:cubicBezTo>
                  <a:pt x="3606800" y="1084811"/>
                  <a:pt x="3561311" y="1130300"/>
                  <a:pt x="3505197" y="1130300"/>
                </a:cubicBezTo>
                <a:lnTo>
                  <a:pt x="101603" y="1130300"/>
                </a:lnTo>
                <a:cubicBezTo>
                  <a:pt x="45489" y="1130300"/>
                  <a:pt x="0" y="1084811"/>
                  <a:pt x="0" y="1028697"/>
                </a:cubicBezTo>
                <a:lnTo>
                  <a:pt x="0" y="101603"/>
                </a:lnTo>
                <a:cubicBezTo>
                  <a:pt x="0" y="45527"/>
                  <a:pt x="45527" y="0"/>
                  <a:pt x="101603" y="0"/>
                </a:cubicBezTo>
                <a:close/>
              </a:path>
            </a:pathLst>
          </a:custGeom>
          <a:solidFill>
            <a:srgbClr val="343A40"/>
          </a:solidFill>
          <a:ln w="12700">
            <a:solidFill>
              <a:srgbClr val="495057">
                <a:alpha val="30196"/>
              </a:srgbClr>
            </a:solidFill>
            <a:prstDash val="solid"/>
          </a:ln>
        </p:spPr>
      </p:sp>
      <p:sp>
        <p:nvSpPr>
          <p:cNvPr id="54" name="Shape 52"/>
          <p:cNvSpPr/>
          <p:nvPr/>
        </p:nvSpPr>
        <p:spPr>
          <a:xfrm>
            <a:off x="4629150" y="6540500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127000" y="254000"/>
                </a:moveTo>
                <a:cubicBezTo>
                  <a:pt x="197093" y="254000"/>
                  <a:pt x="254000" y="197093"/>
                  <a:pt x="254000" y="127000"/>
                </a:cubicBezTo>
                <a:cubicBezTo>
                  <a:pt x="254000" y="56907"/>
                  <a:pt x="197093" y="0"/>
                  <a:pt x="127000" y="0"/>
                </a:cubicBezTo>
                <a:cubicBezTo>
                  <a:pt x="56907" y="0"/>
                  <a:pt x="0" y="56907"/>
                  <a:pt x="0" y="127000"/>
                </a:cubicBezTo>
                <a:cubicBezTo>
                  <a:pt x="0" y="197093"/>
                  <a:pt x="56907" y="254000"/>
                  <a:pt x="127000" y="254000"/>
                </a:cubicBezTo>
                <a:close/>
                <a:moveTo>
                  <a:pt x="168870" y="105519"/>
                </a:moveTo>
                <a:lnTo>
                  <a:pt x="129183" y="169019"/>
                </a:lnTo>
                <a:cubicBezTo>
                  <a:pt x="127099" y="172343"/>
                  <a:pt x="123527" y="174427"/>
                  <a:pt x="119608" y="174625"/>
                </a:cubicBezTo>
                <a:cubicBezTo>
                  <a:pt x="115689" y="174823"/>
                  <a:pt x="111919" y="173038"/>
                  <a:pt x="109587" y="169863"/>
                </a:cubicBezTo>
                <a:lnTo>
                  <a:pt x="85775" y="138113"/>
                </a:lnTo>
                <a:cubicBezTo>
                  <a:pt x="81806" y="132854"/>
                  <a:pt x="82897" y="125413"/>
                  <a:pt x="88156" y="121444"/>
                </a:cubicBezTo>
                <a:cubicBezTo>
                  <a:pt x="93414" y="117475"/>
                  <a:pt x="100856" y="118566"/>
                  <a:pt x="104825" y="123825"/>
                </a:cubicBezTo>
                <a:lnTo>
                  <a:pt x="118219" y="141684"/>
                </a:lnTo>
                <a:lnTo>
                  <a:pt x="148679" y="92918"/>
                </a:lnTo>
                <a:cubicBezTo>
                  <a:pt x="152152" y="87362"/>
                  <a:pt x="159494" y="85626"/>
                  <a:pt x="165100" y="89148"/>
                </a:cubicBezTo>
                <a:cubicBezTo>
                  <a:pt x="170706" y="92670"/>
                  <a:pt x="172393" y="99963"/>
                  <a:pt x="168870" y="105569"/>
                </a:cubicBezTo>
                <a:close/>
              </a:path>
            </a:pathLst>
          </a:custGeom>
          <a:solidFill>
            <a:srgbClr val="D4A237"/>
          </a:solidFill>
          <a:ln/>
        </p:spPr>
      </p:sp>
      <p:sp>
        <p:nvSpPr>
          <p:cNvPr id="55" name="Text 53"/>
          <p:cNvSpPr/>
          <p:nvPr/>
        </p:nvSpPr>
        <p:spPr>
          <a:xfrm>
            <a:off x="5067300" y="6489700"/>
            <a:ext cx="8001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核心库</a:t>
            </a:r>
            <a:endParaRPr lang="en-US" sz="1600" dirty="0"/>
          </a:p>
        </p:txBody>
      </p:sp>
      <p:sp>
        <p:nvSpPr>
          <p:cNvPr id="56" name="Text 54"/>
          <p:cNvSpPr/>
          <p:nvPr/>
        </p:nvSpPr>
        <p:spPr>
          <a:xfrm>
            <a:off x="4597400" y="6946900"/>
            <a:ext cx="32766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F8F9FA">
                    <a:alpha val="6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设备读写/加密/往返一致性全部通过</a:t>
            </a:r>
            <a:endParaRPr lang="en-US" sz="1600" dirty="0"/>
          </a:p>
        </p:txBody>
      </p:sp>
      <p:sp>
        <p:nvSpPr>
          <p:cNvPr id="57" name="Shape 55"/>
          <p:cNvSpPr/>
          <p:nvPr/>
        </p:nvSpPr>
        <p:spPr>
          <a:xfrm>
            <a:off x="8261350" y="6280150"/>
            <a:ext cx="3606800" cy="1130300"/>
          </a:xfrm>
          <a:custGeom>
            <a:avLst/>
            <a:gdLst/>
            <a:ahLst/>
            <a:cxnLst/>
            <a:rect l="l" t="t" r="r" b="b"/>
            <a:pathLst>
              <a:path w="3606800" h="1130300">
                <a:moveTo>
                  <a:pt x="101603" y="0"/>
                </a:moveTo>
                <a:lnTo>
                  <a:pt x="3505197" y="0"/>
                </a:lnTo>
                <a:cubicBezTo>
                  <a:pt x="3561311" y="0"/>
                  <a:pt x="3606800" y="45489"/>
                  <a:pt x="3606800" y="101603"/>
                </a:cubicBezTo>
                <a:lnTo>
                  <a:pt x="3606800" y="1028697"/>
                </a:lnTo>
                <a:cubicBezTo>
                  <a:pt x="3606800" y="1084811"/>
                  <a:pt x="3561311" y="1130300"/>
                  <a:pt x="3505197" y="1130300"/>
                </a:cubicBezTo>
                <a:lnTo>
                  <a:pt x="101603" y="1130300"/>
                </a:lnTo>
                <a:cubicBezTo>
                  <a:pt x="45489" y="1130300"/>
                  <a:pt x="0" y="1084811"/>
                  <a:pt x="0" y="1028697"/>
                </a:cubicBezTo>
                <a:lnTo>
                  <a:pt x="0" y="101603"/>
                </a:lnTo>
                <a:cubicBezTo>
                  <a:pt x="0" y="45527"/>
                  <a:pt x="45527" y="0"/>
                  <a:pt x="101603" y="0"/>
                </a:cubicBezTo>
                <a:close/>
              </a:path>
            </a:pathLst>
          </a:custGeom>
          <a:solidFill>
            <a:srgbClr val="343A40"/>
          </a:solidFill>
          <a:ln w="12700">
            <a:solidFill>
              <a:srgbClr val="495057">
                <a:alpha val="30196"/>
              </a:srgbClr>
            </a:solidFill>
            <a:prstDash val="solid"/>
          </a:ln>
        </p:spPr>
      </p:sp>
      <p:sp>
        <p:nvSpPr>
          <p:cNvPr id="58" name="Shape 56"/>
          <p:cNvSpPr/>
          <p:nvPr/>
        </p:nvSpPr>
        <p:spPr>
          <a:xfrm>
            <a:off x="8502650" y="6540500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127000" y="254000"/>
                </a:moveTo>
                <a:cubicBezTo>
                  <a:pt x="197093" y="254000"/>
                  <a:pt x="254000" y="197093"/>
                  <a:pt x="254000" y="127000"/>
                </a:cubicBezTo>
                <a:cubicBezTo>
                  <a:pt x="254000" y="56907"/>
                  <a:pt x="197093" y="0"/>
                  <a:pt x="127000" y="0"/>
                </a:cubicBezTo>
                <a:cubicBezTo>
                  <a:pt x="56907" y="0"/>
                  <a:pt x="0" y="56907"/>
                  <a:pt x="0" y="127000"/>
                </a:cubicBezTo>
                <a:cubicBezTo>
                  <a:pt x="0" y="197093"/>
                  <a:pt x="56907" y="254000"/>
                  <a:pt x="127000" y="254000"/>
                </a:cubicBezTo>
                <a:close/>
                <a:moveTo>
                  <a:pt x="168870" y="105519"/>
                </a:moveTo>
                <a:lnTo>
                  <a:pt x="129183" y="169019"/>
                </a:lnTo>
                <a:cubicBezTo>
                  <a:pt x="127099" y="172343"/>
                  <a:pt x="123527" y="174427"/>
                  <a:pt x="119608" y="174625"/>
                </a:cubicBezTo>
                <a:cubicBezTo>
                  <a:pt x="115689" y="174823"/>
                  <a:pt x="111919" y="173038"/>
                  <a:pt x="109587" y="169863"/>
                </a:cubicBezTo>
                <a:lnTo>
                  <a:pt x="85775" y="138113"/>
                </a:lnTo>
                <a:cubicBezTo>
                  <a:pt x="81806" y="132854"/>
                  <a:pt x="82897" y="125413"/>
                  <a:pt x="88156" y="121444"/>
                </a:cubicBezTo>
                <a:cubicBezTo>
                  <a:pt x="93414" y="117475"/>
                  <a:pt x="100856" y="118566"/>
                  <a:pt x="104825" y="123825"/>
                </a:cubicBezTo>
                <a:lnTo>
                  <a:pt x="118219" y="141684"/>
                </a:lnTo>
                <a:lnTo>
                  <a:pt x="148679" y="92918"/>
                </a:lnTo>
                <a:cubicBezTo>
                  <a:pt x="152152" y="87362"/>
                  <a:pt x="159494" y="85626"/>
                  <a:pt x="165100" y="89148"/>
                </a:cubicBezTo>
                <a:cubicBezTo>
                  <a:pt x="170706" y="92670"/>
                  <a:pt x="172393" y="99963"/>
                  <a:pt x="168870" y="105569"/>
                </a:cubicBezTo>
                <a:close/>
              </a:path>
            </a:pathLst>
          </a:custGeom>
          <a:solidFill>
            <a:srgbClr val="D4A237"/>
          </a:solidFill>
          <a:ln/>
        </p:spPr>
      </p:sp>
      <p:sp>
        <p:nvSpPr>
          <p:cNvPr id="59" name="Text 57"/>
          <p:cNvSpPr/>
          <p:nvPr/>
        </p:nvSpPr>
        <p:spPr>
          <a:xfrm>
            <a:off x="8940800" y="6489700"/>
            <a:ext cx="8001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健壮性</a:t>
            </a:r>
            <a:endParaRPr lang="en-US" sz="1600" dirty="0"/>
          </a:p>
        </p:txBody>
      </p:sp>
      <p:sp>
        <p:nvSpPr>
          <p:cNvPr id="60" name="Text 58"/>
          <p:cNvSpPr/>
          <p:nvPr/>
        </p:nvSpPr>
        <p:spPr>
          <a:xfrm>
            <a:off x="8470900" y="6946900"/>
            <a:ext cx="32766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F8F9FA">
                    <a:alpha val="6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依赖缺失/路径异常/中断场景通过</a:t>
            </a:r>
            <a:endParaRPr lang="en-US" sz="1600" dirty="0"/>
          </a:p>
        </p:txBody>
      </p:sp>
      <p:sp>
        <p:nvSpPr>
          <p:cNvPr id="61" name="Shape 59"/>
          <p:cNvSpPr/>
          <p:nvPr/>
        </p:nvSpPr>
        <p:spPr>
          <a:xfrm>
            <a:off x="12134850" y="6280150"/>
            <a:ext cx="3606800" cy="1130300"/>
          </a:xfrm>
          <a:custGeom>
            <a:avLst/>
            <a:gdLst/>
            <a:ahLst/>
            <a:cxnLst/>
            <a:rect l="l" t="t" r="r" b="b"/>
            <a:pathLst>
              <a:path w="3606800" h="1130300">
                <a:moveTo>
                  <a:pt x="101603" y="0"/>
                </a:moveTo>
                <a:lnTo>
                  <a:pt x="3505197" y="0"/>
                </a:lnTo>
                <a:cubicBezTo>
                  <a:pt x="3561311" y="0"/>
                  <a:pt x="3606800" y="45489"/>
                  <a:pt x="3606800" y="101603"/>
                </a:cubicBezTo>
                <a:lnTo>
                  <a:pt x="3606800" y="1028697"/>
                </a:lnTo>
                <a:cubicBezTo>
                  <a:pt x="3606800" y="1084811"/>
                  <a:pt x="3561311" y="1130300"/>
                  <a:pt x="3505197" y="1130300"/>
                </a:cubicBezTo>
                <a:lnTo>
                  <a:pt x="101603" y="1130300"/>
                </a:lnTo>
                <a:cubicBezTo>
                  <a:pt x="45489" y="1130300"/>
                  <a:pt x="0" y="1084811"/>
                  <a:pt x="0" y="1028697"/>
                </a:cubicBezTo>
                <a:lnTo>
                  <a:pt x="0" y="101603"/>
                </a:lnTo>
                <a:cubicBezTo>
                  <a:pt x="0" y="45527"/>
                  <a:pt x="45527" y="0"/>
                  <a:pt x="101603" y="0"/>
                </a:cubicBezTo>
                <a:close/>
              </a:path>
            </a:pathLst>
          </a:custGeom>
          <a:solidFill>
            <a:srgbClr val="343A40"/>
          </a:solidFill>
          <a:ln w="12700">
            <a:solidFill>
              <a:srgbClr val="495057">
                <a:alpha val="30196"/>
              </a:srgbClr>
            </a:solidFill>
            <a:prstDash val="solid"/>
          </a:ln>
        </p:spPr>
      </p:sp>
      <p:sp>
        <p:nvSpPr>
          <p:cNvPr id="62" name="Shape 60"/>
          <p:cNvSpPr/>
          <p:nvPr/>
        </p:nvSpPr>
        <p:spPr>
          <a:xfrm>
            <a:off x="12376150" y="6540500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127000" y="254000"/>
                </a:moveTo>
                <a:cubicBezTo>
                  <a:pt x="197093" y="254000"/>
                  <a:pt x="254000" y="197093"/>
                  <a:pt x="254000" y="127000"/>
                </a:cubicBezTo>
                <a:cubicBezTo>
                  <a:pt x="254000" y="56907"/>
                  <a:pt x="197093" y="0"/>
                  <a:pt x="127000" y="0"/>
                </a:cubicBezTo>
                <a:cubicBezTo>
                  <a:pt x="56907" y="0"/>
                  <a:pt x="0" y="56907"/>
                  <a:pt x="0" y="127000"/>
                </a:cubicBezTo>
                <a:cubicBezTo>
                  <a:pt x="0" y="197093"/>
                  <a:pt x="56907" y="254000"/>
                  <a:pt x="127000" y="254000"/>
                </a:cubicBezTo>
                <a:close/>
                <a:moveTo>
                  <a:pt x="168870" y="105519"/>
                </a:moveTo>
                <a:lnTo>
                  <a:pt x="129183" y="169019"/>
                </a:lnTo>
                <a:cubicBezTo>
                  <a:pt x="127099" y="172343"/>
                  <a:pt x="123527" y="174427"/>
                  <a:pt x="119608" y="174625"/>
                </a:cubicBezTo>
                <a:cubicBezTo>
                  <a:pt x="115689" y="174823"/>
                  <a:pt x="111919" y="173038"/>
                  <a:pt x="109587" y="169863"/>
                </a:cubicBezTo>
                <a:lnTo>
                  <a:pt x="85775" y="138113"/>
                </a:lnTo>
                <a:cubicBezTo>
                  <a:pt x="81806" y="132854"/>
                  <a:pt x="82897" y="125413"/>
                  <a:pt x="88156" y="121444"/>
                </a:cubicBezTo>
                <a:cubicBezTo>
                  <a:pt x="93414" y="117475"/>
                  <a:pt x="100856" y="118566"/>
                  <a:pt x="104825" y="123825"/>
                </a:cubicBezTo>
                <a:lnTo>
                  <a:pt x="118219" y="141684"/>
                </a:lnTo>
                <a:lnTo>
                  <a:pt x="148679" y="92918"/>
                </a:lnTo>
                <a:cubicBezTo>
                  <a:pt x="152152" y="87362"/>
                  <a:pt x="159494" y="85626"/>
                  <a:pt x="165100" y="89148"/>
                </a:cubicBezTo>
                <a:cubicBezTo>
                  <a:pt x="170706" y="92670"/>
                  <a:pt x="172393" y="99963"/>
                  <a:pt x="168870" y="105569"/>
                </a:cubicBezTo>
                <a:close/>
              </a:path>
            </a:pathLst>
          </a:custGeom>
          <a:solidFill>
            <a:srgbClr val="D4A237"/>
          </a:solidFill>
          <a:ln/>
        </p:spPr>
      </p:sp>
      <p:sp>
        <p:nvSpPr>
          <p:cNvPr id="63" name="Text 61"/>
          <p:cNvSpPr/>
          <p:nvPr/>
        </p:nvSpPr>
        <p:spPr>
          <a:xfrm>
            <a:off x="12814300" y="6489700"/>
            <a:ext cx="5715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性能</a:t>
            </a:r>
            <a:endParaRPr lang="en-US" sz="1600" dirty="0"/>
          </a:p>
        </p:txBody>
      </p:sp>
      <p:sp>
        <p:nvSpPr>
          <p:cNvPr id="64" name="Text 62"/>
          <p:cNvSpPr/>
          <p:nvPr/>
        </p:nvSpPr>
        <p:spPr>
          <a:xfrm>
            <a:off x="12344400" y="6946900"/>
            <a:ext cx="32766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F8F9FA">
                    <a:alpha val="6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小文件批量/大文件单体抽样通过</a:t>
            </a:r>
            <a:endParaRPr lang="en-US" sz="1600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images.unsplash.com/ccae7838bafd919207d776619774029bc50a955f"/>
          <p:cNvPicPr>
            <a:picLocks noChangeAspect="1"/>
          </p:cNvPicPr>
          <p:nvPr/>
        </p:nvPicPr>
        <p:blipFill>
          <a:blip r:embed="rId3">
            <a:alphaModFix amt="30000"/>
          </a:blip>
          <a:srcRect t="7813" b="7812"/>
          <a:stretch/>
        </p:blipFill>
        <p:spPr>
          <a:xfrm>
            <a:off x="0" y="0"/>
            <a:ext cx="16256000" cy="9144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6256000" cy="9144000"/>
          </a:xfrm>
          <a:custGeom>
            <a:avLst/>
            <a:gdLst/>
            <a:ahLst/>
            <a:cxnLst/>
            <a:rect l="l" t="t" r="r" b="b"/>
            <a:pathLst>
              <a:path w="16256000" h="9144000">
                <a:moveTo>
                  <a:pt x="0" y="0"/>
                </a:moveTo>
                <a:lnTo>
                  <a:pt x="16256000" y="0"/>
                </a:lnTo>
                <a:lnTo>
                  <a:pt x="16256000" y="9144000"/>
                </a:lnTo>
                <a:lnTo>
                  <a:pt x="0" y="9144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1A1D21">
                  <a:alpha val="98000"/>
                </a:srgbClr>
              </a:gs>
              <a:gs pos="50000">
                <a:srgbClr val="343A40">
                  <a:alpha val="95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</a:gradFill>
          <a:ln/>
        </p:spPr>
      </p:sp>
      <p:sp>
        <p:nvSpPr>
          <p:cNvPr id="4" name="Shape 1"/>
          <p:cNvSpPr/>
          <p:nvPr/>
        </p:nvSpPr>
        <p:spPr>
          <a:xfrm>
            <a:off x="533400" y="1333500"/>
            <a:ext cx="3035300" cy="762000"/>
          </a:xfrm>
          <a:custGeom>
            <a:avLst/>
            <a:gdLst/>
            <a:ahLst/>
            <a:cxnLst/>
            <a:rect l="l" t="t" r="r" b="b"/>
            <a:pathLst>
              <a:path w="3035300" h="762000">
                <a:moveTo>
                  <a:pt x="0" y="0"/>
                </a:moveTo>
                <a:lnTo>
                  <a:pt x="3035300" y="0"/>
                </a:lnTo>
                <a:lnTo>
                  <a:pt x="3035300" y="762000"/>
                </a:lnTo>
                <a:lnTo>
                  <a:pt x="0" y="762000"/>
                </a:lnTo>
                <a:lnTo>
                  <a:pt x="0" y="0"/>
                </a:lnTo>
                <a:close/>
              </a:path>
            </a:pathLst>
          </a:custGeom>
          <a:solidFill>
            <a:srgbClr val="D4A237">
              <a:alpha val="20000"/>
            </a:srgbClr>
          </a:solidFill>
          <a:ln/>
        </p:spPr>
      </p:sp>
      <p:sp>
        <p:nvSpPr>
          <p:cNvPr id="5" name="Shape 2"/>
          <p:cNvSpPr/>
          <p:nvPr/>
        </p:nvSpPr>
        <p:spPr>
          <a:xfrm>
            <a:off x="533400" y="1333500"/>
            <a:ext cx="50800" cy="762000"/>
          </a:xfrm>
          <a:custGeom>
            <a:avLst/>
            <a:gdLst/>
            <a:ahLst/>
            <a:cxnLst/>
            <a:rect l="l" t="t" r="r" b="b"/>
            <a:pathLst>
              <a:path w="50800" h="762000">
                <a:moveTo>
                  <a:pt x="0" y="0"/>
                </a:moveTo>
                <a:lnTo>
                  <a:pt x="50800" y="0"/>
                </a:lnTo>
                <a:lnTo>
                  <a:pt x="50800" y="762000"/>
                </a:lnTo>
                <a:lnTo>
                  <a:pt x="0" y="762000"/>
                </a:lnTo>
                <a:lnTo>
                  <a:pt x="0" y="0"/>
                </a:lnTo>
                <a:close/>
              </a:path>
            </a:pathLst>
          </a:custGeom>
          <a:solidFill>
            <a:srgbClr val="D4A237"/>
          </a:solidFill>
          <a:ln/>
        </p:spPr>
      </p:sp>
      <p:sp>
        <p:nvSpPr>
          <p:cNvPr id="6" name="Text 3"/>
          <p:cNvSpPr/>
          <p:nvPr/>
        </p:nvSpPr>
        <p:spPr>
          <a:xfrm>
            <a:off x="863600" y="1460500"/>
            <a:ext cx="2596555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3000" b="1" kern="0" spc="150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CHAPTER 01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508000" y="2463800"/>
            <a:ext cx="5029200" cy="12128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7200" b="1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项目概述与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508000" y="3606800"/>
            <a:ext cx="3200400" cy="12128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7200" b="1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技术栈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508000" y="5194300"/>
            <a:ext cx="99060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dirty="0">
                <a:solidFill>
                  <a:srgbClr val="F8F9FA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BackupSuite项目背景、目标及核心技术选型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514350" y="6216650"/>
            <a:ext cx="4864100" cy="1587500"/>
          </a:xfrm>
          <a:custGeom>
            <a:avLst/>
            <a:gdLst/>
            <a:ahLst/>
            <a:cxnLst/>
            <a:rect l="l" t="t" r="r" b="b"/>
            <a:pathLst>
              <a:path w="4864100" h="1587500">
                <a:moveTo>
                  <a:pt x="101600" y="0"/>
                </a:moveTo>
                <a:lnTo>
                  <a:pt x="4762500" y="0"/>
                </a:lnTo>
                <a:cubicBezTo>
                  <a:pt x="4818575" y="0"/>
                  <a:pt x="4864100" y="45525"/>
                  <a:pt x="4864100" y="101600"/>
                </a:cubicBezTo>
                <a:lnTo>
                  <a:pt x="4864100" y="1485900"/>
                </a:lnTo>
                <a:cubicBezTo>
                  <a:pt x="4864100" y="1541975"/>
                  <a:pt x="4818575" y="1587500"/>
                  <a:pt x="4762500" y="1587500"/>
                </a:cubicBezTo>
                <a:lnTo>
                  <a:pt x="101600" y="1587500"/>
                </a:lnTo>
                <a:cubicBezTo>
                  <a:pt x="45525" y="1587500"/>
                  <a:pt x="0" y="1541975"/>
                  <a:pt x="0" y="14859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343A40">
              <a:alpha val="60000"/>
            </a:srgbClr>
          </a:solidFill>
          <a:ln w="12700">
            <a:solidFill>
              <a:srgbClr val="495057">
                <a:alpha val="30196"/>
              </a:srgbClr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825500" y="6527800"/>
            <a:ext cx="44704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600" b="1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CMake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825500" y="7137400"/>
            <a:ext cx="43561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dirty="0">
                <a:solidFill>
                  <a:srgbClr val="F8F9FA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跨平台构建系统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5695950" y="6216650"/>
            <a:ext cx="4864100" cy="1587500"/>
          </a:xfrm>
          <a:custGeom>
            <a:avLst/>
            <a:gdLst/>
            <a:ahLst/>
            <a:cxnLst/>
            <a:rect l="l" t="t" r="r" b="b"/>
            <a:pathLst>
              <a:path w="4864100" h="1587500">
                <a:moveTo>
                  <a:pt x="101600" y="0"/>
                </a:moveTo>
                <a:lnTo>
                  <a:pt x="4762500" y="0"/>
                </a:lnTo>
                <a:cubicBezTo>
                  <a:pt x="4818575" y="0"/>
                  <a:pt x="4864100" y="45525"/>
                  <a:pt x="4864100" y="101600"/>
                </a:cubicBezTo>
                <a:lnTo>
                  <a:pt x="4864100" y="1485900"/>
                </a:lnTo>
                <a:cubicBezTo>
                  <a:pt x="4864100" y="1541975"/>
                  <a:pt x="4818575" y="1587500"/>
                  <a:pt x="4762500" y="1587500"/>
                </a:cubicBezTo>
                <a:lnTo>
                  <a:pt x="101600" y="1587500"/>
                </a:lnTo>
                <a:cubicBezTo>
                  <a:pt x="45525" y="1587500"/>
                  <a:pt x="0" y="1541975"/>
                  <a:pt x="0" y="14859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343A40">
              <a:alpha val="60000"/>
            </a:srgbClr>
          </a:solidFill>
          <a:ln w="12700">
            <a:solidFill>
              <a:srgbClr val="495057">
                <a:alpha val="30196"/>
              </a:srgbClr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6007100" y="6527800"/>
            <a:ext cx="44704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600" b="1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C++17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6007100" y="7137400"/>
            <a:ext cx="43561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dirty="0">
                <a:solidFill>
                  <a:srgbClr val="F8F9FA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现代语言特性</a:t>
            </a:r>
            <a:endParaRPr lang="en-US" sz="1600" dirty="0"/>
          </a:p>
        </p:txBody>
      </p:sp>
      <p:sp>
        <p:nvSpPr>
          <p:cNvPr id="16" name="Shape 13"/>
          <p:cNvSpPr/>
          <p:nvPr/>
        </p:nvSpPr>
        <p:spPr>
          <a:xfrm>
            <a:off x="10877550" y="6216650"/>
            <a:ext cx="4864100" cy="1587500"/>
          </a:xfrm>
          <a:custGeom>
            <a:avLst/>
            <a:gdLst/>
            <a:ahLst/>
            <a:cxnLst/>
            <a:rect l="l" t="t" r="r" b="b"/>
            <a:pathLst>
              <a:path w="4864100" h="1587500">
                <a:moveTo>
                  <a:pt x="101600" y="0"/>
                </a:moveTo>
                <a:lnTo>
                  <a:pt x="4762500" y="0"/>
                </a:lnTo>
                <a:cubicBezTo>
                  <a:pt x="4818575" y="0"/>
                  <a:pt x="4864100" y="45525"/>
                  <a:pt x="4864100" y="101600"/>
                </a:cubicBezTo>
                <a:lnTo>
                  <a:pt x="4864100" y="1485900"/>
                </a:lnTo>
                <a:cubicBezTo>
                  <a:pt x="4864100" y="1541975"/>
                  <a:pt x="4818575" y="1587500"/>
                  <a:pt x="4762500" y="1587500"/>
                </a:cubicBezTo>
                <a:lnTo>
                  <a:pt x="101600" y="1587500"/>
                </a:lnTo>
                <a:cubicBezTo>
                  <a:pt x="45525" y="1587500"/>
                  <a:pt x="0" y="1541975"/>
                  <a:pt x="0" y="14859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343A40">
              <a:alpha val="60000"/>
            </a:srgbClr>
          </a:solidFill>
          <a:ln w="12700">
            <a:solidFill>
              <a:srgbClr val="495057">
                <a:alpha val="30196"/>
              </a:srgbClr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11188700" y="6527800"/>
            <a:ext cx="44704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600" b="1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CLI</a:t>
            </a:r>
            <a:endParaRPr lang="en-US" sz="1600" dirty="0"/>
          </a:p>
        </p:txBody>
      </p:sp>
      <p:sp>
        <p:nvSpPr>
          <p:cNvPr id="18" name="Text 15"/>
          <p:cNvSpPr/>
          <p:nvPr/>
        </p:nvSpPr>
        <p:spPr>
          <a:xfrm>
            <a:off x="11188700" y="7137400"/>
            <a:ext cx="43561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dirty="0">
                <a:solidFill>
                  <a:srgbClr val="F8F9FA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命令行界面</a:t>
            </a:r>
            <a:endParaRPr lang="en-US" sz="1600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images.pexels.com/160b0b5168e702f93b723717c05f92408c9352de.jpeg"/>
          <p:cNvPicPr>
            <a:picLocks noChangeAspect="1"/>
          </p:cNvPicPr>
          <p:nvPr/>
        </p:nvPicPr>
        <p:blipFill>
          <a:blip r:embed="rId3">
            <a:alphaModFix amt="30000"/>
          </a:blip>
          <a:srcRect l="2593" r="2593"/>
          <a:stretch/>
        </p:blipFill>
        <p:spPr>
          <a:xfrm>
            <a:off x="0" y="0"/>
            <a:ext cx="16256000" cy="9144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6256000" cy="9144000"/>
          </a:xfrm>
          <a:custGeom>
            <a:avLst/>
            <a:gdLst/>
            <a:ahLst/>
            <a:cxnLst/>
            <a:rect l="l" t="t" r="r" b="b"/>
            <a:pathLst>
              <a:path w="16256000" h="9144000">
                <a:moveTo>
                  <a:pt x="0" y="0"/>
                </a:moveTo>
                <a:lnTo>
                  <a:pt x="16256000" y="0"/>
                </a:lnTo>
                <a:lnTo>
                  <a:pt x="16256000" y="9144000"/>
                </a:lnTo>
                <a:lnTo>
                  <a:pt x="0" y="9144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1A1D21">
                  <a:alpha val="98000"/>
                </a:srgbClr>
              </a:gs>
              <a:gs pos="50000">
                <a:srgbClr val="343A40">
                  <a:alpha val="95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</a:gradFill>
          <a:ln/>
        </p:spPr>
      </p:sp>
      <p:sp>
        <p:nvSpPr>
          <p:cNvPr id="4" name="Shape 1"/>
          <p:cNvSpPr/>
          <p:nvPr/>
        </p:nvSpPr>
        <p:spPr>
          <a:xfrm>
            <a:off x="533400" y="1181100"/>
            <a:ext cx="3035300" cy="762000"/>
          </a:xfrm>
          <a:custGeom>
            <a:avLst/>
            <a:gdLst/>
            <a:ahLst/>
            <a:cxnLst/>
            <a:rect l="l" t="t" r="r" b="b"/>
            <a:pathLst>
              <a:path w="3035300" h="762000">
                <a:moveTo>
                  <a:pt x="0" y="0"/>
                </a:moveTo>
                <a:lnTo>
                  <a:pt x="3035300" y="0"/>
                </a:lnTo>
                <a:lnTo>
                  <a:pt x="3035300" y="762000"/>
                </a:lnTo>
                <a:lnTo>
                  <a:pt x="0" y="762000"/>
                </a:lnTo>
                <a:lnTo>
                  <a:pt x="0" y="0"/>
                </a:lnTo>
                <a:close/>
              </a:path>
            </a:pathLst>
          </a:custGeom>
          <a:solidFill>
            <a:srgbClr val="D4A237">
              <a:alpha val="20000"/>
            </a:srgbClr>
          </a:solidFill>
          <a:ln/>
        </p:spPr>
      </p:sp>
      <p:sp>
        <p:nvSpPr>
          <p:cNvPr id="5" name="Shape 2"/>
          <p:cNvSpPr/>
          <p:nvPr/>
        </p:nvSpPr>
        <p:spPr>
          <a:xfrm>
            <a:off x="533400" y="1181100"/>
            <a:ext cx="50800" cy="762000"/>
          </a:xfrm>
          <a:custGeom>
            <a:avLst/>
            <a:gdLst/>
            <a:ahLst/>
            <a:cxnLst/>
            <a:rect l="l" t="t" r="r" b="b"/>
            <a:pathLst>
              <a:path w="50800" h="762000">
                <a:moveTo>
                  <a:pt x="0" y="0"/>
                </a:moveTo>
                <a:lnTo>
                  <a:pt x="50800" y="0"/>
                </a:lnTo>
                <a:lnTo>
                  <a:pt x="50800" y="762000"/>
                </a:lnTo>
                <a:lnTo>
                  <a:pt x="0" y="762000"/>
                </a:lnTo>
                <a:lnTo>
                  <a:pt x="0" y="0"/>
                </a:lnTo>
                <a:close/>
              </a:path>
            </a:pathLst>
          </a:custGeom>
          <a:solidFill>
            <a:srgbClr val="D4A237"/>
          </a:solidFill>
          <a:ln/>
        </p:spPr>
      </p:sp>
      <p:sp>
        <p:nvSpPr>
          <p:cNvPr id="6" name="Text 3"/>
          <p:cNvSpPr/>
          <p:nvPr/>
        </p:nvSpPr>
        <p:spPr>
          <a:xfrm>
            <a:off x="863600" y="1308100"/>
            <a:ext cx="2596555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3000" b="1" kern="0" spc="150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CHAPTER 10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508000" y="2311400"/>
            <a:ext cx="2286000" cy="12128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7200" b="1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项目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508000" y="3454400"/>
            <a:ext cx="2286000" cy="12128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7200" b="1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亮点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508000" y="5041900"/>
            <a:ext cx="99060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dirty="0">
                <a:solidFill>
                  <a:srgbClr val="F8F9FA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技术创新与工程实践总结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514350" y="6064250"/>
            <a:ext cx="7404100" cy="1892300"/>
          </a:xfrm>
          <a:custGeom>
            <a:avLst/>
            <a:gdLst/>
            <a:ahLst/>
            <a:cxnLst/>
            <a:rect l="l" t="t" r="r" b="b"/>
            <a:pathLst>
              <a:path w="7404100" h="1892300">
                <a:moveTo>
                  <a:pt x="101598" y="0"/>
                </a:moveTo>
                <a:lnTo>
                  <a:pt x="7302502" y="0"/>
                </a:lnTo>
                <a:cubicBezTo>
                  <a:pt x="7358613" y="0"/>
                  <a:pt x="7404100" y="45487"/>
                  <a:pt x="7404100" y="101598"/>
                </a:cubicBezTo>
                <a:lnTo>
                  <a:pt x="7404100" y="1790702"/>
                </a:lnTo>
                <a:cubicBezTo>
                  <a:pt x="7404100" y="1846813"/>
                  <a:pt x="7358613" y="1892300"/>
                  <a:pt x="7302502" y="1892300"/>
                </a:cubicBezTo>
                <a:lnTo>
                  <a:pt x="101598" y="1892300"/>
                </a:lnTo>
                <a:cubicBezTo>
                  <a:pt x="45487" y="1892300"/>
                  <a:pt x="0" y="1846813"/>
                  <a:pt x="0" y="1790702"/>
                </a:cubicBezTo>
                <a:lnTo>
                  <a:pt x="0" y="101598"/>
                </a:lnTo>
                <a:cubicBezTo>
                  <a:pt x="0" y="45524"/>
                  <a:pt x="45524" y="0"/>
                  <a:pt x="101598" y="0"/>
                </a:cubicBezTo>
                <a:close/>
              </a:path>
            </a:pathLst>
          </a:custGeom>
          <a:solidFill>
            <a:srgbClr val="343A40">
              <a:alpha val="60000"/>
            </a:srgbClr>
          </a:solidFill>
          <a:ln w="12700">
            <a:solidFill>
              <a:srgbClr val="495057">
                <a:alpha val="30196"/>
              </a:srgbClr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825500" y="6375400"/>
            <a:ext cx="69342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技术创新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825500" y="6934200"/>
            <a:ext cx="6896100" cy="711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dirty="0">
                <a:solidFill>
                  <a:srgbClr val="F8F9FA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HAL兼容层设计</a:t>
            </a:r>
            <a:endParaRPr lang="en-US" sz="1600" dirty="0"/>
          </a:p>
          <a:p>
            <a:pPr>
              <a:lnSpc>
                <a:spcPct val="130000"/>
              </a:lnSpc>
            </a:pPr>
            <a:r>
              <a:rPr lang="en-US" sz="1800" dirty="0">
                <a:solidFill>
                  <a:srgbClr val="F8F9FA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多格式完整支持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8337550" y="6064250"/>
            <a:ext cx="7404100" cy="1892300"/>
          </a:xfrm>
          <a:custGeom>
            <a:avLst/>
            <a:gdLst/>
            <a:ahLst/>
            <a:cxnLst/>
            <a:rect l="l" t="t" r="r" b="b"/>
            <a:pathLst>
              <a:path w="7404100" h="1892300">
                <a:moveTo>
                  <a:pt x="101598" y="0"/>
                </a:moveTo>
                <a:lnTo>
                  <a:pt x="7302502" y="0"/>
                </a:lnTo>
                <a:cubicBezTo>
                  <a:pt x="7358613" y="0"/>
                  <a:pt x="7404100" y="45487"/>
                  <a:pt x="7404100" y="101598"/>
                </a:cubicBezTo>
                <a:lnTo>
                  <a:pt x="7404100" y="1790702"/>
                </a:lnTo>
                <a:cubicBezTo>
                  <a:pt x="7404100" y="1846813"/>
                  <a:pt x="7358613" y="1892300"/>
                  <a:pt x="7302502" y="1892300"/>
                </a:cubicBezTo>
                <a:lnTo>
                  <a:pt x="101598" y="1892300"/>
                </a:lnTo>
                <a:cubicBezTo>
                  <a:pt x="45487" y="1892300"/>
                  <a:pt x="0" y="1846813"/>
                  <a:pt x="0" y="1790702"/>
                </a:cubicBezTo>
                <a:lnTo>
                  <a:pt x="0" y="101598"/>
                </a:lnTo>
                <a:cubicBezTo>
                  <a:pt x="0" y="45524"/>
                  <a:pt x="45524" y="0"/>
                  <a:pt x="101598" y="0"/>
                </a:cubicBezTo>
                <a:close/>
              </a:path>
            </a:pathLst>
          </a:custGeom>
          <a:solidFill>
            <a:srgbClr val="343A40">
              <a:alpha val="60000"/>
            </a:srgbClr>
          </a:solidFill>
          <a:ln w="12700">
            <a:solidFill>
              <a:srgbClr val="495057">
                <a:alpha val="30196"/>
              </a:srgbClr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8648700" y="6375400"/>
            <a:ext cx="69342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工程实践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8648700" y="6934200"/>
            <a:ext cx="6896100" cy="711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dirty="0">
                <a:solidFill>
                  <a:srgbClr val="F8F9FA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现代C++特性</a:t>
            </a:r>
            <a:endParaRPr lang="en-US" sz="1600" dirty="0"/>
          </a:p>
          <a:p>
            <a:pPr>
              <a:lnSpc>
                <a:spcPct val="130000"/>
              </a:lnSpc>
            </a:pPr>
            <a:r>
              <a:rPr lang="en-US" sz="1800" dirty="0">
                <a:solidFill>
                  <a:srgbClr val="F8F9FA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工业级标准</a:t>
            </a:r>
            <a:endParaRPr lang="en-US" sz="1600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38463" y="438463"/>
            <a:ext cx="15576383" cy="4384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107" b="1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项目核心亮点</a:t>
            </a:r>
            <a:endParaRPr lang="en-US" sz="1600" dirty="0"/>
          </a:p>
        </p:txBody>
      </p:sp>
      <p:sp>
        <p:nvSpPr>
          <p:cNvPr id="3" name="Shape 1"/>
          <p:cNvSpPr/>
          <p:nvPr/>
        </p:nvSpPr>
        <p:spPr>
          <a:xfrm>
            <a:off x="438463" y="964618"/>
            <a:ext cx="701540" cy="43846"/>
          </a:xfrm>
          <a:custGeom>
            <a:avLst/>
            <a:gdLst/>
            <a:ahLst/>
            <a:cxnLst/>
            <a:rect l="l" t="t" r="r" b="b"/>
            <a:pathLst>
              <a:path w="701540" h="43846">
                <a:moveTo>
                  <a:pt x="0" y="0"/>
                </a:moveTo>
                <a:lnTo>
                  <a:pt x="701540" y="0"/>
                </a:lnTo>
                <a:lnTo>
                  <a:pt x="701540" y="43846"/>
                </a:lnTo>
                <a:lnTo>
                  <a:pt x="0" y="43846"/>
                </a:lnTo>
                <a:lnTo>
                  <a:pt x="0" y="0"/>
                </a:lnTo>
                <a:close/>
              </a:path>
            </a:pathLst>
          </a:custGeom>
          <a:solidFill>
            <a:srgbClr val="D4A237"/>
          </a:solidFill>
          <a:ln/>
        </p:spPr>
      </p:sp>
      <p:sp>
        <p:nvSpPr>
          <p:cNvPr id="4" name="Shape 2"/>
          <p:cNvSpPr/>
          <p:nvPr/>
        </p:nvSpPr>
        <p:spPr>
          <a:xfrm>
            <a:off x="443943" y="1233176"/>
            <a:ext cx="7563479" cy="2159428"/>
          </a:xfrm>
          <a:custGeom>
            <a:avLst/>
            <a:gdLst/>
            <a:ahLst/>
            <a:cxnLst/>
            <a:rect l="l" t="t" r="r" b="b"/>
            <a:pathLst>
              <a:path w="7563479" h="2159428">
                <a:moveTo>
                  <a:pt x="87694" y="0"/>
                </a:moveTo>
                <a:lnTo>
                  <a:pt x="7475785" y="0"/>
                </a:lnTo>
                <a:cubicBezTo>
                  <a:pt x="7524217" y="0"/>
                  <a:pt x="7563479" y="39262"/>
                  <a:pt x="7563479" y="87694"/>
                </a:cubicBezTo>
                <a:lnTo>
                  <a:pt x="7563479" y="2071734"/>
                </a:lnTo>
                <a:cubicBezTo>
                  <a:pt x="7563479" y="2120166"/>
                  <a:pt x="7524217" y="2159428"/>
                  <a:pt x="7475785" y="2159428"/>
                </a:cubicBezTo>
                <a:lnTo>
                  <a:pt x="87694" y="2159428"/>
                </a:lnTo>
                <a:cubicBezTo>
                  <a:pt x="39262" y="2159428"/>
                  <a:pt x="0" y="2120166"/>
                  <a:pt x="0" y="2071734"/>
                </a:cubicBezTo>
                <a:lnTo>
                  <a:pt x="0" y="87694"/>
                </a:lnTo>
                <a:cubicBezTo>
                  <a:pt x="0" y="39295"/>
                  <a:pt x="39295" y="0"/>
                  <a:pt x="87694" y="0"/>
                </a:cubicBezTo>
                <a:close/>
              </a:path>
            </a:pathLst>
          </a:custGeom>
          <a:solidFill>
            <a:srgbClr val="343A40"/>
          </a:solidFill>
          <a:ln w="12700">
            <a:solidFill>
              <a:srgbClr val="495057">
                <a:alpha val="30196"/>
              </a:srgbClr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668655" y="1457888"/>
            <a:ext cx="7223671" cy="30692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726" b="1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创新HAL兼容层设计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668655" y="1896351"/>
            <a:ext cx="7201748" cy="57000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81" dirty="0">
                <a:solidFill>
                  <a:srgbClr val="F8F9FA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通过</a:t>
            </a:r>
            <a:r>
              <a:rPr lang="en-US" sz="1381" b="1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Device抽象接口</a:t>
            </a:r>
            <a:r>
              <a:rPr lang="en-US" sz="1381" dirty="0">
                <a:solidFill>
                  <a:srgbClr val="F8F9FA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和</a:t>
            </a:r>
            <a:r>
              <a:rPr lang="en-US" sz="1381" b="1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FileEntityMeta统一表示</a:t>
            </a:r>
            <a:r>
              <a:rPr lang="en-US" sz="1381" dirty="0">
                <a:solidFill>
                  <a:srgbClr val="F8F9FA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,实现了跨平台兼容。支持Windows和Linux文件系统差异的透明处理,可无缝扩展新设备类型,南向设备实现和北向应用完全解耦。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668655" y="2597891"/>
            <a:ext cx="7201748" cy="57000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81" dirty="0">
                <a:solidFill>
                  <a:srgbClr val="F8F9FA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这种设计使得新增格式只需实现Device接口,无需修改其他模块,极大地提高了系统的可扩展性和维护性。</a:t>
            </a: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8241212" y="1233176"/>
            <a:ext cx="7563479" cy="2159428"/>
          </a:xfrm>
          <a:custGeom>
            <a:avLst/>
            <a:gdLst/>
            <a:ahLst/>
            <a:cxnLst/>
            <a:rect l="l" t="t" r="r" b="b"/>
            <a:pathLst>
              <a:path w="7563479" h="2159428">
                <a:moveTo>
                  <a:pt x="87694" y="0"/>
                </a:moveTo>
                <a:lnTo>
                  <a:pt x="7475785" y="0"/>
                </a:lnTo>
                <a:cubicBezTo>
                  <a:pt x="7524217" y="0"/>
                  <a:pt x="7563479" y="39262"/>
                  <a:pt x="7563479" y="87694"/>
                </a:cubicBezTo>
                <a:lnTo>
                  <a:pt x="7563479" y="2071734"/>
                </a:lnTo>
                <a:cubicBezTo>
                  <a:pt x="7563479" y="2120166"/>
                  <a:pt x="7524217" y="2159428"/>
                  <a:pt x="7475785" y="2159428"/>
                </a:cubicBezTo>
                <a:lnTo>
                  <a:pt x="87694" y="2159428"/>
                </a:lnTo>
                <a:cubicBezTo>
                  <a:pt x="39262" y="2159428"/>
                  <a:pt x="0" y="2120166"/>
                  <a:pt x="0" y="2071734"/>
                </a:cubicBezTo>
                <a:lnTo>
                  <a:pt x="0" y="87694"/>
                </a:lnTo>
                <a:cubicBezTo>
                  <a:pt x="0" y="39295"/>
                  <a:pt x="39295" y="0"/>
                  <a:pt x="87694" y="0"/>
                </a:cubicBezTo>
                <a:close/>
              </a:path>
            </a:pathLst>
          </a:custGeom>
          <a:solidFill>
            <a:srgbClr val="343A40"/>
          </a:solidFill>
          <a:ln w="12700">
            <a:solidFill>
              <a:srgbClr val="495057">
                <a:alpha val="30196"/>
              </a:srgbClr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8465924" y="1457888"/>
            <a:ext cx="7223671" cy="30692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726" b="1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多格式完整支持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8465924" y="1896351"/>
            <a:ext cx="7201748" cy="57000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81" dirty="0">
                <a:solidFill>
                  <a:srgbClr val="F8F9FA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自主实现</a:t>
            </a:r>
            <a:r>
              <a:rPr lang="en-US" sz="1381" b="1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Tar/Zip读写</a:t>
            </a:r>
            <a:r>
              <a:rPr lang="en-US" sz="1381" dirty="0">
                <a:solidFill>
                  <a:srgbClr val="F8F9FA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,集成7z CLI,支持多种压缩算法(Deflate/LZMA/BZip2)和加密算法(ZipCrypto/RC4/AES)。保留完整文件元数据,跨工具互通性好。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8465924" y="2597891"/>
            <a:ext cx="7201748" cy="57000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81" dirty="0">
                <a:solidFill>
                  <a:srgbClr val="F8F9FA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实现了Tar格式的USTAR/PAX/GNU三种标准,Zip格式的完整读写包括扩展字段,7z格式的高压缩率和强加密支持。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443943" y="3622797"/>
            <a:ext cx="7563479" cy="2159428"/>
          </a:xfrm>
          <a:custGeom>
            <a:avLst/>
            <a:gdLst/>
            <a:ahLst/>
            <a:cxnLst/>
            <a:rect l="l" t="t" r="r" b="b"/>
            <a:pathLst>
              <a:path w="7563479" h="2159428">
                <a:moveTo>
                  <a:pt x="87694" y="0"/>
                </a:moveTo>
                <a:lnTo>
                  <a:pt x="7475785" y="0"/>
                </a:lnTo>
                <a:cubicBezTo>
                  <a:pt x="7524217" y="0"/>
                  <a:pt x="7563479" y="39262"/>
                  <a:pt x="7563479" y="87694"/>
                </a:cubicBezTo>
                <a:lnTo>
                  <a:pt x="7563479" y="2071734"/>
                </a:lnTo>
                <a:cubicBezTo>
                  <a:pt x="7563479" y="2120166"/>
                  <a:pt x="7524217" y="2159428"/>
                  <a:pt x="7475785" y="2159428"/>
                </a:cubicBezTo>
                <a:lnTo>
                  <a:pt x="87694" y="2159428"/>
                </a:lnTo>
                <a:cubicBezTo>
                  <a:pt x="39262" y="2159428"/>
                  <a:pt x="0" y="2120166"/>
                  <a:pt x="0" y="2071734"/>
                </a:cubicBezTo>
                <a:lnTo>
                  <a:pt x="0" y="87694"/>
                </a:lnTo>
                <a:cubicBezTo>
                  <a:pt x="0" y="39295"/>
                  <a:pt x="39295" y="0"/>
                  <a:pt x="87694" y="0"/>
                </a:cubicBezTo>
                <a:close/>
              </a:path>
            </a:pathLst>
          </a:custGeom>
          <a:solidFill>
            <a:srgbClr val="343A40"/>
          </a:solidFill>
          <a:ln w="12700">
            <a:solidFill>
              <a:srgbClr val="495057">
                <a:alpha val="30196"/>
              </a:srgbClr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668655" y="3847509"/>
            <a:ext cx="7223671" cy="30692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726" b="1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高度可扩展架构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668655" y="4285972"/>
            <a:ext cx="7201748" cy="57000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81" dirty="0">
                <a:solidFill>
                  <a:srgbClr val="F8F9FA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南向设备实现和北向应用通过</a:t>
            </a:r>
            <a:r>
              <a:rPr lang="en-US" sz="1381" b="1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BackupController解耦</a:t>
            </a:r>
            <a:r>
              <a:rPr lang="en-US" sz="1381" dirty="0">
                <a:solidFill>
                  <a:srgbClr val="F8F9FA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,新增格式只需实现Device接口。支持任意设备组合之间的数据传输,备份恢复逻辑完全独立于具体设备类型。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668655" y="4987512"/>
            <a:ext cx="7201748" cy="28500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81" dirty="0">
                <a:solidFill>
                  <a:srgbClr val="F8F9FA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清晰的模块边界和职责分离,核心库、CLI、测试模块层次分明,符合软件工程最佳实践。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8241212" y="3622797"/>
            <a:ext cx="7563479" cy="2159428"/>
          </a:xfrm>
          <a:custGeom>
            <a:avLst/>
            <a:gdLst/>
            <a:ahLst/>
            <a:cxnLst/>
            <a:rect l="l" t="t" r="r" b="b"/>
            <a:pathLst>
              <a:path w="7563479" h="2159428">
                <a:moveTo>
                  <a:pt x="87694" y="0"/>
                </a:moveTo>
                <a:lnTo>
                  <a:pt x="7475785" y="0"/>
                </a:lnTo>
                <a:cubicBezTo>
                  <a:pt x="7524217" y="0"/>
                  <a:pt x="7563479" y="39262"/>
                  <a:pt x="7563479" y="87694"/>
                </a:cubicBezTo>
                <a:lnTo>
                  <a:pt x="7563479" y="2071734"/>
                </a:lnTo>
                <a:cubicBezTo>
                  <a:pt x="7563479" y="2120166"/>
                  <a:pt x="7524217" y="2159428"/>
                  <a:pt x="7475785" y="2159428"/>
                </a:cubicBezTo>
                <a:lnTo>
                  <a:pt x="87694" y="2159428"/>
                </a:lnTo>
                <a:cubicBezTo>
                  <a:pt x="39262" y="2159428"/>
                  <a:pt x="0" y="2120166"/>
                  <a:pt x="0" y="2071734"/>
                </a:cubicBezTo>
                <a:lnTo>
                  <a:pt x="0" y="87694"/>
                </a:lnTo>
                <a:cubicBezTo>
                  <a:pt x="0" y="39295"/>
                  <a:pt x="39295" y="0"/>
                  <a:pt x="87694" y="0"/>
                </a:cubicBezTo>
                <a:close/>
              </a:path>
            </a:pathLst>
          </a:custGeom>
          <a:solidFill>
            <a:srgbClr val="343A40"/>
          </a:solidFill>
          <a:ln w="12700">
            <a:solidFill>
              <a:srgbClr val="495057">
                <a:alpha val="30196"/>
              </a:srgbClr>
            </a:solidFill>
            <a:prstDash val="solid"/>
          </a:ln>
        </p:spPr>
      </p:sp>
      <p:sp>
        <p:nvSpPr>
          <p:cNvPr id="17" name="Text 15"/>
          <p:cNvSpPr/>
          <p:nvPr/>
        </p:nvSpPr>
        <p:spPr>
          <a:xfrm>
            <a:off x="8465924" y="3847509"/>
            <a:ext cx="7223671" cy="30692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726" b="1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完善的测试体系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8465924" y="4285972"/>
            <a:ext cx="7201748" cy="57000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81" dirty="0">
                <a:solidFill>
                  <a:srgbClr val="F8F9FA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单元测试覆盖核心模块,功能测试验证所有CLI用例,健壮性测试确保容错性。使用</a:t>
            </a:r>
            <a:r>
              <a:rPr lang="en-US" sz="1381" b="1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GoogleTest框架</a:t>
            </a:r>
            <a:r>
              <a:rPr lang="en-US" sz="1381" dirty="0">
                <a:solidFill>
                  <a:srgbClr val="F8F9FA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,测试代码质量高,可维护性强。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8465924" y="4987512"/>
            <a:ext cx="7201748" cy="57000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81" dirty="0">
                <a:solidFill>
                  <a:srgbClr val="F8F9FA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测试覆盖备份/恢复/加密/过滤/异常等各种场景,确保软件质量和稳定性,为持续集成奠定基础。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443943" y="6012418"/>
            <a:ext cx="15368113" cy="2554045"/>
          </a:xfrm>
          <a:custGeom>
            <a:avLst/>
            <a:gdLst/>
            <a:ahLst/>
            <a:cxnLst/>
            <a:rect l="l" t="t" r="r" b="b"/>
            <a:pathLst>
              <a:path w="15368113" h="2554045">
                <a:moveTo>
                  <a:pt x="87680" y="0"/>
                </a:moveTo>
                <a:lnTo>
                  <a:pt x="15280433" y="0"/>
                </a:lnTo>
                <a:cubicBezTo>
                  <a:pt x="15328857" y="0"/>
                  <a:pt x="15368113" y="39256"/>
                  <a:pt x="15368113" y="87680"/>
                </a:cubicBezTo>
                <a:lnTo>
                  <a:pt x="15368113" y="2466364"/>
                </a:lnTo>
                <a:cubicBezTo>
                  <a:pt x="15368113" y="2514789"/>
                  <a:pt x="15328857" y="2554045"/>
                  <a:pt x="15280433" y="2554045"/>
                </a:cubicBezTo>
                <a:lnTo>
                  <a:pt x="87680" y="2554045"/>
                </a:lnTo>
                <a:cubicBezTo>
                  <a:pt x="39256" y="2554045"/>
                  <a:pt x="0" y="2514789"/>
                  <a:pt x="0" y="2466364"/>
                </a:cubicBezTo>
                <a:lnTo>
                  <a:pt x="0" y="87680"/>
                </a:lnTo>
                <a:cubicBezTo>
                  <a:pt x="0" y="39256"/>
                  <a:pt x="39256" y="0"/>
                  <a:pt x="87680" y="0"/>
                </a:cubicBezTo>
                <a:close/>
              </a:path>
            </a:pathLst>
          </a:custGeom>
          <a:solidFill>
            <a:srgbClr val="343A40"/>
          </a:solidFill>
          <a:ln w="12700">
            <a:solidFill>
              <a:srgbClr val="495057">
                <a:alpha val="30196"/>
              </a:srgbClr>
            </a:solidFill>
            <a:prstDash val="solid"/>
          </a:ln>
        </p:spPr>
      </p:sp>
      <p:sp>
        <p:nvSpPr>
          <p:cNvPr id="21" name="Text 19"/>
          <p:cNvSpPr/>
          <p:nvPr/>
        </p:nvSpPr>
        <p:spPr>
          <a:xfrm>
            <a:off x="668655" y="6237130"/>
            <a:ext cx="15028305" cy="30692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726" b="1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现代C++工程实践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668655" y="6719439"/>
            <a:ext cx="4823088" cy="1622312"/>
          </a:xfrm>
          <a:custGeom>
            <a:avLst/>
            <a:gdLst/>
            <a:ahLst/>
            <a:cxnLst/>
            <a:rect l="l" t="t" r="r" b="b"/>
            <a:pathLst>
              <a:path w="4823088" h="1622312">
                <a:moveTo>
                  <a:pt x="87686" y="0"/>
                </a:moveTo>
                <a:lnTo>
                  <a:pt x="4735402" y="0"/>
                </a:lnTo>
                <a:cubicBezTo>
                  <a:pt x="4783830" y="0"/>
                  <a:pt x="4823088" y="39258"/>
                  <a:pt x="4823088" y="87686"/>
                </a:cubicBezTo>
                <a:lnTo>
                  <a:pt x="4823088" y="1534626"/>
                </a:lnTo>
                <a:cubicBezTo>
                  <a:pt x="4823088" y="1583053"/>
                  <a:pt x="4783830" y="1622312"/>
                  <a:pt x="4735402" y="1622312"/>
                </a:cubicBezTo>
                <a:lnTo>
                  <a:pt x="87686" y="1622312"/>
                </a:lnTo>
                <a:cubicBezTo>
                  <a:pt x="39258" y="1622312"/>
                  <a:pt x="0" y="1583053"/>
                  <a:pt x="0" y="1534626"/>
                </a:cubicBezTo>
                <a:lnTo>
                  <a:pt x="0" y="87686"/>
                </a:lnTo>
                <a:cubicBezTo>
                  <a:pt x="0" y="39291"/>
                  <a:pt x="39291" y="0"/>
                  <a:pt x="87686" y="0"/>
                </a:cubicBez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23" name="Text 21"/>
          <p:cNvSpPr/>
          <p:nvPr/>
        </p:nvSpPr>
        <p:spPr>
          <a:xfrm>
            <a:off x="800194" y="6850978"/>
            <a:ext cx="4647703" cy="26307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81" b="1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语言与构建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800194" y="7201748"/>
            <a:ext cx="4636742" cy="21923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08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C++17现代语言特性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800194" y="7464825"/>
            <a:ext cx="4636742" cy="21923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08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CMake跨平台构建系统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800194" y="7727903"/>
            <a:ext cx="4636742" cy="21923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08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vcpkg依赖管理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800194" y="7990980"/>
            <a:ext cx="4636742" cy="21923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08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MSVC 2022编译器</a:t>
            </a: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5713373" y="6719439"/>
            <a:ext cx="4823088" cy="1622312"/>
          </a:xfrm>
          <a:custGeom>
            <a:avLst/>
            <a:gdLst/>
            <a:ahLst/>
            <a:cxnLst/>
            <a:rect l="l" t="t" r="r" b="b"/>
            <a:pathLst>
              <a:path w="4823088" h="1622312">
                <a:moveTo>
                  <a:pt x="87686" y="0"/>
                </a:moveTo>
                <a:lnTo>
                  <a:pt x="4735402" y="0"/>
                </a:lnTo>
                <a:cubicBezTo>
                  <a:pt x="4783830" y="0"/>
                  <a:pt x="4823088" y="39258"/>
                  <a:pt x="4823088" y="87686"/>
                </a:cubicBezTo>
                <a:lnTo>
                  <a:pt x="4823088" y="1534626"/>
                </a:lnTo>
                <a:cubicBezTo>
                  <a:pt x="4823088" y="1583053"/>
                  <a:pt x="4783830" y="1622312"/>
                  <a:pt x="4735402" y="1622312"/>
                </a:cubicBezTo>
                <a:lnTo>
                  <a:pt x="87686" y="1622312"/>
                </a:lnTo>
                <a:cubicBezTo>
                  <a:pt x="39258" y="1622312"/>
                  <a:pt x="0" y="1583053"/>
                  <a:pt x="0" y="1534626"/>
                </a:cubicBezTo>
                <a:lnTo>
                  <a:pt x="0" y="87686"/>
                </a:lnTo>
                <a:cubicBezTo>
                  <a:pt x="0" y="39291"/>
                  <a:pt x="39291" y="0"/>
                  <a:pt x="87686" y="0"/>
                </a:cubicBez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29" name="Text 27"/>
          <p:cNvSpPr/>
          <p:nvPr/>
        </p:nvSpPr>
        <p:spPr>
          <a:xfrm>
            <a:off x="5844912" y="6850978"/>
            <a:ext cx="4647703" cy="26307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81" b="1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设计与实现</a:t>
            </a: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5844912" y="7201748"/>
            <a:ext cx="4636742" cy="21923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08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RAII资源管理</a:t>
            </a: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5844912" y="7464825"/>
            <a:ext cx="4636742" cy="21923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08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智能指针避免内存泄漏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5844912" y="7727903"/>
            <a:ext cx="4636742" cy="21923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08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STL容器和算法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5844912" y="7990980"/>
            <a:ext cx="4636742" cy="21923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08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异常安全保证</a:t>
            </a: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>
            <a:off x="10758090" y="6719439"/>
            <a:ext cx="4823088" cy="1622312"/>
          </a:xfrm>
          <a:custGeom>
            <a:avLst/>
            <a:gdLst/>
            <a:ahLst/>
            <a:cxnLst/>
            <a:rect l="l" t="t" r="r" b="b"/>
            <a:pathLst>
              <a:path w="4823088" h="1622312">
                <a:moveTo>
                  <a:pt x="87686" y="0"/>
                </a:moveTo>
                <a:lnTo>
                  <a:pt x="4735402" y="0"/>
                </a:lnTo>
                <a:cubicBezTo>
                  <a:pt x="4783830" y="0"/>
                  <a:pt x="4823088" y="39258"/>
                  <a:pt x="4823088" y="87686"/>
                </a:cubicBezTo>
                <a:lnTo>
                  <a:pt x="4823088" y="1534626"/>
                </a:lnTo>
                <a:cubicBezTo>
                  <a:pt x="4823088" y="1583053"/>
                  <a:pt x="4783830" y="1622312"/>
                  <a:pt x="4735402" y="1622312"/>
                </a:cubicBezTo>
                <a:lnTo>
                  <a:pt x="87686" y="1622312"/>
                </a:lnTo>
                <a:cubicBezTo>
                  <a:pt x="39258" y="1622312"/>
                  <a:pt x="0" y="1583053"/>
                  <a:pt x="0" y="1534626"/>
                </a:cubicBezTo>
                <a:lnTo>
                  <a:pt x="0" y="87686"/>
                </a:lnTo>
                <a:cubicBezTo>
                  <a:pt x="0" y="39291"/>
                  <a:pt x="39291" y="0"/>
                  <a:pt x="87686" y="0"/>
                </a:cubicBez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35" name="Text 33"/>
          <p:cNvSpPr/>
          <p:nvPr/>
        </p:nvSpPr>
        <p:spPr>
          <a:xfrm>
            <a:off x="10889629" y="6850978"/>
            <a:ext cx="4647703" cy="26307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81" b="1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工程标准</a:t>
            </a:r>
            <a:endParaRPr lang="en-US" sz="1600" dirty="0"/>
          </a:p>
        </p:txBody>
      </p:sp>
      <p:sp>
        <p:nvSpPr>
          <p:cNvPr id="36" name="Text 34"/>
          <p:cNvSpPr/>
          <p:nvPr/>
        </p:nvSpPr>
        <p:spPr>
          <a:xfrm>
            <a:off x="10889629" y="7201748"/>
            <a:ext cx="4636742" cy="21923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08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代码规范与注释</a:t>
            </a:r>
            <a:endParaRPr lang="en-US" sz="1600" dirty="0"/>
          </a:p>
        </p:txBody>
      </p:sp>
      <p:sp>
        <p:nvSpPr>
          <p:cNvPr id="37" name="Text 35"/>
          <p:cNvSpPr/>
          <p:nvPr/>
        </p:nvSpPr>
        <p:spPr>
          <a:xfrm>
            <a:off x="10889629" y="7464825"/>
            <a:ext cx="4636742" cy="21923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08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模块化设计</a:t>
            </a:r>
            <a:endParaRPr lang="en-US" sz="1600" dirty="0"/>
          </a:p>
        </p:txBody>
      </p:sp>
      <p:sp>
        <p:nvSpPr>
          <p:cNvPr id="38" name="Text 36"/>
          <p:cNvSpPr/>
          <p:nvPr/>
        </p:nvSpPr>
        <p:spPr>
          <a:xfrm>
            <a:off x="10889629" y="7727903"/>
            <a:ext cx="4636742" cy="21923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08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接口与实现分离</a:t>
            </a:r>
            <a:endParaRPr lang="en-US" sz="1600" dirty="0"/>
          </a:p>
        </p:txBody>
      </p:sp>
      <p:sp>
        <p:nvSpPr>
          <p:cNvPr id="39" name="Text 37"/>
          <p:cNvSpPr/>
          <p:nvPr/>
        </p:nvSpPr>
        <p:spPr>
          <a:xfrm>
            <a:off x="10889629" y="7990980"/>
            <a:ext cx="4636742" cy="21923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08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符合工业级标准</a:t>
            </a:r>
            <a:endParaRPr lang="en-US" sz="1600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wallpapercave.com/7e293f5fd15c40b4a755ff0439461156d4b1d3d9.png"/>
          <p:cNvPicPr>
            <a:picLocks noChangeAspect="1"/>
          </p:cNvPicPr>
          <p:nvPr/>
        </p:nvPicPr>
        <p:blipFill>
          <a:blip r:embed="rId3">
            <a:alphaModFix amt="40000"/>
          </a:blip>
          <a:srcRect l="12791" r="12791"/>
          <a:stretch/>
        </p:blipFill>
        <p:spPr>
          <a:xfrm>
            <a:off x="0" y="0"/>
            <a:ext cx="16256000" cy="9144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6256000" cy="9144000"/>
          </a:xfrm>
          <a:custGeom>
            <a:avLst/>
            <a:gdLst/>
            <a:ahLst/>
            <a:cxnLst/>
            <a:rect l="l" t="t" r="r" b="b"/>
            <a:pathLst>
              <a:path w="16256000" h="9144000">
                <a:moveTo>
                  <a:pt x="0" y="0"/>
                </a:moveTo>
                <a:lnTo>
                  <a:pt x="16256000" y="0"/>
                </a:lnTo>
                <a:lnTo>
                  <a:pt x="16256000" y="9144000"/>
                </a:lnTo>
                <a:lnTo>
                  <a:pt x="0" y="9144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1A1D21">
                  <a:alpha val="95000"/>
                </a:srgbClr>
              </a:gs>
              <a:gs pos="50000">
                <a:srgbClr val="343A40">
                  <a:alpha val="90000"/>
                </a:srgbClr>
              </a:gs>
              <a:gs pos="100000">
                <a:srgbClr val="1A1D21">
                  <a:alpha val="95000"/>
                </a:srgbClr>
              </a:gs>
            </a:gsLst>
            <a:lin ang="2700000" scaled="1"/>
          </a:gradFill>
          <a:ln/>
        </p:spPr>
      </p:sp>
      <p:sp>
        <p:nvSpPr>
          <p:cNvPr id="4" name="Text 1"/>
          <p:cNvSpPr/>
          <p:nvPr/>
        </p:nvSpPr>
        <p:spPr>
          <a:xfrm>
            <a:off x="5208588" y="1060450"/>
            <a:ext cx="3048000" cy="161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9600" b="1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感谢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7999413" y="1060450"/>
            <a:ext cx="3048000" cy="161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9600" b="1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观看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3145234" y="2781300"/>
            <a:ext cx="9969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3000" dirty="0">
                <a:solidFill>
                  <a:srgbClr val="F8F9FA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BackupSuite - 用现代C++</a:t>
            </a:r>
            <a:r>
              <a:rPr lang="en-US" sz="3000" dirty="0" err="1">
                <a:solidFill>
                  <a:srgbClr val="F8F9FA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构建的数据备份</a:t>
            </a:r>
            <a:r>
              <a:rPr lang="zh-CN" altLang="en-US" sz="3000" dirty="0">
                <a:solidFill>
                  <a:srgbClr val="F8F9FA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恢复</a:t>
            </a:r>
            <a:r>
              <a:rPr lang="en-US" sz="3000" dirty="0" err="1">
                <a:solidFill>
                  <a:srgbClr val="F8F9FA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解决方案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3246834" y="3854450"/>
            <a:ext cx="2971800" cy="1993900"/>
          </a:xfrm>
          <a:custGeom>
            <a:avLst/>
            <a:gdLst/>
            <a:ahLst/>
            <a:cxnLst/>
            <a:rect l="l" t="t" r="r" b="b"/>
            <a:pathLst>
              <a:path w="2971800" h="1993900">
                <a:moveTo>
                  <a:pt x="101609" y="0"/>
                </a:moveTo>
                <a:lnTo>
                  <a:pt x="2870191" y="0"/>
                </a:lnTo>
                <a:cubicBezTo>
                  <a:pt x="2926308" y="0"/>
                  <a:pt x="2971800" y="45492"/>
                  <a:pt x="2971800" y="101609"/>
                </a:cubicBezTo>
                <a:lnTo>
                  <a:pt x="2971800" y="1892291"/>
                </a:lnTo>
                <a:cubicBezTo>
                  <a:pt x="2971800" y="1948408"/>
                  <a:pt x="2926308" y="1993900"/>
                  <a:pt x="2870191" y="1993900"/>
                </a:cubicBezTo>
                <a:lnTo>
                  <a:pt x="101609" y="1993900"/>
                </a:lnTo>
                <a:cubicBezTo>
                  <a:pt x="45492" y="1993900"/>
                  <a:pt x="0" y="1948408"/>
                  <a:pt x="0" y="1892291"/>
                </a:cubicBezTo>
                <a:lnTo>
                  <a:pt x="0" y="101609"/>
                </a:lnTo>
                <a:cubicBezTo>
                  <a:pt x="0" y="45492"/>
                  <a:pt x="45492" y="0"/>
                  <a:pt x="101609" y="0"/>
                </a:cubicBezTo>
                <a:close/>
              </a:path>
            </a:pathLst>
          </a:custGeom>
          <a:solidFill>
            <a:srgbClr val="343A40">
              <a:alpha val="60000"/>
            </a:srgbClr>
          </a:solidFill>
          <a:ln w="12700">
            <a:solidFill>
              <a:srgbClr val="495057">
                <a:alpha val="30196"/>
              </a:srgbClr>
            </a:solidFill>
            <a:prstDash val="solid"/>
          </a:ln>
        </p:spPr>
      </p:sp>
      <p:sp>
        <p:nvSpPr>
          <p:cNvPr id="8" name="Shape 5"/>
          <p:cNvSpPr/>
          <p:nvPr/>
        </p:nvSpPr>
        <p:spPr>
          <a:xfrm>
            <a:off x="4505523" y="41656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07615" y="4643"/>
                </a:moveTo>
                <a:cubicBezTo>
                  <a:pt x="220920" y="-1518"/>
                  <a:pt x="236280" y="-1518"/>
                  <a:pt x="249585" y="4643"/>
                </a:cubicBezTo>
                <a:lnTo>
                  <a:pt x="444788" y="94833"/>
                </a:lnTo>
                <a:cubicBezTo>
                  <a:pt x="452378" y="98316"/>
                  <a:pt x="457200" y="105906"/>
                  <a:pt x="457200" y="114300"/>
                </a:cubicBezTo>
                <a:cubicBezTo>
                  <a:pt x="457200" y="122694"/>
                  <a:pt x="452378" y="130284"/>
                  <a:pt x="444788" y="133767"/>
                </a:cubicBezTo>
                <a:lnTo>
                  <a:pt x="249585" y="223957"/>
                </a:lnTo>
                <a:cubicBezTo>
                  <a:pt x="236280" y="230118"/>
                  <a:pt x="220920" y="230118"/>
                  <a:pt x="207615" y="223957"/>
                </a:cubicBezTo>
                <a:lnTo>
                  <a:pt x="12412" y="133767"/>
                </a:lnTo>
                <a:cubicBezTo>
                  <a:pt x="4822" y="130195"/>
                  <a:pt x="0" y="122605"/>
                  <a:pt x="0" y="114300"/>
                </a:cubicBezTo>
                <a:cubicBezTo>
                  <a:pt x="0" y="105995"/>
                  <a:pt x="4822" y="98316"/>
                  <a:pt x="12412" y="94833"/>
                </a:cubicBezTo>
                <a:lnTo>
                  <a:pt x="207615" y="4643"/>
                </a:lnTo>
                <a:close/>
                <a:moveTo>
                  <a:pt x="42952" y="195024"/>
                </a:moveTo>
                <a:lnTo>
                  <a:pt x="189667" y="262801"/>
                </a:lnTo>
                <a:cubicBezTo>
                  <a:pt x="214402" y="274231"/>
                  <a:pt x="242888" y="274231"/>
                  <a:pt x="267623" y="262801"/>
                </a:cubicBezTo>
                <a:lnTo>
                  <a:pt x="414338" y="195024"/>
                </a:lnTo>
                <a:lnTo>
                  <a:pt x="444788" y="209133"/>
                </a:lnTo>
                <a:cubicBezTo>
                  <a:pt x="452378" y="212616"/>
                  <a:pt x="457200" y="220206"/>
                  <a:pt x="457200" y="228600"/>
                </a:cubicBezTo>
                <a:cubicBezTo>
                  <a:pt x="457200" y="236994"/>
                  <a:pt x="452378" y="244584"/>
                  <a:pt x="444788" y="248067"/>
                </a:cubicBezTo>
                <a:lnTo>
                  <a:pt x="249585" y="338257"/>
                </a:lnTo>
                <a:cubicBezTo>
                  <a:pt x="236280" y="344418"/>
                  <a:pt x="220920" y="344418"/>
                  <a:pt x="207615" y="338257"/>
                </a:cubicBezTo>
                <a:lnTo>
                  <a:pt x="12412" y="248067"/>
                </a:lnTo>
                <a:cubicBezTo>
                  <a:pt x="4822" y="244495"/>
                  <a:pt x="0" y="236905"/>
                  <a:pt x="0" y="228600"/>
                </a:cubicBezTo>
                <a:cubicBezTo>
                  <a:pt x="0" y="220295"/>
                  <a:pt x="4822" y="212616"/>
                  <a:pt x="12412" y="209133"/>
                </a:cubicBezTo>
                <a:lnTo>
                  <a:pt x="42863" y="195024"/>
                </a:lnTo>
                <a:close/>
                <a:moveTo>
                  <a:pt x="12412" y="323433"/>
                </a:moveTo>
                <a:lnTo>
                  <a:pt x="42863" y="309324"/>
                </a:lnTo>
                <a:lnTo>
                  <a:pt x="189577" y="377101"/>
                </a:lnTo>
                <a:cubicBezTo>
                  <a:pt x="214313" y="388531"/>
                  <a:pt x="242798" y="388531"/>
                  <a:pt x="267533" y="377101"/>
                </a:cubicBezTo>
                <a:lnTo>
                  <a:pt x="414248" y="309324"/>
                </a:lnTo>
                <a:lnTo>
                  <a:pt x="444698" y="323433"/>
                </a:lnTo>
                <a:cubicBezTo>
                  <a:pt x="452289" y="326916"/>
                  <a:pt x="457111" y="334506"/>
                  <a:pt x="457111" y="342900"/>
                </a:cubicBezTo>
                <a:cubicBezTo>
                  <a:pt x="457111" y="351294"/>
                  <a:pt x="452289" y="358884"/>
                  <a:pt x="444698" y="362367"/>
                </a:cubicBezTo>
                <a:lnTo>
                  <a:pt x="249495" y="452557"/>
                </a:lnTo>
                <a:cubicBezTo>
                  <a:pt x="236190" y="458718"/>
                  <a:pt x="220831" y="458718"/>
                  <a:pt x="207526" y="452557"/>
                </a:cubicBezTo>
                <a:lnTo>
                  <a:pt x="12412" y="362367"/>
                </a:lnTo>
                <a:cubicBezTo>
                  <a:pt x="4822" y="358795"/>
                  <a:pt x="0" y="351205"/>
                  <a:pt x="0" y="342900"/>
                </a:cubicBezTo>
                <a:cubicBezTo>
                  <a:pt x="0" y="334595"/>
                  <a:pt x="4822" y="326916"/>
                  <a:pt x="12412" y="323433"/>
                </a:cubicBezTo>
                <a:close/>
              </a:path>
            </a:pathLst>
          </a:custGeom>
          <a:solidFill>
            <a:srgbClr val="D4A237"/>
          </a:solidFill>
          <a:ln/>
        </p:spPr>
      </p:sp>
      <p:sp>
        <p:nvSpPr>
          <p:cNvPr id="9" name="Text 6"/>
          <p:cNvSpPr/>
          <p:nvPr/>
        </p:nvSpPr>
        <p:spPr>
          <a:xfrm>
            <a:off x="3494484" y="4775200"/>
            <a:ext cx="24765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2000" b="1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创新架构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3507184" y="5232400"/>
            <a:ext cx="24511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dirty="0">
                <a:solidFill>
                  <a:srgbClr val="F8F9FA">
                    <a:alpha val="6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HAL兼容层设计</a:t>
            </a: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6640612" y="3854450"/>
            <a:ext cx="2971800" cy="1993900"/>
          </a:xfrm>
          <a:custGeom>
            <a:avLst/>
            <a:gdLst/>
            <a:ahLst/>
            <a:cxnLst/>
            <a:rect l="l" t="t" r="r" b="b"/>
            <a:pathLst>
              <a:path w="2971800" h="1993900">
                <a:moveTo>
                  <a:pt x="101609" y="0"/>
                </a:moveTo>
                <a:lnTo>
                  <a:pt x="2870191" y="0"/>
                </a:lnTo>
                <a:cubicBezTo>
                  <a:pt x="2926308" y="0"/>
                  <a:pt x="2971800" y="45492"/>
                  <a:pt x="2971800" y="101609"/>
                </a:cubicBezTo>
                <a:lnTo>
                  <a:pt x="2971800" y="1892291"/>
                </a:lnTo>
                <a:cubicBezTo>
                  <a:pt x="2971800" y="1948408"/>
                  <a:pt x="2926308" y="1993900"/>
                  <a:pt x="2870191" y="1993900"/>
                </a:cubicBezTo>
                <a:lnTo>
                  <a:pt x="101609" y="1993900"/>
                </a:lnTo>
                <a:cubicBezTo>
                  <a:pt x="45492" y="1993900"/>
                  <a:pt x="0" y="1948408"/>
                  <a:pt x="0" y="1892291"/>
                </a:cubicBezTo>
                <a:lnTo>
                  <a:pt x="0" y="101609"/>
                </a:lnTo>
                <a:cubicBezTo>
                  <a:pt x="0" y="45492"/>
                  <a:pt x="45492" y="0"/>
                  <a:pt x="101609" y="0"/>
                </a:cubicBezTo>
                <a:close/>
              </a:path>
            </a:pathLst>
          </a:custGeom>
          <a:solidFill>
            <a:srgbClr val="343A40">
              <a:alpha val="60000"/>
            </a:srgbClr>
          </a:solidFill>
          <a:ln w="12700">
            <a:solidFill>
              <a:srgbClr val="495057">
                <a:alpha val="30196"/>
              </a:srgbClr>
            </a:solidFill>
            <a:prstDash val="solid"/>
          </a:ln>
        </p:spPr>
      </p:sp>
      <p:sp>
        <p:nvSpPr>
          <p:cNvPr id="12" name="Shape 9"/>
          <p:cNvSpPr/>
          <p:nvPr/>
        </p:nvSpPr>
        <p:spPr>
          <a:xfrm>
            <a:off x="7956451" y="4165600"/>
            <a:ext cx="342900" cy="457200"/>
          </a:xfrm>
          <a:custGeom>
            <a:avLst/>
            <a:gdLst/>
            <a:ahLst/>
            <a:cxnLst/>
            <a:rect l="l" t="t" r="r" b="b"/>
            <a:pathLst>
              <a:path w="342900" h="457200">
                <a:moveTo>
                  <a:pt x="0" y="57150"/>
                </a:moveTo>
                <a:cubicBezTo>
                  <a:pt x="0" y="25628"/>
                  <a:pt x="25628" y="0"/>
                  <a:pt x="57150" y="0"/>
                </a:cubicBezTo>
                <a:lnTo>
                  <a:pt x="190649" y="0"/>
                </a:lnTo>
                <a:cubicBezTo>
                  <a:pt x="205829" y="0"/>
                  <a:pt x="220385" y="5983"/>
                  <a:pt x="231100" y="16699"/>
                </a:cubicBezTo>
                <a:lnTo>
                  <a:pt x="326201" y="111889"/>
                </a:lnTo>
                <a:cubicBezTo>
                  <a:pt x="336917" y="122605"/>
                  <a:pt x="342900" y="137160"/>
                  <a:pt x="342900" y="152340"/>
                </a:cubicBezTo>
                <a:lnTo>
                  <a:pt x="342900" y="400050"/>
                </a:lnTo>
                <a:cubicBezTo>
                  <a:pt x="342900" y="431572"/>
                  <a:pt x="317272" y="457200"/>
                  <a:pt x="285750" y="457200"/>
                </a:cubicBezTo>
                <a:lnTo>
                  <a:pt x="57150" y="457200"/>
                </a:lnTo>
                <a:cubicBezTo>
                  <a:pt x="25628" y="457200"/>
                  <a:pt x="0" y="431572"/>
                  <a:pt x="0" y="400050"/>
                </a:cubicBezTo>
                <a:lnTo>
                  <a:pt x="0" y="57150"/>
                </a:lnTo>
                <a:close/>
                <a:moveTo>
                  <a:pt x="185738" y="52239"/>
                </a:moveTo>
                <a:lnTo>
                  <a:pt x="185738" y="135731"/>
                </a:lnTo>
                <a:cubicBezTo>
                  <a:pt x="185738" y="147608"/>
                  <a:pt x="195292" y="157163"/>
                  <a:pt x="207169" y="157163"/>
                </a:cubicBezTo>
                <a:lnTo>
                  <a:pt x="290661" y="157163"/>
                </a:lnTo>
                <a:lnTo>
                  <a:pt x="185738" y="52239"/>
                </a:lnTo>
                <a:close/>
                <a:moveTo>
                  <a:pt x="57150" y="64294"/>
                </a:moveTo>
                <a:cubicBezTo>
                  <a:pt x="57150" y="76170"/>
                  <a:pt x="66705" y="85725"/>
                  <a:pt x="78581" y="85725"/>
                </a:cubicBezTo>
                <a:lnTo>
                  <a:pt x="121444" y="85725"/>
                </a:lnTo>
                <a:cubicBezTo>
                  <a:pt x="133320" y="85725"/>
                  <a:pt x="142875" y="76170"/>
                  <a:pt x="142875" y="64294"/>
                </a:cubicBezTo>
                <a:cubicBezTo>
                  <a:pt x="142875" y="52417"/>
                  <a:pt x="133320" y="42863"/>
                  <a:pt x="121444" y="42863"/>
                </a:cubicBezTo>
                <a:lnTo>
                  <a:pt x="78581" y="42863"/>
                </a:lnTo>
                <a:cubicBezTo>
                  <a:pt x="66705" y="42863"/>
                  <a:pt x="57150" y="52417"/>
                  <a:pt x="57150" y="64294"/>
                </a:cubicBezTo>
                <a:close/>
                <a:moveTo>
                  <a:pt x="57150" y="150019"/>
                </a:moveTo>
                <a:cubicBezTo>
                  <a:pt x="57150" y="161895"/>
                  <a:pt x="66705" y="171450"/>
                  <a:pt x="78581" y="171450"/>
                </a:cubicBezTo>
                <a:lnTo>
                  <a:pt x="121444" y="171450"/>
                </a:lnTo>
                <a:cubicBezTo>
                  <a:pt x="133320" y="171450"/>
                  <a:pt x="142875" y="161895"/>
                  <a:pt x="142875" y="150019"/>
                </a:cubicBezTo>
                <a:cubicBezTo>
                  <a:pt x="142875" y="138142"/>
                  <a:pt x="133320" y="128588"/>
                  <a:pt x="121444" y="128588"/>
                </a:cubicBezTo>
                <a:lnTo>
                  <a:pt x="78581" y="128588"/>
                </a:lnTo>
                <a:cubicBezTo>
                  <a:pt x="66705" y="128588"/>
                  <a:pt x="57150" y="138142"/>
                  <a:pt x="57150" y="150019"/>
                </a:cubicBezTo>
                <a:close/>
                <a:moveTo>
                  <a:pt x="114300" y="214313"/>
                </a:moveTo>
                <a:lnTo>
                  <a:pt x="85725" y="214313"/>
                </a:lnTo>
                <a:cubicBezTo>
                  <a:pt x="69919" y="214313"/>
                  <a:pt x="57150" y="227082"/>
                  <a:pt x="57150" y="242888"/>
                </a:cubicBezTo>
                <a:lnTo>
                  <a:pt x="57150" y="285750"/>
                </a:lnTo>
                <a:cubicBezTo>
                  <a:pt x="57150" y="309414"/>
                  <a:pt x="76349" y="328613"/>
                  <a:pt x="100013" y="328613"/>
                </a:cubicBezTo>
                <a:cubicBezTo>
                  <a:pt x="123676" y="328613"/>
                  <a:pt x="142875" y="309414"/>
                  <a:pt x="142875" y="285750"/>
                </a:cubicBezTo>
                <a:lnTo>
                  <a:pt x="142875" y="242888"/>
                </a:lnTo>
                <a:cubicBezTo>
                  <a:pt x="142875" y="227082"/>
                  <a:pt x="130106" y="214313"/>
                  <a:pt x="114300" y="214313"/>
                </a:cubicBezTo>
                <a:close/>
                <a:moveTo>
                  <a:pt x="100013" y="271463"/>
                </a:moveTo>
                <a:cubicBezTo>
                  <a:pt x="107898" y="271463"/>
                  <a:pt x="114300" y="277865"/>
                  <a:pt x="114300" y="285750"/>
                </a:cubicBezTo>
                <a:cubicBezTo>
                  <a:pt x="114300" y="293635"/>
                  <a:pt x="107898" y="300038"/>
                  <a:pt x="100013" y="300038"/>
                </a:cubicBezTo>
                <a:cubicBezTo>
                  <a:pt x="92127" y="300038"/>
                  <a:pt x="85725" y="293635"/>
                  <a:pt x="85725" y="285750"/>
                </a:cubicBezTo>
                <a:cubicBezTo>
                  <a:pt x="85725" y="277865"/>
                  <a:pt x="92127" y="271463"/>
                  <a:pt x="100013" y="271463"/>
                </a:cubicBezTo>
                <a:close/>
              </a:path>
            </a:pathLst>
          </a:custGeom>
          <a:solidFill>
            <a:srgbClr val="D4A237"/>
          </a:solidFill>
          <a:ln/>
        </p:spPr>
      </p:sp>
      <p:sp>
        <p:nvSpPr>
          <p:cNvPr id="13" name="Text 10"/>
          <p:cNvSpPr/>
          <p:nvPr/>
        </p:nvSpPr>
        <p:spPr>
          <a:xfrm>
            <a:off x="6888262" y="4775200"/>
            <a:ext cx="24765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2000" b="1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多格式支持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6900962" y="5232400"/>
            <a:ext cx="24511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dirty="0">
                <a:solidFill>
                  <a:srgbClr val="F8F9FA">
                    <a:alpha val="6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Tar/Zip/7z完整实现</a:t>
            </a: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10034389" y="3854450"/>
            <a:ext cx="2971800" cy="1993900"/>
          </a:xfrm>
          <a:custGeom>
            <a:avLst/>
            <a:gdLst/>
            <a:ahLst/>
            <a:cxnLst/>
            <a:rect l="l" t="t" r="r" b="b"/>
            <a:pathLst>
              <a:path w="2971800" h="1993900">
                <a:moveTo>
                  <a:pt x="101609" y="0"/>
                </a:moveTo>
                <a:lnTo>
                  <a:pt x="2870191" y="0"/>
                </a:lnTo>
                <a:cubicBezTo>
                  <a:pt x="2926308" y="0"/>
                  <a:pt x="2971800" y="45492"/>
                  <a:pt x="2971800" y="101609"/>
                </a:cubicBezTo>
                <a:lnTo>
                  <a:pt x="2971800" y="1892291"/>
                </a:lnTo>
                <a:cubicBezTo>
                  <a:pt x="2971800" y="1948408"/>
                  <a:pt x="2926308" y="1993900"/>
                  <a:pt x="2870191" y="1993900"/>
                </a:cubicBezTo>
                <a:lnTo>
                  <a:pt x="101609" y="1993900"/>
                </a:lnTo>
                <a:cubicBezTo>
                  <a:pt x="45492" y="1993900"/>
                  <a:pt x="0" y="1948408"/>
                  <a:pt x="0" y="1892291"/>
                </a:cubicBezTo>
                <a:lnTo>
                  <a:pt x="0" y="101609"/>
                </a:lnTo>
                <a:cubicBezTo>
                  <a:pt x="0" y="45492"/>
                  <a:pt x="45492" y="0"/>
                  <a:pt x="101609" y="0"/>
                </a:cubicBezTo>
                <a:close/>
              </a:path>
            </a:pathLst>
          </a:custGeom>
          <a:solidFill>
            <a:srgbClr val="343A40">
              <a:alpha val="60000"/>
            </a:srgbClr>
          </a:solidFill>
          <a:ln w="12700">
            <a:solidFill>
              <a:srgbClr val="495057">
                <a:alpha val="30196"/>
              </a:srgbClr>
            </a:solidFill>
            <a:prstDash val="solid"/>
          </a:ln>
        </p:spPr>
      </p:sp>
      <p:sp>
        <p:nvSpPr>
          <p:cNvPr id="16" name="Shape 13"/>
          <p:cNvSpPr/>
          <p:nvPr/>
        </p:nvSpPr>
        <p:spPr>
          <a:xfrm>
            <a:off x="11293177" y="41656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cubicBezTo>
                  <a:pt x="232708" y="0"/>
                  <a:pt x="236815" y="893"/>
                  <a:pt x="240566" y="2590"/>
                </a:cubicBezTo>
                <a:lnTo>
                  <a:pt x="408801" y="73938"/>
                </a:lnTo>
                <a:cubicBezTo>
                  <a:pt x="428446" y="82242"/>
                  <a:pt x="443091" y="101620"/>
                  <a:pt x="443002" y="125016"/>
                </a:cubicBezTo>
                <a:cubicBezTo>
                  <a:pt x="442555" y="213598"/>
                  <a:pt x="406122" y="375672"/>
                  <a:pt x="252264" y="449342"/>
                </a:cubicBezTo>
                <a:cubicBezTo>
                  <a:pt x="237351" y="456486"/>
                  <a:pt x="220028" y="456486"/>
                  <a:pt x="205115" y="449342"/>
                </a:cubicBezTo>
                <a:cubicBezTo>
                  <a:pt x="51167" y="375672"/>
                  <a:pt x="14823" y="213598"/>
                  <a:pt x="14377" y="125016"/>
                </a:cubicBezTo>
                <a:cubicBezTo>
                  <a:pt x="14287" y="101620"/>
                  <a:pt x="28932" y="82242"/>
                  <a:pt x="48577" y="73938"/>
                </a:cubicBezTo>
                <a:lnTo>
                  <a:pt x="216724" y="2590"/>
                </a:lnTo>
                <a:cubicBezTo>
                  <a:pt x="220474" y="893"/>
                  <a:pt x="224492" y="0"/>
                  <a:pt x="228600" y="0"/>
                </a:cubicBezTo>
                <a:close/>
                <a:moveTo>
                  <a:pt x="228600" y="59650"/>
                </a:moveTo>
                <a:lnTo>
                  <a:pt x="228600" y="397282"/>
                </a:lnTo>
                <a:cubicBezTo>
                  <a:pt x="351830" y="337631"/>
                  <a:pt x="384959" y="205472"/>
                  <a:pt x="385763" y="126355"/>
                </a:cubicBezTo>
                <a:lnTo>
                  <a:pt x="228600" y="59740"/>
                </a:lnTo>
                <a:lnTo>
                  <a:pt x="228600" y="59740"/>
                </a:lnTo>
                <a:close/>
              </a:path>
            </a:pathLst>
          </a:custGeom>
          <a:solidFill>
            <a:srgbClr val="D4A237"/>
          </a:solidFill>
          <a:ln/>
        </p:spPr>
      </p:sp>
      <p:sp>
        <p:nvSpPr>
          <p:cNvPr id="17" name="Text 14"/>
          <p:cNvSpPr/>
          <p:nvPr/>
        </p:nvSpPr>
        <p:spPr>
          <a:xfrm>
            <a:off x="10282039" y="4775200"/>
            <a:ext cx="24765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2000" b="1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完善测试</a:t>
            </a:r>
            <a:endParaRPr lang="en-US" sz="1600" dirty="0"/>
          </a:p>
        </p:txBody>
      </p:sp>
      <p:sp>
        <p:nvSpPr>
          <p:cNvPr id="18" name="Text 15"/>
          <p:cNvSpPr/>
          <p:nvPr/>
        </p:nvSpPr>
        <p:spPr>
          <a:xfrm>
            <a:off x="10294739" y="5232400"/>
            <a:ext cx="24511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dirty="0">
                <a:solidFill>
                  <a:srgbClr val="F8F9FA">
                    <a:alpha val="6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全面覆盖保证质量</a:t>
            </a:r>
            <a:endParaRPr lang="en-US" sz="1600" dirty="0"/>
          </a:p>
        </p:txBody>
      </p:sp>
      <p:sp>
        <p:nvSpPr>
          <p:cNvPr id="19" name="Text 16"/>
          <p:cNvSpPr/>
          <p:nvPr/>
        </p:nvSpPr>
        <p:spPr>
          <a:xfrm>
            <a:off x="5922169" y="7073900"/>
            <a:ext cx="44069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zh-CN" altLang="en-US" sz="1800" dirty="0">
                <a:solidFill>
                  <a:srgbClr val="F8F9FA">
                    <a:alpha val="5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尹晨铭</a:t>
            </a:r>
            <a:r>
              <a:rPr lang="en-US" sz="1800" dirty="0">
                <a:solidFill>
                  <a:srgbClr val="F8F9FA">
                    <a:alpha val="5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| 2023080912019</a:t>
            </a:r>
            <a:endParaRPr lang="en-US" sz="1600" dirty="0"/>
          </a:p>
        </p:txBody>
      </p:sp>
      <p:sp>
        <p:nvSpPr>
          <p:cNvPr id="20" name="Text 17"/>
          <p:cNvSpPr/>
          <p:nvPr/>
        </p:nvSpPr>
        <p:spPr>
          <a:xfrm>
            <a:off x="5922169" y="7531100"/>
            <a:ext cx="44069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dirty="0">
                <a:solidFill>
                  <a:srgbClr val="F8F9FA">
                    <a:alpha val="5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2026</a:t>
            </a:r>
            <a:endParaRPr lang="en-US" sz="1600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68810" y="468810"/>
            <a:ext cx="15529344" cy="4688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322" b="1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项目概览与技术栈</a:t>
            </a:r>
            <a:endParaRPr lang="en-US" sz="1600" dirty="0"/>
          </a:p>
        </p:txBody>
      </p:sp>
      <p:sp>
        <p:nvSpPr>
          <p:cNvPr id="3" name="Shape 1"/>
          <p:cNvSpPr/>
          <p:nvPr/>
        </p:nvSpPr>
        <p:spPr>
          <a:xfrm>
            <a:off x="468810" y="1031383"/>
            <a:ext cx="750097" cy="46881"/>
          </a:xfrm>
          <a:custGeom>
            <a:avLst/>
            <a:gdLst/>
            <a:ahLst/>
            <a:cxnLst/>
            <a:rect l="l" t="t" r="r" b="b"/>
            <a:pathLst>
              <a:path w="750097" h="46881">
                <a:moveTo>
                  <a:pt x="0" y="0"/>
                </a:moveTo>
                <a:lnTo>
                  <a:pt x="750097" y="0"/>
                </a:lnTo>
                <a:lnTo>
                  <a:pt x="750097" y="46881"/>
                </a:lnTo>
                <a:lnTo>
                  <a:pt x="0" y="46881"/>
                </a:lnTo>
                <a:lnTo>
                  <a:pt x="0" y="0"/>
                </a:lnTo>
                <a:close/>
              </a:path>
            </a:pathLst>
          </a:custGeom>
          <a:solidFill>
            <a:srgbClr val="D4A237"/>
          </a:solidFill>
          <a:ln/>
        </p:spPr>
      </p:sp>
      <p:sp>
        <p:nvSpPr>
          <p:cNvPr id="4" name="Shape 2"/>
          <p:cNvSpPr/>
          <p:nvPr/>
        </p:nvSpPr>
        <p:spPr>
          <a:xfrm>
            <a:off x="474671" y="1365410"/>
            <a:ext cx="9083201" cy="7309780"/>
          </a:xfrm>
          <a:custGeom>
            <a:avLst/>
            <a:gdLst/>
            <a:ahLst/>
            <a:cxnLst/>
            <a:rect l="l" t="t" r="r" b="b"/>
            <a:pathLst>
              <a:path w="9083201" h="7770532">
                <a:moveTo>
                  <a:pt x="93790" y="0"/>
                </a:moveTo>
                <a:lnTo>
                  <a:pt x="8989411" y="0"/>
                </a:lnTo>
                <a:cubicBezTo>
                  <a:pt x="9041210" y="0"/>
                  <a:pt x="9083201" y="41991"/>
                  <a:pt x="9083201" y="93790"/>
                </a:cubicBezTo>
                <a:lnTo>
                  <a:pt x="9083201" y="7676742"/>
                </a:lnTo>
                <a:cubicBezTo>
                  <a:pt x="9083201" y="7728541"/>
                  <a:pt x="9041210" y="7770532"/>
                  <a:pt x="8989411" y="7770532"/>
                </a:cubicBezTo>
                <a:lnTo>
                  <a:pt x="93790" y="7770532"/>
                </a:lnTo>
                <a:cubicBezTo>
                  <a:pt x="41991" y="7770532"/>
                  <a:pt x="0" y="7728541"/>
                  <a:pt x="0" y="7676742"/>
                </a:cubicBezTo>
                <a:lnTo>
                  <a:pt x="0" y="93790"/>
                </a:lnTo>
                <a:cubicBezTo>
                  <a:pt x="0" y="42026"/>
                  <a:pt x="42026" y="0"/>
                  <a:pt x="93790" y="0"/>
                </a:cubicBezTo>
                <a:close/>
              </a:path>
            </a:pathLst>
          </a:custGeom>
          <a:solidFill>
            <a:srgbClr val="343A40"/>
          </a:solidFill>
          <a:ln w="12700">
            <a:solidFill>
              <a:srgbClr val="495057">
                <a:alpha val="30196"/>
              </a:srgbClr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714936" y="1605676"/>
            <a:ext cx="8719873" cy="3281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846" b="1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系统架构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738376" y="2121367"/>
            <a:ext cx="8579230" cy="1031383"/>
          </a:xfrm>
          <a:custGeom>
            <a:avLst/>
            <a:gdLst/>
            <a:ahLst/>
            <a:cxnLst/>
            <a:rect l="l" t="t" r="r" b="b"/>
            <a:pathLst>
              <a:path w="8579230" h="1031383">
                <a:moveTo>
                  <a:pt x="46881" y="0"/>
                </a:moveTo>
                <a:lnTo>
                  <a:pt x="8485467" y="0"/>
                </a:lnTo>
                <a:cubicBezTo>
                  <a:pt x="8537251" y="0"/>
                  <a:pt x="8579230" y="41979"/>
                  <a:pt x="8579230" y="93763"/>
                </a:cubicBezTo>
                <a:lnTo>
                  <a:pt x="8579230" y="937620"/>
                </a:lnTo>
                <a:cubicBezTo>
                  <a:pt x="8579230" y="989404"/>
                  <a:pt x="8537251" y="1031383"/>
                  <a:pt x="8485467" y="1031383"/>
                </a:cubicBezTo>
                <a:lnTo>
                  <a:pt x="46881" y="1031383"/>
                </a:lnTo>
                <a:cubicBezTo>
                  <a:pt x="21007" y="1031383"/>
                  <a:pt x="0" y="1010376"/>
                  <a:pt x="0" y="984502"/>
                </a:cubicBezTo>
                <a:lnTo>
                  <a:pt x="0" y="46881"/>
                </a:lnTo>
                <a:cubicBezTo>
                  <a:pt x="0" y="20989"/>
                  <a:pt x="20989" y="0"/>
                  <a:pt x="46881" y="0"/>
                </a:cubicBez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7" name="Shape 5"/>
          <p:cNvSpPr/>
          <p:nvPr/>
        </p:nvSpPr>
        <p:spPr>
          <a:xfrm>
            <a:off x="738376" y="2121367"/>
            <a:ext cx="46881" cy="1031383"/>
          </a:xfrm>
          <a:custGeom>
            <a:avLst/>
            <a:gdLst/>
            <a:ahLst/>
            <a:cxnLst/>
            <a:rect l="l" t="t" r="r" b="b"/>
            <a:pathLst>
              <a:path w="46881" h="1031383">
                <a:moveTo>
                  <a:pt x="46881" y="0"/>
                </a:moveTo>
                <a:lnTo>
                  <a:pt x="46881" y="0"/>
                </a:lnTo>
                <a:lnTo>
                  <a:pt x="46881" y="1031383"/>
                </a:lnTo>
                <a:lnTo>
                  <a:pt x="46881" y="1031383"/>
                </a:lnTo>
                <a:cubicBezTo>
                  <a:pt x="21007" y="1031383"/>
                  <a:pt x="0" y="1010376"/>
                  <a:pt x="0" y="984502"/>
                </a:cubicBezTo>
                <a:lnTo>
                  <a:pt x="0" y="46881"/>
                </a:lnTo>
                <a:cubicBezTo>
                  <a:pt x="0" y="21007"/>
                  <a:pt x="21007" y="0"/>
                  <a:pt x="46881" y="0"/>
                </a:cubicBezTo>
                <a:close/>
              </a:path>
            </a:pathLst>
          </a:custGeom>
          <a:solidFill>
            <a:srgbClr val="D4A237"/>
          </a:solidFill>
          <a:ln/>
        </p:spPr>
      </p:sp>
      <p:sp>
        <p:nvSpPr>
          <p:cNvPr id="8" name="Text 6"/>
          <p:cNvSpPr/>
          <p:nvPr/>
        </p:nvSpPr>
        <p:spPr>
          <a:xfrm>
            <a:off x="949341" y="2308891"/>
            <a:ext cx="1675997" cy="3281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61" b="1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backup_suite_cli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8275327" y="2308891"/>
            <a:ext cx="855579" cy="328167"/>
          </a:xfrm>
          <a:custGeom>
            <a:avLst/>
            <a:gdLst/>
            <a:ahLst/>
            <a:cxnLst/>
            <a:rect l="l" t="t" r="r" b="b"/>
            <a:pathLst>
              <a:path w="855579" h="328167">
                <a:moveTo>
                  <a:pt x="46882" y="0"/>
                </a:moveTo>
                <a:lnTo>
                  <a:pt x="808697" y="0"/>
                </a:lnTo>
                <a:cubicBezTo>
                  <a:pt x="834589" y="0"/>
                  <a:pt x="855579" y="20990"/>
                  <a:pt x="855579" y="46882"/>
                </a:cubicBezTo>
                <a:lnTo>
                  <a:pt x="855579" y="281285"/>
                </a:lnTo>
                <a:cubicBezTo>
                  <a:pt x="855579" y="307177"/>
                  <a:pt x="834589" y="328167"/>
                  <a:pt x="808697" y="328167"/>
                </a:cubicBezTo>
                <a:lnTo>
                  <a:pt x="46882" y="328167"/>
                </a:lnTo>
                <a:cubicBezTo>
                  <a:pt x="20990" y="328167"/>
                  <a:pt x="0" y="307177"/>
                  <a:pt x="0" y="281285"/>
                </a:cubicBezTo>
                <a:lnTo>
                  <a:pt x="0" y="46882"/>
                </a:lnTo>
                <a:cubicBezTo>
                  <a:pt x="0" y="20990"/>
                  <a:pt x="20990" y="0"/>
                  <a:pt x="46882" y="0"/>
                </a:cubicBezTo>
                <a:close/>
              </a:path>
            </a:pathLst>
          </a:custGeom>
          <a:solidFill>
            <a:srgbClr val="D4A237">
              <a:alpha val="20000"/>
            </a:srgbClr>
          </a:solidFill>
          <a:ln/>
        </p:spPr>
      </p:sp>
      <p:sp>
        <p:nvSpPr>
          <p:cNvPr id="10" name="Text 8"/>
          <p:cNvSpPr/>
          <p:nvPr/>
        </p:nvSpPr>
        <p:spPr>
          <a:xfrm>
            <a:off x="8275327" y="2308891"/>
            <a:ext cx="937621" cy="328167"/>
          </a:xfrm>
          <a:prstGeom prst="rect">
            <a:avLst/>
          </a:prstGeom>
          <a:noFill/>
          <a:ln/>
        </p:spPr>
        <p:txBody>
          <a:bodyPr wrap="square" lIns="140643" tIns="46881" rIns="140643" bIns="46881" rtlCol="0" anchor="ctr"/>
          <a:lstStyle/>
          <a:p>
            <a:pPr>
              <a:lnSpc>
                <a:spcPct val="120000"/>
              </a:lnSpc>
            </a:pPr>
            <a:r>
              <a:rPr lang="en-US" sz="1292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CLI前端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949341" y="2730820"/>
            <a:ext cx="8262783" cy="2344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92" dirty="0">
                <a:solidFill>
                  <a:srgbClr val="F8F9FA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命令行参数解析 | 用户交互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4910697" y="3340274"/>
            <a:ext cx="210965" cy="281286"/>
          </a:xfrm>
          <a:custGeom>
            <a:avLst/>
            <a:gdLst/>
            <a:ahLst/>
            <a:cxnLst/>
            <a:rect l="l" t="t" r="r" b="b"/>
            <a:pathLst>
              <a:path w="210965" h="281286">
                <a:moveTo>
                  <a:pt x="93066" y="276122"/>
                </a:moveTo>
                <a:cubicBezTo>
                  <a:pt x="99934" y="282989"/>
                  <a:pt x="111086" y="282989"/>
                  <a:pt x="117953" y="276122"/>
                </a:cubicBezTo>
                <a:lnTo>
                  <a:pt x="205855" y="188220"/>
                </a:lnTo>
                <a:cubicBezTo>
                  <a:pt x="212723" y="181353"/>
                  <a:pt x="212723" y="170200"/>
                  <a:pt x="205855" y="163333"/>
                </a:cubicBezTo>
                <a:cubicBezTo>
                  <a:pt x="198988" y="156465"/>
                  <a:pt x="187835" y="156465"/>
                  <a:pt x="180968" y="163333"/>
                </a:cubicBezTo>
                <a:lnTo>
                  <a:pt x="123063" y="221238"/>
                </a:lnTo>
                <a:lnTo>
                  <a:pt x="123063" y="17580"/>
                </a:lnTo>
                <a:cubicBezTo>
                  <a:pt x="123063" y="7856"/>
                  <a:pt x="115206" y="0"/>
                  <a:pt x="105482" y="0"/>
                </a:cubicBezTo>
                <a:cubicBezTo>
                  <a:pt x="95758" y="0"/>
                  <a:pt x="87902" y="7856"/>
                  <a:pt x="87902" y="17580"/>
                </a:cubicBezTo>
                <a:lnTo>
                  <a:pt x="87902" y="221238"/>
                </a:lnTo>
                <a:lnTo>
                  <a:pt x="29997" y="163333"/>
                </a:lnTo>
                <a:cubicBezTo>
                  <a:pt x="23129" y="156465"/>
                  <a:pt x="11977" y="156465"/>
                  <a:pt x="5109" y="163333"/>
                </a:cubicBezTo>
                <a:cubicBezTo>
                  <a:pt x="-1758" y="170200"/>
                  <a:pt x="-1758" y="181353"/>
                  <a:pt x="5109" y="188220"/>
                </a:cubicBezTo>
                <a:lnTo>
                  <a:pt x="93011" y="276122"/>
                </a:lnTo>
                <a:close/>
              </a:path>
            </a:pathLst>
          </a:custGeom>
          <a:solidFill>
            <a:srgbClr val="D4A237"/>
          </a:solidFill>
          <a:ln/>
        </p:spPr>
      </p:sp>
      <p:sp>
        <p:nvSpPr>
          <p:cNvPr id="13" name="Shape 11"/>
          <p:cNvSpPr/>
          <p:nvPr/>
        </p:nvSpPr>
        <p:spPr>
          <a:xfrm>
            <a:off x="738376" y="3809084"/>
            <a:ext cx="8579230" cy="2250290"/>
          </a:xfrm>
          <a:custGeom>
            <a:avLst/>
            <a:gdLst/>
            <a:ahLst/>
            <a:cxnLst/>
            <a:rect l="l" t="t" r="r" b="b"/>
            <a:pathLst>
              <a:path w="8579230" h="2250290">
                <a:moveTo>
                  <a:pt x="46881" y="0"/>
                </a:moveTo>
                <a:lnTo>
                  <a:pt x="8485460" y="0"/>
                </a:lnTo>
                <a:cubicBezTo>
                  <a:pt x="8537248" y="0"/>
                  <a:pt x="8579230" y="41982"/>
                  <a:pt x="8579230" y="93770"/>
                </a:cubicBezTo>
                <a:lnTo>
                  <a:pt x="8579230" y="2156520"/>
                </a:lnTo>
                <a:cubicBezTo>
                  <a:pt x="8579230" y="2208308"/>
                  <a:pt x="8537248" y="2250290"/>
                  <a:pt x="8485460" y="2250290"/>
                </a:cubicBezTo>
                <a:lnTo>
                  <a:pt x="46881" y="2250290"/>
                </a:lnTo>
                <a:cubicBezTo>
                  <a:pt x="20989" y="2250290"/>
                  <a:pt x="0" y="2229300"/>
                  <a:pt x="0" y="2203409"/>
                </a:cubicBezTo>
                <a:lnTo>
                  <a:pt x="0" y="46881"/>
                </a:lnTo>
                <a:cubicBezTo>
                  <a:pt x="0" y="20989"/>
                  <a:pt x="20989" y="0"/>
                  <a:pt x="46881" y="0"/>
                </a:cubicBez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14" name="Shape 12"/>
          <p:cNvSpPr/>
          <p:nvPr/>
        </p:nvSpPr>
        <p:spPr>
          <a:xfrm>
            <a:off x="738376" y="3809084"/>
            <a:ext cx="46881" cy="2250290"/>
          </a:xfrm>
          <a:custGeom>
            <a:avLst/>
            <a:gdLst/>
            <a:ahLst/>
            <a:cxnLst/>
            <a:rect l="l" t="t" r="r" b="b"/>
            <a:pathLst>
              <a:path w="46881" h="2250290">
                <a:moveTo>
                  <a:pt x="46881" y="0"/>
                </a:moveTo>
                <a:lnTo>
                  <a:pt x="46881" y="0"/>
                </a:lnTo>
                <a:lnTo>
                  <a:pt x="46881" y="2250290"/>
                </a:lnTo>
                <a:lnTo>
                  <a:pt x="46881" y="2250290"/>
                </a:lnTo>
                <a:cubicBezTo>
                  <a:pt x="21007" y="2250290"/>
                  <a:pt x="0" y="2229283"/>
                  <a:pt x="0" y="2203409"/>
                </a:cubicBezTo>
                <a:lnTo>
                  <a:pt x="0" y="46881"/>
                </a:lnTo>
                <a:cubicBezTo>
                  <a:pt x="0" y="21007"/>
                  <a:pt x="21007" y="0"/>
                  <a:pt x="46881" y="0"/>
                </a:cubicBezTo>
                <a:close/>
              </a:path>
            </a:pathLst>
          </a:custGeom>
          <a:solidFill>
            <a:srgbClr val="D4A237"/>
          </a:solidFill>
          <a:ln/>
        </p:spPr>
      </p:sp>
      <p:sp>
        <p:nvSpPr>
          <p:cNvPr id="15" name="Text 13"/>
          <p:cNvSpPr/>
          <p:nvPr/>
        </p:nvSpPr>
        <p:spPr>
          <a:xfrm>
            <a:off x="949341" y="3996609"/>
            <a:ext cx="2472975" cy="3281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61" b="1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backup_suite_core (DLL)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8356453" y="3996609"/>
            <a:ext cx="773537" cy="328167"/>
          </a:xfrm>
          <a:custGeom>
            <a:avLst/>
            <a:gdLst/>
            <a:ahLst/>
            <a:cxnLst/>
            <a:rect l="l" t="t" r="r" b="b"/>
            <a:pathLst>
              <a:path w="773537" h="328167">
                <a:moveTo>
                  <a:pt x="46882" y="0"/>
                </a:moveTo>
                <a:lnTo>
                  <a:pt x="726655" y="0"/>
                </a:lnTo>
                <a:cubicBezTo>
                  <a:pt x="752547" y="0"/>
                  <a:pt x="773537" y="20990"/>
                  <a:pt x="773537" y="46882"/>
                </a:cubicBezTo>
                <a:lnTo>
                  <a:pt x="773537" y="281285"/>
                </a:lnTo>
                <a:cubicBezTo>
                  <a:pt x="773537" y="307177"/>
                  <a:pt x="752547" y="328167"/>
                  <a:pt x="726655" y="328167"/>
                </a:cubicBezTo>
                <a:lnTo>
                  <a:pt x="46882" y="328167"/>
                </a:lnTo>
                <a:cubicBezTo>
                  <a:pt x="20990" y="328167"/>
                  <a:pt x="0" y="307177"/>
                  <a:pt x="0" y="281285"/>
                </a:cubicBezTo>
                <a:lnTo>
                  <a:pt x="0" y="46882"/>
                </a:lnTo>
                <a:cubicBezTo>
                  <a:pt x="0" y="20990"/>
                  <a:pt x="20990" y="0"/>
                  <a:pt x="46882" y="0"/>
                </a:cubicBezTo>
                <a:close/>
              </a:path>
            </a:pathLst>
          </a:custGeom>
          <a:solidFill>
            <a:srgbClr val="D4A237">
              <a:alpha val="20000"/>
            </a:srgbClr>
          </a:solidFill>
          <a:ln/>
        </p:spPr>
      </p:sp>
      <p:sp>
        <p:nvSpPr>
          <p:cNvPr id="17" name="Text 15"/>
          <p:cNvSpPr/>
          <p:nvPr/>
        </p:nvSpPr>
        <p:spPr>
          <a:xfrm>
            <a:off x="8356453" y="3996609"/>
            <a:ext cx="855579" cy="328167"/>
          </a:xfrm>
          <a:prstGeom prst="rect">
            <a:avLst/>
          </a:prstGeom>
          <a:noFill/>
          <a:ln/>
        </p:spPr>
        <p:txBody>
          <a:bodyPr wrap="square" lIns="140643" tIns="46881" rIns="140643" bIns="46881" rtlCol="0" anchor="ctr"/>
          <a:lstStyle/>
          <a:p>
            <a:pPr>
              <a:lnSpc>
                <a:spcPct val="120000"/>
              </a:lnSpc>
            </a:pPr>
            <a:r>
              <a:rPr lang="en-US" sz="1292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核心库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949341" y="4465419"/>
            <a:ext cx="4043490" cy="656335"/>
          </a:xfrm>
          <a:custGeom>
            <a:avLst/>
            <a:gdLst/>
            <a:ahLst/>
            <a:cxnLst/>
            <a:rect l="l" t="t" r="r" b="b"/>
            <a:pathLst>
              <a:path w="4043490" h="656335">
                <a:moveTo>
                  <a:pt x="46882" y="0"/>
                </a:moveTo>
                <a:lnTo>
                  <a:pt x="3996608" y="0"/>
                </a:lnTo>
                <a:cubicBezTo>
                  <a:pt x="4022500" y="0"/>
                  <a:pt x="4043490" y="20990"/>
                  <a:pt x="4043490" y="46882"/>
                </a:cubicBezTo>
                <a:lnTo>
                  <a:pt x="4043490" y="609453"/>
                </a:lnTo>
                <a:cubicBezTo>
                  <a:pt x="4043490" y="635345"/>
                  <a:pt x="4022500" y="656335"/>
                  <a:pt x="3996608" y="656335"/>
                </a:cubicBezTo>
                <a:lnTo>
                  <a:pt x="46882" y="656335"/>
                </a:lnTo>
                <a:cubicBezTo>
                  <a:pt x="20990" y="656335"/>
                  <a:pt x="0" y="635345"/>
                  <a:pt x="0" y="609453"/>
                </a:cubicBezTo>
                <a:lnTo>
                  <a:pt x="0" y="46882"/>
                </a:lnTo>
                <a:cubicBezTo>
                  <a:pt x="0" y="20990"/>
                  <a:pt x="20990" y="0"/>
                  <a:pt x="46882" y="0"/>
                </a:cubicBezTo>
                <a:close/>
              </a:path>
            </a:pathLst>
          </a:custGeom>
          <a:solidFill>
            <a:srgbClr val="495057">
              <a:alpha val="30196"/>
            </a:srgbClr>
          </a:solidFill>
          <a:ln/>
        </p:spPr>
      </p:sp>
      <p:sp>
        <p:nvSpPr>
          <p:cNvPr id="19" name="Text 17"/>
          <p:cNvSpPr/>
          <p:nvPr/>
        </p:nvSpPr>
        <p:spPr>
          <a:xfrm>
            <a:off x="1043103" y="4565041"/>
            <a:ext cx="840654" cy="2168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92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filesystem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1043103" y="4793586"/>
            <a:ext cx="3938007" cy="2344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92" dirty="0">
                <a:solidFill>
                  <a:srgbClr val="F8F9FA">
                    <a:alpha val="6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设备抽象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5086501" y="4465419"/>
            <a:ext cx="4043490" cy="656335"/>
          </a:xfrm>
          <a:custGeom>
            <a:avLst/>
            <a:gdLst/>
            <a:ahLst/>
            <a:cxnLst/>
            <a:rect l="l" t="t" r="r" b="b"/>
            <a:pathLst>
              <a:path w="4043490" h="656335">
                <a:moveTo>
                  <a:pt x="46882" y="0"/>
                </a:moveTo>
                <a:lnTo>
                  <a:pt x="3996608" y="0"/>
                </a:lnTo>
                <a:cubicBezTo>
                  <a:pt x="4022500" y="0"/>
                  <a:pt x="4043490" y="20990"/>
                  <a:pt x="4043490" y="46882"/>
                </a:cubicBezTo>
                <a:lnTo>
                  <a:pt x="4043490" y="609453"/>
                </a:lnTo>
                <a:cubicBezTo>
                  <a:pt x="4043490" y="635345"/>
                  <a:pt x="4022500" y="656335"/>
                  <a:pt x="3996608" y="656335"/>
                </a:cubicBezTo>
                <a:lnTo>
                  <a:pt x="46882" y="656335"/>
                </a:lnTo>
                <a:cubicBezTo>
                  <a:pt x="20990" y="656335"/>
                  <a:pt x="0" y="635345"/>
                  <a:pt x="0" y="609453"/>
                </a:cubicBezTo>
                <a:lnTo>
                  <a:pt x="0" y="46882"/>
                </a:lnTo>
                <a:cubicBezTo>
                  <a:pt x="0" y="20990"/>
                  <a:pt x="20990" y="0"/>
                  <a:pt x="46882" y="0"/>
                </a:cubicBezTo>
                <a:close/>
              </a:path>
            </a:pathLst>
          </a:custGeom>
          <a:solidFill>
            <a:srgbClr val="495057">
              <a:alpha val="30196"/>
            </a:srgbClr>
          </a:solidFill>
          <a:ln/>
        </p:spPr>
      </p:sp>
      <p:sp>
        <p:nvSpPr>
          <p:cNvPr id="22" name="Text 20"/>
          <p:cNvSpPr/>
          <p:nvPr/>
        </p:nvSpPr>
        <p:spPr>
          <a:xfrm>
            <a:off x="5180263" y="4565041"/>
            <a:ext cx="1424744" cy="2168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92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backup_controller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5180263" y="4793586"/>
            <a:ext cx="3938007" cy="2344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92" dirty="0">
                <a:solidFill>
                  <a:srgbClr val="F8F9FA">
                    <a:alpha val="6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备份逻辑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949341" y="5215516"/>
            <a:ext cx="4043490" cy="656335"/>
          </a:xfrm>
          <a:custGeom>
            <a:avLst/>
            <a:gdLst/>
            <a:ahLst/>
            <a:cxnLst/>
            <a:rect l="l" t="t" r="r" b="b"/>
            <a:pathLst>
              <a:path w="4043490" h="656335">
                <a:moveTo>
                  <a:pt x="46882" y="0"/>
                </a:moveTo>
                <a:lnTo>
                  <a:pt x="3996608" y="0"/>
                </a:lnTo>
                <a:cubicBezTo>
                  <a:pt x="4022500" y="0"/>
                  <a:pt x="4043490" y="20990"/>
                  <a:pt x="4043490" y="46882"/>
                </a:cubicBezTo>
                <a:lnTo>
                  <a:pt x="4043490" y="609453"/>
                </a:lnTo>
                <a:cubicBezTo>
                  <a:pt x="4043490" y="635345"/>
                  <a:pt x="4022500" y="656335"/>
                  <a:pt x="3996608" y="656335"/>
                </a:cubicBezTo>
                <a:lnTo>
                  <a:pt x="46882" y="656335"/>
                </a:lnTo>
                <a:cubicBezTo>
                  <a:pt x="20990" y="656335"/>
                  <a:pt x="0" y="635345"/>
                  <a:pt x="0" y="609453"/>
                </a:cubicBezTo>
                <a:lnTo>
                  <a:pt x="0" y="46882"/>
                </a:lnTo>
                <a:cubicBezTo>
                  <a:pt x="0" y="20990"/>
                  <a:pt x="20990" y="0"/>
                  <a:pt x="46882" y="0"/>
                </a:cubicBezTo>
                <a:close/>
              </a:path>
            </a:pathLst>
          </a:custGeom>
          <a:solidFill>
            <a:srgbClr val="495057">
              <a:alpha val="30196"/>
            </a:srgbClr>
          </a:solidFill>
          <a:ln/>
        </p:spPr>
      </p:sp>
      <p:sp>
        <p:nvSpPr>
          <p:cNvPr id="25" name="Text 23"/>
          <p:cNvSpPr/>
          <p:nvPr/>
        </p:nvSpPr>
        <p:spPr>
          <a:xfrm>
            <a:off x="1043103" y="5315138"/>
            <a:ext cx="883506" cy="2168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92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encryption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1043103" y="5543683"/>
            <a:ext cx="3938007" cy="2344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92" dirty="0">
                <a:solidFill>
                  <a:srgbClr val="F8F9FA">
                    <a:alpha val="6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加密算法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5086501" y="5215516"/>
            <a:ext cx="4043490" cy="656335"/>
          </a:xfrm>
          <a:custGeom>
            <a:avLst/>
            <a:gdLst/>
            <a:ahLst/>
            <a:cxnLst/>
            <a:rect l="l" t="t" r="r" b="b"/>
            <a:pathLst>
              <a:path w="4043490" h="656335">
                <a:moveTo>
                  <a:pt x="46882" y="0"/>
                </a:moveTo>
                <a:lnTo>
                  <a:pt x="3996608" y="0"/>
                </a:lnTo>
                <a:cubicBezTo>
                  <a:pt x="4022500" y="0"/>
                  <a:pt x="4043490" y="20990"/>
                  <a:pt x="4043490" y="46882"/>
                </a:cubicBezTo>
                <a:lnTo>
                  <a:pt x="4043490" y="609453"/>
                </a:lnTo>
                <a:cubicBezTo>
                  <a:pt x="4043490" y="635345"/>
                  <a:pt x="4022500" y="656335"/>
                  <a:pt x="3996608" y="656335"/>
                </a:cubicBezTo>
                <a:lnTo>
                  <a:pt x="46882" y="656335"/>
                </a:lnTo>
                <a:cubicBezTo>
                  <a:pt x="20990" y="656335"/>
                  <a:pt x="0" y="635345"/>
                  <a:pt x="0" y="609453"/>
                </a:cubicBezTo>
                <a:lnTo>
                  <a:pt x="0" y="46882"/>
                </a:lnTo>
                <a:cubicBezTo>
                  <a:pt x="0" y="20990"/>
                  <a:pt x="20990" y="0"/>
                  <a:pt x="46882" y="0"/>
                </a:cubicBezTo>
                <a:close/>
              </a:path>
            </a:pathLst>
          </a:custGeom>
          <a:solidFill>
            <a:srgbClr val="495057">
              <a:alpha val="30196"/>
            </a:srgbClr>
          </a:solidFill>
          <a:ln/>
        </p:spPr>
      </p:sp>
      <p:sp>
        <p:nvSpPr>
          <p:cNvPr id="28" name="Text 26"/>
          <p:cNvSpPr/>
          <p:nvPr/>
        </p:nvSpPr>
        <p:spPr>
          <a:xfrm>
            <a:off x="5180263" y="5315138"/>
            <a:ext cx="390889" cy="2168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92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utils</a:t>
            </a: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5180263" y="5543683"/>
            <a:ext cx="3938007" cy="2344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92" dirty="0">
                <a:solidFill>
                  <a:srgbClr val="F8F9FA">
                    <a:alpha val="6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工具类</a:t>
            </a: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4910697" y="6246898"/>
            <a:ext cx="210965" cy="281286"/>
          </a:xfrm>
          <a:custGeom>
            <a:avLst/>
            <a:gdLst/>
            <a:ahLst/>
            <a:cxnLst/>
            <a:rect l="l" t="t" r="r" b="b"/>
            <a:pathLst>
              <a:path w="210965" h="281286">
                <a:moveTo>
                  <a:pt x="93066" y="276122"/>
                </a:moveTo>
                <a:cubicBezTo>
                  <a:pt x="99934" y="282989"/>
                  <a:pt x="111086" y="282989"/>
                  <a:pt x="117953" y="276122"/>
                </a:cubicBezTo>
                <a:lnTo>
                  <a:pt x="205855" y="188220"/>
                </a:lnTo>
                <a:cubicBezTo>
                  <a:pt x="212723" y="181353"/>
                  <a:pt x="212723" y="170200"/>
                  <a:pt x="205855" y="163333"/>
                </a:cubicBezTo>
                <a:cubicBezTo>
                  <a:pt x="198988" y="156465"/>
                  <a:pt x="187835" y="156465"/>
                  <a:pt x="180968" y="163333"/>
                </a:cubicBezTo>
                <a:lnTo>
                  <a:pt x="123063" y="221238"/>
                </a:lnTo>
                <a:lnTo>
                  <a:pt x="123063" y="17580"/>
                </a:lnTo>
                <a:cubicBezTo>
                  <a:pt x="123063" y="7856"/>
                  <a:pt x="115206" y="0"/>
                  <a:pt x="105482" y="0"/>
                </a:cubicBezTo>
                <a:cubicBezTo>
                  <a:pt x="95758" y="0"/>
                  <a:pt x="87902" y="7856"/>
                  <a:pt x="87902" y="17580"/>
                </a:cubicBezTo>
                <a:lnTo>
                  <a:pt x="87902" y="221238"/>
                </a:lnTo>
                <a:lnTo>
                  <a:pt x="29997" y="163333"/>
                </a:lnTo>
                <a:cubicBezTo>
                  <a:pt x="23129" y="156465"/>
                  <a:pt x="11977" y="156465"/>
                  <a:pt x="5109" y="163333"/>
                </a:cubicBezTo>
                <a:cubicBezTo>
                  <a:pt x="-1758" y="170200"/>
                  <a:pt x="-1758" y="181353"/>
                  <a:pt x="5109" y="188220"/>
                </a:cubicBezTo>
                <a:lnTo>
                  <a:pt x="93011" y="276122"/>
                </a:lnTo>
                <a:close/>
              </a:path>
            </a:pathLst>
          </a:custGeom>
          <a:solidFill>
            <a:srgbClr val="D4A237"/>
          </a:solidFill>
          <a:ln/>
        </p:spPr>
      </p:sp>
      <p:sp>
        <p:nvSpPr>
          <p:cNvPr id="31" name="Shape 29"/>
          <p:cNvSpPr/>
          <p:nvPr/>
        </p:nvSpPr>
        <p:spPr>
          <a:xfrm>
            <a:off x="714936" y="6715709"/>
            <a:ext cx="2801142" cy="703216"/>
          </a:xfrm>
          <a:custGeom>
            <a:avLst/>
            <a:gdLst/>
            <a:ahLst/>
            <a:cxnLst/>
            <a:rect l="l" t="t" r="r" b="b"/>
            <a:pathLst>
              <a:path w="2801142" h="703216">
                <a:moveTo>
                  <a:pt x="46883" y="0"/>
                </a:moveTo>
                <a:lnTo>
                  <a:pt x="2754259" y="0"/>
                </a:lnTo>
                <a:cubicBezTo>
                  <a:pt x="2780152" y="0"/>
                  <a:pt x="2801142" y="20990"/>
                  <a:pt x="2801142" y="46883"/>
                </a:cubicBezTo>
                <a:lnTo>
                  <a:pt x="2801142" y="656332"/>
                </a:lnTo>
                <a:cubicBezTo>
                  <a:pt x="2801142" y="682225"/>
                  <a:pt x="2780152" y="703216"/>
                  <a:pt x="2754259" y="703216"/>
                </a:cubicBezTo>
                <a:lnTo>
                  <a:pt x="46883" y="703216"/>
                </a:lnTo>
                <a:cubicBezTo>
                  <a:pt x="21008" y="703216"/>
                  <a:pt x="0" y="682208"/>
                  <a:pt x="0" y="656332"/>
                </a:cubicBezTo>
                <a:lnTo>
                  <a:pt x="0" y="46883"/>
                </a:lnTo>
                <a:cubicBezTo>
                  <a:pt x="0" y="21008"/>
                  <a:pt x="21008" y="0"/>
                  <a:pt x="46883" y="0"/>
                </a:cubicBezTo>
                <a:close/>
              </a:path>
            </a:pathLst>
          </a:custGeom>
          <a:solidFill>
            <a:srgbClr val="495057"/>
          </a:solidFill>
          <a:ln/>
        </p:spPr>
      </p:sp>
      <p:sp>
        <p:nvSpPr>
          <p:cNvPr id="32" name="Text 30"/>
          <p:cNvSpPr/>
          <p:nvPr/>
        </p:nvSpPr>
        <p:spPr>
          <a:xfrm>
            <a:off x="814558" y="6856352"/>
            <a:ext cx="2601898" cy="2344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292" b="1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SystemDevice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820418" y="7090757"/>
            <a:ext cx="2590177" cy="18752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107" dirty="0">
                <a:solidFill>
                  <a:srgbClr val="F8F9FA">
                    <a:alpha val="6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本地文件系统</a:t>
            </a: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>
            <a:off x="3613686" y="6715709"/>
            <a:ext cx="2801142" cy="703216"/>
          </a:xfrm>
          <a:custGeom>
            <a:avLst/>
            <a:gdLst/>
            <a:ahLst/>
            <a:cxnLst/>
            <a:rect l="l" t="t" r="r" b="b"/>
            <a:pathLst>
              <a:path w="2801142" h="703216">
                <a:moveTo>
                  <a:pt x="46883" y="0"/>
                </a:moveTo>
                <a:lnTo>
                  <a:pt x="2754259" y="0"/>
                </a:lnTo>
                <a:cubicBezTo>
                  <a:pt x="2780152" y="0"/>
                  <a:pt x="2801142" y="20990"/>
                  <a:pt x="2801142" y="46883"/>
                </a:cubicBezTo>
                <a:lnTo>
                  <a:pt x="2801142" y="656332"/>
                </a:lnTo>
                <a:cubicBezTo>
                  <a:pt x="2801142" y="682225"/>
                  <a:pt x="2780152" y="703216"/>
                  <a:pt x="2754259" y="703216"/>
                </a:cubicBezTo>
                <a:lnTo>
                  <a:pt x="46883" y="703216"/>
                </a:lnTo>
                <a:cubicBezTo>
                  <a:pt x="21008" y="703216"/>
                  <a:pt x="0" y="682208"/>
                  <a:pt x="0" y="656332"/>
                </a:cubicBezTo>
                <a:lnTo>
                  <a:pt x="0" y="46883"/>
                </a:lnTo>
                <a:cubicBezTo>
                  <a:pt x="0" y="21008"/>
                  <a:pt x="21008" y="0"/>
                  <a:pt x="46883" y="0"/>
                </a:cubicBezTo>
                <a:close/>
              </a:path>
            </a:pathLst>
          </a:custGeom>
          <a:solidFill>
            <a:srgbClr val="495057"/>
          </a:solidFill>
          <a:ln/>
        </p:spPr>
      </p:sp>
      <p:sp>
        <p:nvSpPr>
          <p:cNvPr id="35" name="Text 33"/>
          <p:cNvSpPr/>
          <p:nvPr/>
        </p:nvSpPr>
        <p:spPr>
          <a:xfrm>
            <a:off x="3713308" y="6856352"/>
            <a:ext cx="2601898" cy="2344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292" b="1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Tar/ZipDevice</a:t>
            </a:r>
            <a:endParaRPr lang="en-US" sz="1600" dirty="0"/>
          </a:p>
        </p:txBody>
      </p:sp>
      <p:sp>
        <p:nvSpPr>
          <p:cNvPr id="36" name="Text 34"/>
          <p:cNvSpPr/>
          <p:nvPr/>
        </p:nvSpPr>
        <p:spPr>
          <a:xfrm>
            <a:off x="3719168" y="7090757"/>
            <a:ext cx="2590177" cy="18752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107" dirty="0">
                <a:solidFill>
                  <a:srgbClr val="F8F9FA">
                    <a:alpha val="6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归档格式</a:t>
            </a:r>
            <a:endParaRPr lang="en-US" sz="1600" dirty="0"/>
          </a:p>
        </p:txBody>
      </p:sp>
      <p:sp>
        <p:nvSpPr>
          <p:cNvPr id="37" name="Shape 35"/>
          <p:cNvSpPr/>
          <p:nvPr/>
        </p:nvSpPr>
        <p:spPr>
          <a:xfrm>
            <a:off x="6512435" y="6715709"/>
            <a:ext cx="2801142" cy="703216"/>
          </a:xfrm>
          <a:custGeom>
            <a:avLst/>
            <a:gdLst/>
            <a:ahLst/>
            <a:cxnLst/>
            <a:rect l="l" t="t" r="r" b="b"/>
            <a:pathLst>
              <a:path w="2801142" h="703216">
                <a:moveTo>
                  <a:pt x="46883" y="0"/>
                </a:moveTo>
                <a:lnTo>
                  <a:pt x="2754259" y="0"/>
                </a:lnTo>
                <a:cubicBezTo>
                  <a:pt x="2780152" y="0"/>
                  <a:pt x="2801142" y="20990"/>
                  <a:pt x="2801142" y="46883"/>
                </a:cubicBezTo>
                <a:lnTo>
                  <a:pt x="2801142" y="656332"/>
                </a:lnTo>
                <a:cubicBezTo>
                  <a:pt x="2801142" y="682225"/>
                  <a:pt x="2780152" y="703216"/>
                  <a:pt x="2754259" y="703216"/>
                </a:cubicBezTo>
                <a:lnTo>
                  <a:pt x="46883" y="703216"/>
                </a:lnTo>
                <a:cubicBezTo>
                  <a:pt x="21008" y="703216"/>
                  <a:pt x="0" y="682208"/>
                  <a:pt x="0" y="656332"/>
                </a:cubicBezTo>
                <a:lnTo>
                  <a:pt x="0" y="46883"/>
                </a:lnTo>
                <a:cubicBezTo>
                  <a:pt x="0" y="21008"/>
                  <a:pt x="21008" y="0"/>
                  <a:pt x="46883" y="0"/>
                </a:cubicBezTo>
                <a:close/>
              </a:path>
            </a:pathLst>
          </a:custGeom>
          <a:solidFill>
            <a:srgbClr val="495057"/>
          </a:solidFill>
          <a:ln/>
        </p:spPr>
      </p:sp>
      <p:sp>
        <p:nvSpPr>
          <p:cNvPr id="38" name="Text 36"/>
          <p:cNvSpPr/>
          <p:nvPr/>
        </p:nvSpPr>
        <p:spPr>
          <a:xfrm>
            <a:off x="6612058" y="6856352"/>
            <a:ext cx="2601898" cy="2344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292" b="1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SevenZipDevice</a:t>
            </a:r>
            <a:endParaRPr lang="en-US" sz="1600" dirty="0"/>
          </a:p>
        </p:txBody>
      </p:sp>
      <p:sp>
        <p:nvSpPr>
          <p:cNvPr id="39" name="Text 37"/>
          <p:cNvSpPr/>
          <p:nvPr/>
        </p:nvSpPr>
        <p:spPr>
          <a:xfrm>
            <a:off x="6617918" y="7090757"/>
            <a:ext cx="2590177" cy="18752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107" dirty="0">
                <a:solidFill>
                  <a:srgbClr val="F8F9FA">
                    <a:alpha val="6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7z格式</a:t>
            </a:r>
            <a:endParaRPr lang="en-US" sz="1600" dirty="0"/>
          </a:p>
        </p:txBody>
      </p:sp>
      <p:grpSp>
        <p:nvGrpSpPr>
          <p:cNvPr id="68" name="组合 67">
            <a:extLst>
              <a:ext uri="{FF2B5EF4-FFF2-40B4-BE49-F238E27FC236}">
                <a16:creationId xmlns:a16="http://schemas.microsoft.com/office/drawing/2014/main" id="{D0C859C3-4947-0949-C947-74FBAB98FEF4}"/>
              </a:ext>
            </a:extLst>
          </p:cNvPr>
          <p:cNvGrpSpPr/>
          <p:nvPr/>
        </p:nvGrpSpPr>
        <p:grpSpPr>
          <a:xfrm>
            <a:off x="9803906" y="947401"/>
            <a:ext cx="5977332" cy="3668441"/>
            <a:chOff x="9803906" y="1365410"/>
            <a:chExt cx="5977332" cy="3668441"/>
          </a:xfrm>
        </p:grpSpPr>
        <p:sp>
          <p:nvSpPr>
            <p:cNvPr id="40" name="Shape 38"/>
            <p:cNvSpPr/>
            <p:nvPr/>
          </p:nvSpPr>
          <p:spPr>
            <a:xfrm>
              <a:off x="9803906" y="1365410"/>
              <a:ext cx="5977332" cy="3668441"/>
            </a:xfrm>
            <a:custGeom>
              <a:avLst/>
              <a:gdLst/>
              <a:ahLst/>
              <a:cxnLst/>
              <a:rect l="l" t="t" r="r" b="b"/>
              <a:pathLst>
                <a:path w="5977332" h="3668441">
                  <a:moveTo>
                    <a:pt x="93765" y="0"/>
                  </a:moveTo>
                  <a:lnTo>
                    <a:pt x="5883567" y="0"/>
                  </a:lnTo>
                  <a:cubicBezTo>
                    <a:pt x="5935318" y="0"/>
                    <a:pt x="5977332" y="42015"/>
                    <a:pt x="5977332" y="93765"/>
                  </a:cubicBezTo>
                  <a:lnTo>
                    <a:pt x="5977332" y="3574676"/>
                  </a:lnTo>
                  <a:cubicBezTo>
                    <a:pt x="5977332" y="3626461"/>
                    <a:pt x="5935352" y="3668441"/>
                    <a:pt x="5883567" y="3668441"/>
                  </a:cubicBezTo>
                  <a:lnTo>
                    <a:pt x="93765" y="3668441"/>
                  </a:lnTo>
                  <a:cubicBezTo>
                    <a:pt x="41980" y="3668441"/>
                    <a:pt x="0" y="3626461"/>
                    <a:pt x="0" y="3574676"/>
                  </a:cubicBezTo>
                  <a:lnTo>
                    <a:pt x="0" y="93765"/>
                  </a:lnTo>
                  <a:cubicBezTo>
                    <a:pt x="0" y="42015"/>
                    <a:pt x="42015" y="0"/>
                    <a:pt x="93765" y="0"/>
                  </a:cubicBezTo>
                  <a:close/>
                </a:path>
              </a:pathLst>
            </a:custGeom>
            <a:solidFill>
              <a:srgbClr val="343A40"/>
            </a:solidFill>
            <a:ln w="12700">
              <a:solidFill>
                <a:srgbClr val="495057">
                  <a:alpha val="30196"/>
                </a:srgbClr>
              </a:solidFill>
              <a:prstDash val="solid"/>
            </a:ln>
          </p:spPr>
        </p:sp>
        <p:sp>
          <p:nvSpPr>
            <p:cNvPr id="41" name="Text 39"/>
            <p:cNvSpPr/>
            <p:nvPr/>
          </p:nvSpPr>
          <p:spPr>
            <a:xfrm>
              <a:off x="10044171" y="1605676"/>
              <a:ext cx="5614004" cy="328167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20000"/>
                </a:lnSpc>
              </a:pPr>
              <a:r>
                <a:rPr lang="en-US" sz="1846" b="1" dirty="0">
                  <a:solidFill>
                    <a:srgbClr val="D4A237"/>
                  </a:solidFill>
                  <a:latin typeface="MiSans" pitchFamily="34" charset="0"/>
                  <a:ea typeface="MiSans" pitchFamily="34" charset="-122"/>
                  <a:cs typeface="MiSans" pitchFamily="34" charset="-120"/>
                </a:rPr>
                <a:t>核心技术栈</a:t>
              </a:r>
              <a:endParaRPr lang="en-US" sz="1600" dirty="0"/>
            </a:p>
          </p:txBody>
        </p:sp>
        <p:sp>
          <p:nvSpPr>
            <p:cNvPr id="42" name="Text 40"/>
            <p:cNvSpPr/>
            <p:nvPr/>
          </p:nvSpPr>
          <p:spPr>
            <a:xfrm>
              <a:off x="10044171" y="2121367"/>
              <a:ext cx="5590564" cy="281286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en-US" sz="1477" b="1" dirty="0">
                  <a:solidFill>
                    <a:srgbClr val="F8F9FA"/>
                  </a:solidFill>
                  <a:latin typeface="MiSans" pitchFamily="34" charset="0"/>
                  <a:ea typeface="MiSans" pitchFamily="34" charset="-122"/>
                  <a:cs typeface="MiSans" pitchFamily="34" charset="-120"/>
                </a:rPr>
                <a:t>构建与编译</a:t>
              </a:r>
              <a:endParaRPr lang="en-US" sz="1600" dirty="0"/>
            </a:p>
          </p:txBody>
        </p:sp>
        <p:sp>
          <p:nvSpPr>
            <p:cNvPr id="43" name="Text 41"/>
            <p:cNvSpPr/>
            <p:nvPr/>
          </p:nvSpPr>
          <p:spPr>
            <a:xfrm>
              <a:off x="10044171" y="2449534"/>
              <a:ext cx="5578844" cy="23440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20000"/>
                </a:lnSpc>
              </a:pPr>
              <a:r>
                <a:rPr lang="en-US" sz="1292" dirty="0">
                  <a:solidFill>
                    <a:srgbClr val="F8F9FA">
                      <a:alpha val="70000"/>
                    </a:srgbClr>
                  </a:solidFill>
                  <a:latin typeface="MiSans" pitchFamily="34" charset="0"/>
                  <a:ea typeface="MiSans" pitchFamily="34" charset="-122"/>
                  <a:cs typeface="MiSans" pitchFamily="34" charset="-120"/>
                </a:rPr>
                <a:t>CMake 3.28+ | MSVC 2022 | vcpkg</a:t>
              </a:r>
              <a:endParaRPr lang="en-US" sz="1600" dirty="0"/>
            </a:p>
          </p:txBody>
        </p:sp>
        <p:sp>
          <p:nvSpPr>
            <p:cNvPr id="44" name="Text 42"/>
            <p:cNvSpPr/>
            <p:nvPr/>
          </p:nvSpPr>
          <p:spPr>
            <a:xfrm>
              <a:off x="10044171" y="2824583"/>
              <a:ext cx="5590564" cy="281286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en-US" sz="1477" b="1" dirty="0">
                  <a:solidFill>
                    <a:srgbClr val="F8F9FA"/>
                  </a:solidFill>
                  <a:latin typeface="MiSans" pitchFamily="34" charset="0"/>
                  <a:ea typeface="MiSans" pitchFamily="34" charset="-122"/>
                  <a:cs typeface="MiSans" pitchFamily="34" charset="-120"/>
                </a:rPr>
                <a:t>语言标准</a:t>
              </a:r>
              <a:endParaRPr lang="en-US" sz="1600" dirty="0"/>
            </a:p>
          </p:txBody>
        </p:sp>
        <p:sp>
          <p:nvSpPr>
            <p:cNvPr id="45" name="Text 43"/>
            <p:cNvSpPr/>
            <p:nvPr/>
          </p:nvSpPr>
          <p:spPr>
            <a:xfrm>
              <a:off x="10044171" y="3152750"/>
              <a:ext cx="5578844" cy="23440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20000"/>
                </a:lnSpc>
              </a:pPr>
              <a:r>
                <a:rPr lang="en-US" sz="1292" dirty="0">
                  <a:solidFill>
                    <a:srgbClr val="F8F9FA">
                      <a:alpha val="70000"/>
                    </a:srgbClr>
                  </a:solidFill>
                  <a:latin typeface="MiSans" pitchFamily="34" charset="0"/>
                  <a:ea typeface="MiSans" pitchFamily="34" charset="-122"/>
                  <a:cs typeface="MiSans" pitchFamily="34" charset="-120"/>
                </a:rPr>
                <a:t>C++17 | STL | 现代C++特性</a:t>
              </a:r>
              <a:endParaRPr lang="en-US" sz="1600" dirty="0"/>
            </a:p>
          </p:txBody>
        </p:sp>
        <p:sp>
          <p:nvSpPr>
            <p:cNvPr id="46" name="Text 44"/>
            <p:cNvSpPr/>
            <p:nvPr/>
          </p:nvSpPr>
          <p:spPr>
            <a:xfrm>
              <a:off x="10044171" y="3527798"/>
              <a:ext cx="5590564" cy="281286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en-US" sz="1477" b="1" dirty="0">
                  <a:solidFill>
                    <a:srgbClr val="F8F9FA"/>
                  </a:solidFill>
                  <a:latin typeface="MiSans" pitchFamily="34" charset="0"/>
                  <a:ea typeface="MiSans" pitchFamily="34" charset="-122"/>
                  <a:cs typeface="MiSans" pitchFamily="34" charset="-120"/>
                </a:rPr>
                <a:t>核心依赖</a:t>
              </a:r>
              <a:endParaRPr lang="en-US" sz="1600" dirty="0"/>
            </a:p>
          </p:txBody>
        </p:sp>
        <p:sp>
          <p:nvSpPr>
            <p:cNvPr id="47" name="Text 45"/>
            <p:cNvSpPr/>
            <p:nvPr/>
          </p:nvSpPr>
          <p:spPr>
            <a:xfrm>
              <a:off x="10044171" y="3855965"/>
              <a:ext cx="5578844" cy="23440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20000"/>
                </a:lnSpc>
              </a:pPr>
              <a:r>
                <a:rPr lang="en-US" sz="1292" dirty="0">
                  <a:solidFill>
                    <a:srgbClr val="F8F9FA">
                      <a:alpha val="70000"/>
                    </a:srgbClr>
                  </a:solidFill>
                  <a:latin typeface="MiSans" pitchFamily="34" charset="0"/>
                  <a:ea typeface="MiSans" pitchFamily="34" charset="-122"/>
                  <a:cs typeface="MiSans" pitchFamily="34" charset="-120"/>
                </a:rPr>
                <a:t>libarchive | SQLite3 | 7-Zip | OpenSSL</a:t>
              </a:r>
              <a:endParaRPr lang="en-US" sz="1600" dirty="0"/>
            </a:p>
          </p:txBody>
        </p:sp>
        <p:sp>
          <p:nvSpPr>
            <p:cNvPr id="48" name="Text 46"/>
            <p:cNvSpPr/>
            <p:nvPr/>
          </p:nvSpPr>
          <p:spPr>
            <a:xfrm>
              <a:off x="10044171" y="4231014"/>
              <a:ext cx="5590564" cy="281286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en-US" sz="1477" b="1" dirty="0">
                  <a:solidFill>
                    <a:srgbClr val="F8F9FA"/>
                  </a:solidFill>
                  <a:latin typeface="MiSans" pitchFamily="34" charset="0"/>
                  <a:ea typeface="MiSans" pitchFamily="34" charset="-122"/>
                  <a:cs typeface="MiSans" pitchFamily="34" charset="-120"/>
                </a:rPr>
                <a:t>测试框架</a:t>
              </a:r>
              <a:endParaRPr lang="en-US" sz="1600" dirty="0"/>
            </a:p>
          </p:txBody>
        </p:sp>
        <p:sp>
          <p:nvSpPr>
            <p:cNvPr id="49" name="Text 47"/>
            <p:cNvSpPr/>
            <p:nvPr/>
          </p:nvSpPr>
          <p:spPr>
            <a:xfrm>
              <a:off x="10044171" y="4559181"/>
              <a:ext cx="5578844" cy="23440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20000"/>
                </a:lnSpc>
              </a:pPr>
              <a:r>
                <a:rPr lang="en-US" sz="1292" dirty="0">
                  <a:solidFill>
                    <a:srgbClr val="F8F9FA">
                      <a:alpha val="70000"/>
                    </a:srgbClr>
                  </a:solidFill>
                  <a:latin typeface="MiSans" pitchFamily="34" charset="0"/>
                  <a:ea typeface="MiSans" pitchFamily="34" charset="-122"/>
                  <a:cs typeface="MiSans" pitchFamily="34" charset="-120"/>
                </a:rPr>
                <a:t>GoogleTest | 单元测试 | </a:t>
              </a:r>
              <a:r>
                <a:rPr lang="en-US" sz="1292" dirty="0" err="1">
                  <a:solidFill>
                    <a:srgbClr val="F8F9FA">
                      <a:alpha val="70000"/>
                    </a:srgbClr>
                  </a:solidFill>
                  <a:latin typeface="MiSans" pitchFamily="34" charset="0"/>
                  <a:ea typeface="MiSans" pitchFamily="34" charset="-122"/>
                  <a:cs typeface="MiSans" pitchFamily="34" charset="-120"/>
                </a:rPr>
                <a:t>功能测试</a:t>
              </a:r>
              <a:r>
                <a:rPr lang="en-US" sz="1292" dirty="0">
                  <a:solidFill>
                    <a:srgbClr val="F8F9FA">
                      <a:alpha val="70000"/>
                    </a:srgbClr>
                  </a:solidFill>
                  <a:latin typeface="MiSans" pitchFamily="34" charset="0"/>
                  <a:ea typeface="MiSans" pitchFamily="34" charset="-122"/>
                  <a:cs typeface="MiSans" pitchFamily="34" charset="-120"/>
                </a:rPr>
                <a:t> | CRT</a:t>
              </a:r>
              <a:r>
                <a:rPr lang="zh-CN" altLang="en-US" sz="1292" dirty="0">
                  <a:solidFill>
                    <a:srgbClr val="F8F9FA">
                      <a:alpha val="70000"/>
                    </a:srgbClr>
                  </a:solidFill>
                  <a:latin typeface="MiSans" pitchFamily="34" charset="0"/>
                  <a:ea typeface="MiSans" pitchFamily="34" charset="-122"/>
                  <a:cs typeface="MiSans" pitchFamily="34" charset="-120"/>
                </a:rPr>
                <a:t>内存泄露测试</a:t>
              </a:r>
              <a:endParaRPr lang="en-US" sz="1600" dirty="0"/>
            </a:p>
          </p:txBody>
        </p:sp>
      </p:grpSp>
      <p:grpSp>
        <p:nvGrpSpPr>
          <p:cNvPr id="69" name="组合 68">
            <a:extLst>
              <a:ext uri="{FF2B5EF4-FFF2-40B4-BE49-F238E27FC236}">
                <a16:creationId xmlns:a16="http://schemas.microsoft.com/office/drawing/2014/main" id="{478CAFA9-65E5-D0CF-C342-4A5A52DF6252}"/>
              </a:ext>
            </a:extLst>
          </p:cNvPr>
          <p:cNvGrpSpPr/>
          <p:nvPr/>
        </p:nvGrpSpPr>
        <p:grpSpPr>
          <a:xfrm>
            <a:off x="9803906" y="4835842"/>
            <a:ext cx="5977332" cy="3855965"/>
            <a:chOff x="9803906" y="5279977"/>
            <a:chExt cx="5977332" cy="3855965"/>
          </a:xfrm>
        </p:grpSpPr>
        <p:sp>
          <p:nvSpPr>
            <p:cNvPr id="50" name="Shape 48"/>
            <p:cNvSpPr/>
            <p:nvPr/>
          </p:nvSpPr>
          <p:spPr>
            <a:xfrm>
              <a:off x="9803906" y="5279977"/>
              <a:ext cx="5977332" cy="3855965"/>
            </a:xfrm>
            <a:custGeom>
              <a:avLst/>
              <a:gdLst/>
              <a:ahLst/>
              <a:cxnLst/>
              <a:rect l="l" t="t" r="r" b="b"/>
              <a:pathLst>
                <a:path w="5977332" h="3855965">
                  <a:moveTo>
                    <a:pt x="93777" y="0"/>
                  </a:moveTo>
                  <a:lnTo>
                    <a:pt x="5883555" y="0"/>
                  </a:lnTo>
                  <a:cubicBezTo>
                    <a:pt x="5935347" y="0"/>
                    <a:pt x="5977332" y="41985"/>
                    <a:pt x="5977332" y="93777"/>
                  </a:cubicBezTo>
                  <a:lnTo>
                    <a:pt x="5977332" y="3762188"/>
                  </a:lnTo>
                  <a:cubicBezTo>
                    <a:pt x="5977332" y="3813980"/>
                    <a:pt x="5935347" y="3855965"/>
                    <a:pt x="5883555" y="3855965"/>
                  </a:cubicBezTo>
                  <a:lnTo>
                    <a:pt x="93777" y="3855965"/>
                  </a:lnTo>
                  <a:cubicBezTo>
                    <a:pt x="41985" y="3855965"/>
                    <a:pt x="0" y="3813980"/>
                    <a:pt x="0" y="3762188"/>
                  </a:cubicBezTo>
                  <a:lnTo>
                    <a:pt x="0" y="93777"/>
                  </a:lnTo>
                  <a:cubicBezTo>
                    <a:pt x="0" y="42020"/>
                    <a:pt x="42020" y="0"/>
                    <a:pt x="93777" y="0"/>
                  </a:cubicBezTo>
                  <a:close/>
                </a:path>
              </a:pathLst>
            </a:custGeom>
            <a:solidFill>
              <a:srgbClr val="343A40"/>
            </a:solidFill>
            <a:ln w="12700">
              <a:solidFill>
                <a:srgbClr val="495057">
                  <a:alpha val="30196"/>
                </a:srgbClr>
              </a:solidFill>
              <a:prstDash val="solid"/>
            </a:ln>
          </p:spPr>
        </p:sp>
        <p:sp>
          <p:nvSpPr>
            <p:cNvPr id="51" name="Text 49"/>
            <p:cNvSpPr/>
            <p:nvPr/>
          </p:nvSpPr>
          <p:spPr>
            <a:xfrm>
              <a:off x="10044171" y="5520242"/>
              <a:ext cx="5614004" cy="328167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20000"/>
                </a:lnSpc>
              </a:pPr>
              <a:r>
                <a:rPr lang="en-US" sz="1846" b="1" dirty="0">
                  <a:solidFill>
                    <a:srgbClr val="D4A237"/>
                  </a:solidFill>
                  <a:latin typeface="MiSans" pitchFamily="34" charset="0"/>
                  <a:ea typeface="MiSans" pitchFamily="34" charset="-122"/>
                  <a:cs typeface="MiSans" pitchFamily="34" charset="-120"/>
                </a:rPr>
                <a:t>项目状态</a:t>
              </a:r>
              <a:endParaRPr lang="en-US" sz="1600" dirty="0"/>
            </a:p>
          </p:txBody>
        </p:sp>
        <p:sp>
          <p:nvSpPr>
            <p:cNvPr id="52" name="Shape 50"/>
            <p:cNvSpPr/>
            <p:nvPr/>
          </p:nvSpPr>
          <p:spPr>
            <a:xfrm>
              <a:off x="10044171" y="6035934"/>
              <a:ext cx="5496802" cy="609453"/>
            </a:xfrm>
            <a:custGeom>
              <a:avLst/>
              <a:gdLst/>
              <a:ahLst/>
              <a:cxnLst/>
              <a:rect l="l" t="t" r="r" b="b"/>
              <a:pathLst>
                <a:path w="5496802" h="609453">
                  <a:moveTo>
                    <a:pt x="46879" y="0"/>
                  </a:moveTo>
                  <a:lnTo>
                    <a:pt x="5449923" y="0"/>
                  </a:lnTo>
                  <a:cubicBezTo>
                    <a:pt x="5475813" y="0"/>
                    <a:pt x="5496802" y="20989"/>
                    <a:pt x="5496802" y="46879"/>
                  </a:cubicBezTo>
                  <a:lnTo>
                    <a:pt x="5496802" y="562574"/>
                  </a:lnTo>
                  <a:cubicBezTo>
                    <a:pt x="5496802" y="588465"/>
                    <a:pt x="5475813" y="609453"/>
                    <a:pt x="5449923" y="609453"/>
                  </a:cubicBezTo>
                  <a:lnTo>
                    <a:pt x="46879" y="609453"/>
                  </a:lnTo>
                  <a:cubicBezTo>
                    <a:pt x="20989" y="609453"/>
                    <a:pt x="0" y="588465"/>
                    <a:pt x="0" y="562574"/>
                  </a:cubicBezTo>
                  <a:lnTo>
                    <a:pt x="0" y="46879"/>
                  </a:lnTo>
                  <a:cubicBezTo>
                    <a:pt x="0" y="21006"/>
                    <a:pt x="21006" y="0"/>
                    <a:pt x="46879" y="0"/>
                  </a:cubicBezTo>
                  <a:close/>
                </a:path>
              </a:pathLst>
            </a:custGeom>
            <a:solidFill>
              <a:srgbClr val="1A1D21"/>
            </a:solidFill>
            <a:ln/>
          </p:spPr>
        </p:sp>
        <p:sp>
          <p:nvSpPr>
            <p:cNvPr id="53" name="Text 51"/>
            <p:cNvSpPr/>
            <p:nvPr/>
          </p:nvSpPr>
          <p:spPr>
            <a:xfrm>
              <a:off x="10184814" y="6200017"/>
              <a:ext cx="750097" cy="281286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en-US" sz="1477" dirty="0">
                  <a:solidFill>
                    <a:srgbClr val="F8F9FA"/>
                  </a:solidFill>
                  <a:latin typeface="MiSans" pitchFamily="34" charset="0"/>
                  <a:ea typeface="MiSans" pitchFamily="34" charset="-122"/>
                  <a:cs typeface="MiSans" pitchFamily="34" charset="-120"/>
                </a:rPr>
                <a:t>CLI版本</a:t>
              </a:r>
              <a:endParaRPr lang="en-US" sz="1600" dirty="0"/>
            </a:p>
          </p:txBody>
        </p:sp>
        <p:sp>
          <p:nvSpPr>
            <p:cNvPr id="54" name="Shape 52"/>
            <p:cNvSpPr/>
            <p:nvPr/>
          </p:nvSpPr>
          <p:spPr>
            <a:xfrm>
              <a:off x="14622855" y="6176577"/>
              <a:ext cx="773537" cy="328167"/>
            </a:xfrm>
            <a:custGeom>
              <a:avLst/>
              <a:gdLst/>
              <a:ahLst/>
              <a:cxnLst/>
              <a:rect l="l" t="t" r="r" b="b"/>
              <a:pathLst>
                <a:path w="773537" h="328167">
                  <a:moveTo>
                    <a:pt x="46882" y="0"/>
                  </a:moveTo>
                  <a:lnTo>
                    <a:pt x="726655" y="0"/>
                  </a:lnTo>
                  <a:cubicBezTo>
                    <a:pt x="752547" y="0"/>
                    <a:pt x="773537" y="20990"/>
                    <a:pt x="773537" y="46882"/>
                  </a:cubicBezTo>
                  <a:lnTo>
                    <a:pt x="773537" y="281285"/>
                  </a:lnTo>
                  <a:cubicBezTo>
                    <a:pt x="773537" y="307177"/>
                    <a:pt x="752547" y="328167"/>
                    <a:pt x="726655" y="328167"/>
                  </a:cubicBezTo>
                  <a:lnTo>
                    <a:pt x="46882" y="328167"/>
                  </a:lnTo>
                  <a:cubicBezTo>
                    <a:pt x="20990" y="328167"/>
                    <a:pt x="0" y="307177"/>
                    <a:pt x="0" y="281285"/>
                  </a:cubicBezTo>
                  <a:lnTo>
                    <a:pt x="0" y="46882"/>
                  </a:lnTo>
                  <a:cubicBezTo>
                    <a:pt x="0" y="20990"/>
                    <a:pt x="20990" y="0"/>
                    <a:pt x="46882" y="0"/>
                  </a:cubicBezTo>
                  <a:close/>
                </a:path>
              </a:pathLst>
            </a:custGeom>
            <a:solidFill>
              <a:srgbClr val="00C950">
                <a:alpha val="20000"/>
              </a:srgbClr>
            </a:solidFill>
            <a:ln/>
          </p:spPr>
        </p:sp>
        <p:sp>
          <p:nvSpPr>
            <p:cNvPr id="55" name="Text 53"/>
            <p:cNvSpPr/>
            <p:nvPr/>
          </p:nvSpPr>
          <p:spPr>
            <a:xfrm>
              <a:off x="14622855" y="6176577"/>
              <a:ext cx="855579" cy="328167"/>
            </a:xfrm>
            <a:prstGeom prst="rect">
              <a:avLst/>
            </a:prstGeom>
            <a:noFill/>
            <a:ln/>
          </p:spPr>
          <p:txBody>
            <a:bodyPr wrap="square" lIns="140643" tIns="46881" rIns="140643" bIns="46881" rtlCol="0" anchor="ctr"/>
            <a:lstStyle/>
            <a:p>
              <a:pPr>
                <a:lnSpc>
                  <a:spcPct val="120000"/>
                </a:lnSpc>
              </a:pPr>
              <a:r>
                <a:rPr lang="en-US" sz="1292" dirty="0">
                  <a:solidFill>
                    <a:srgbClr val="05DF72"/>
                  </a:solidFill>
                  <a:latin typeface="MiSans" pitchFamily="34" charset="0"/>
                  <a:ea typeface="MiSans" pitchFamily="34" charset="-122"/>
                  <a:cs typeface="MiSans" pitchFamily="34" charset="-120"/>
                </a:rPr>
                <a:t>已完成</a:t>
              </a:r>
              <a:endParaRPr lang="en-US" sz="1600" dirty="0"/>
            </a:p>
          </p:txBody>
        </p:sp>
        <p:sp>
          <p:nvSpPr>
            <p:cNvPr id="56" name="Shape 54"/>
            <p:cNvSpPr/>
            <p:nvPr/>
          </p:nvSpPr>
          <p:spPr>
            <a:xfrm>
              <a:off x="10044171" y="6786030"/>
              <a:ext cx="5496802" cy="609453"/>
            </a:xfrm>
            <a:custGeom>
              <a:avLst/>
              <a:gdLst/>
              <a:ahLst/>
              <a:cxnLst/>
              <a:rect l="l" t="t" r="r" b="b"/>
              <a:pathLst>
                <a:path w="5496802" h="609453">
                  <a:moveTo>
                    <a:pt x="46879" y="0"/>
                  </a:moveTo>
                  <a:lnTo>
                    <a:pt x="5449923" y="0"/>
                  </a:lnTo>
                  <a:cubicBezTo>
                    <a:pt x="5475813" y="0"/>
                    <a:pt x="5496802" y="20989"/>
                    <a:pt x="5496802" y="46879"/>
                  </a:cubicBezTo>
                  <a:lnTo>
                    <a:pt x="5496802" y="562574"/>
                  </a:lnTo>
                  <a:cubicBezTo>
                    <a:pt x="5496802" y="588465"/>
                    <a:pt x="5475813" y="609453"/>
                    <a:pt x="5449923" y="609453"/>
                  </a:cubicBezTo>
                  <a:lnTo>
                    <a:pt x="46879" y="609453"/>
                  </a:lnTo>
                  <a:cubicBezTo>
                    <a:pt x="20989" y="609453"/>
                    <a:pt x="0" y="588465"/>
                    <a:pt x="0" y="562574"/>
                  </a:cubicBezTo>
                  <a:lnTo>
                    <a:pt x="0" y="46879"/>
                  </a:lnTo>
                  <a:cubicBezTo>
                    <a:pt x="0" y="21006"/>
                    <a:pt x="21006" y="0"/>
                    <a:pt x="46879" y="0"/>
                  </a:cubicBezTo>
                  <a:close/>
                </a:path>
              </a:pathLst>
            </a:custGeom>
            <a:solidFill>
              <a:srgbClr val="1A1D21"/>
            </a:solidFill>
            <a:ln/>
          </p:spPr>
        </p:sp>
        <p:sp>
          <p:nvSpPr>
            <p:cNvPr id="57" name="Text 55"/>
            <p:cNvSpPr/>
            <p:nvPr/>
          </p:nvSpPr>
          <p:spPr>
            <a:xfrm>
              <a:off x="10184814" y="6950114"/>
              <a:ext cx="656335" cy="281286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en-US" sz="1477" dirty="0">
                  <a:solidFill>
                    <a:srgbClr val="F8F9FA"/>
                  </a:solidFill>
                  <a:latin typeface="MiSans" pitchFamily="34" charset="0"/>
                  <a:ea typeface="MiSans" pitchFamily="34" charset="-122"/>
                  <a:cs typeface="MiSans" pitchFamily="34" charset="-120"/>
                </a:rPr>
                <a:t>核心库</a:t>
              </a:r>
              <a:endParaRPr lang="en-US" sz="1600" dirty="0"/>
            </a:p>
          </p:txBody>
        </p:sp>
        <p:sp>
          <p:nvSpPr>
            <p:cNvPr id="58" name="Shape 56"/>
            <p:cNvSpPr/>
            <p:nvPr/>
          </p:nvSpPr>
          <p:spPr>
            <a:xfrm>
              <a:off x="14622855" y="6926673"/>
              <a:ext cx="773537" cy="328167"/>
            </a:xfrm>
            <a:custGeom>
              <a:avLst/>
              <a:gdLst/>
              <a:ahLst/>
              <a:cxnLst/>
              <a:rect l="l" t="t" r="r" b="b"/>
              <a:pathLst>
                <a:path w="773537" h="328167">
                  <a:moveTo>
                    <a:pt x="46882" y="0"/>
                  </a:moveTo>
                  <a:lnTo>
                    <a:pt x="726655" y="0"/>
                  </a:lnTo>
                  <a:cubicBezTo>
                    <a:pt x="752547" y="0"/>
                    <a:pt x="773537" y="20990"/>
                    <a:pt x="773537" y="46882"/>
                  </a:cubicBezTo>
                  <a:lnTo>
                    <a:pt x="773537" y="281285"/>
                  </a:lnTo>
                  <a:cubicBezTo>
                    <a:pt x="773537" y="307177"/>
                    <a:pt x="752547" y="328167"/>
                    <a:pt x="726655" y="328167"/>
                  </a:cubicBezTo>
                  <a:lnTo>
                    <a:pt x="46882" y="328167"/>
                  </a:lnTo>
                  <a:cubicBezTo>
                    <a:pt x="20990" y="328167"/>
                    <a:pt x="0" y="307177"/>
                    <a:pt x="0" y="281285"/>
                  </a:cubicBezTo>
                  <a:lnTo>
                    <a:pt x="0" y="46882"/>
                  </a:lnTo>
                  <a:cubicBezTo>
                    <a:pt x="0" y="20990"/>
                    <a:pt x="20990" y="0"/>
                    <a:pt x="46882" y="0"/>
                  </a:cubicBezTo>
                  <a:close/>
                </a:path>
              </a:pathLst>
            </a:custGeom>
            <a:solidFill>
              <a:srgbClr val="05DF72">
                <a:alpha val="20000"/>
              </a:srgbClr>
            </a:solidFill>
            <a:ln/>
          </p:spPr>
        </p:sp>
        <p:sp>
          <p:nvSpPr>
            <p:cNvPr id="59" name="Text 57"/>
            <p:cNvSpPr/>
            <p:nvPr/>
          </p:nvSpPr>
          <p:spPr>
            <a:xfrm>
              <a:off x="14622855" y="6926673"/>
              <a:ext cx="855579" cy="328167"/>
            </a:xfrm>
            <a:prstGeom prst="rect">
              <a:avLst/>
            </a:prstGeom>
            <a:noFill/>
            <a:ln/>
          </p:spPr>
          <p:txBody>
            <a:bodyPr wrap="square" lIns="140643" tIns="46881" rIns="140643" bIns="46881" rtlCol="0" anchor="ctr"/>
            <a:lstStyle/>
            <a:p>
              <a:pPr>
                <a:lnSpc>
                  <a:spcPct val="120000"/>
                </a:lnSpc>
              </a:pPr>
              <a:r>
                <a:rPr lang="en-US" sz="1292" dirty="0">
                  <a:solidFill>
                    <a:srgbClr val="05DF72"/>
                  </a:solidFill>
                  <a:latin typeface="MiSans" pitchFamily="34" charset="0"/>
                  <a:ea typeface="MiSans" pitchFamily="34" charset="-122"/>
                  <a:cs typeface="MiSans" pitchFamily="34" charset="-120"/>
                </a:rPr>
                <a:t>已完成</a:t>
              </a:r>
              <a:endParaRPr lang="en-US" sz="1600" dirty="0"/>
            </a:p>
          </p:txBody>
        </p:sp>
        <p:sp>
          <p:nvSpPr>
            <p:cNvPr id="60" name="Shape 58"/>
            <p:cNvSpPr/>
            <p:nvPr/>
          </p:nvSpPr>
          <p:spPr>
            <a:xfrm>
              <a:off x="10044171" y="7536127"/>
              <a:ext cx="5496802" cy="609453"/>
            </a:xfrm>
            <a:custGeom>
              <a:avLst/>
              <a:gdLst/>
              <a:ahLst/>
              <a:cxnLst/>
              <a:rect l="l" t="t" r="r" b="b"/>
              <a:pathLst>
                <a:path w="5496802" h="609453">
                  <a:moveTo>
                    <a:pt x="46879" y="0"/>
                  </a:moveTo>
                  <a:lnTo>
                    <a:pt x="5449923" y="0"/>
                  </a:lnTo>
                  <a:cubicBezTo>
                    <a:pt x="5475813" y="0"/>
                    <a:pt x="5496802" y="20989"/>
                    <a:pt x="5496802" y="46879"/>
                  </a:cubicBezTo>
                  <a:lnTo>
                    <a:pt x="5496802" y="562574"/>
                  </a:lnTo>
                  <a:cubicBezTo>
                    <a:pt x="5496802" y="588465"/>
                    <a:pt x="5475813" y="609453"/>
                    <a:pt x="5449923" y="609453"/>
                  </a:cubicBezTo>
                  <a:lnTo>
                    <a:pt x="46879" y="609453"/>
                  </a:lnTo>
                  <a:cubicBezTo>
                    <a:pt x="20989" y="609453"/>
                    <a:pt x="0" y="588465"/>
                    <a:pt x="0" y="562574"/>
                  </a:cubicBezTo>
                  <a:lnTo>
                    <a:pt x="0" y="46879"/>
                  </a:lnTo>
                  <a:cubicBezTo>
                    <a:pt x="0" y="21006"/>
                    <a:pt x="21006" y="0"/>
                    <a:pt x="46879" y="0"/>
                  </a:cubicBezTo>
                  <a:close/>
                </a:path>
              </a:pathLst>
            </a:custGeom>
            <a:solidFill>
              <a:srgbClr val="1A1D21"/>
            </a:solidFill>
            <a:ln/>
          </p:spPr>
        </p:sp>
        <p:sp>
          <p:nvSpPr>
            <p:cNvPr id="61" name="Text 59"/>
            <p:cNvSpPr/>
            <p:nvPr/>
          </p:nvSpPr>
          <p:spPr>
            <a:xfrm>
              <a:off x="10184814" y="7700211"/>
              <a:ext cx="1160306" cy="281286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en-US" sz="1477" dirty="0">
                  <a:solidFill>
                    <a:srgbClr val="F8F9FA"/>
                  </a:solidFill>
                  <a:latin typeface="MiSans" pitchFamily="34" charset="0"/>
                  <a:ea typeface="MiSans" pitchFamily="34" charset="-122"/>
                  <a:cs typeface="MiSans" pitchFamily="34" charset="-120"/>
                </a:rPr>
                <a:t>GUI版本 (Qt)</a:t>
              </a:r>
              <a:endParaRPr lang="en-US" sz="1600" dirty="0"/>
            </a:p>
          </p:txBody>
        </p:sp>
        <p:sp>
          <p:nvSpPr>
            <p:cNvPr id="62" name="Shape 60"/>
            <p:cNvSpPr/>
            <p:nvPr/>
          </p:nvSpPr>
          <p:spPr>
            <a:xfrm>
              <a:off x="14622855" y="7676770"/>
              <a:ext cx="773537" cy="328167"/>
            </a:xfrm>
            <a:custGeom>
              <a:avLst/>
              <a:gdLst/>
              <a:ahLst/>
              <a:cxnLst/>
              <a:rect l="l" t="t" r="r" b="b"/>
              <a:pathLst>
                <a:path w="773537" h="328167">
                  <a:moveTo>
                    <a:pt x="46882" y="0"/>
                  </a:moveTo>
                  <a:lnTo>
                    <a:pt x="726655" y="0"/>
                  </a:lnTo>
                  <a:cubicBezTo>
                    <a:pt x="752547" y="0"/>
                    <a:pt x="773537" y="20990"/>
                    <a:pt x="773537" y="46882"/>
                  </a:cubicBezTo>
                  <a:lnTo>
                    <a:pt x="773537" y="281285"/>
                  </a:lnTo>
                  <a:cubicBezTo>
                    <a:pt x="773537" y="307177"/>
                    <a:pt x="752547" y="328167"/>
                    <a:pt x="726655" y="328167"/>
                  </a:cubicBezTo>
                  <a:lnTo>
                    <a:pt x="46882" y="328167"/>
                  </a:lnTo>
                  <a:cubicBezTo>
                    <a:pt x="20990" y="328167"/>
                    <a:pt x="0" y="307177"/>
                    <a:pt x="0" y="281285"/>
                  </a:cubicBezTo>
                  <a:lnTo>
                    <a:pt x="0" y="46882"/>
                  </a:lnTo>
                  <a:cubicBezTo>
                    <a:pt x="0" y="20990"/>
                    <a:pt x="20990" y="0"/>
                    <a:pt x="46882" y="0"/>
                  </a:cubicBezTo>
                  <a:close/>
                </a:path>
              </a:pathLst>
            </a:custGeom>
            <a:solidFill>
              <a:srgbClr val="F0B100">
                <a:alpha val="20000"/>
              </a:srgbClr>
            </a:solidFill>
            <a:ln/>
          </p:spPr>
        </p:sp>
        <p:sp>
          <p:nvSpPr>
            <p:cNvPr id="63" name="Text 61"/>
            <p:cNvSpPr/>
            <p:nvPr/>
          </p:nvSpPr>
          <p:spPr>
            <a:xfrm>
              <a:off x="14622855" y="7676770"/>
              <a:ext cx="855579" cy="328167"/>
            </a:xfrm>
            <a:prstGeom prst="rect">
              <a:avLst/>
            </a:prstGeom>
            <a:noFill/>
            <a:ln/>
          </p:spPr>
          <p:txBody>
            <a:bodyPr wrap="square" lIns="140643" tIns="46881" rIns="140643" bIns="46881" rtlCol="0" anchor="ctr"/>
            <a:lstStyle/>
            <a:p>
              <a:pPr>
                <a:lnSpc>
                  <a:spcPct val="120000"/>
                </a:lnSpc>
              </a:pPr>
              <a:r>
                <a:rPr lang="en-US" sz="1292" dirty="0">
                  <a:solidFill>
                    <a:srgbClr val="FDC700"/>
                  </a:solidFill>
                  <a:latin typeface="MiSans" pitchFamily="34" charset="0"/>
                  <a:ea typeface="MiSans" pitchFamily="34" charset="-122"/>
                  <a:cs typeface="MiSans" pitchFamily="34" charset="-120"/>
                </a:rPr>
                <a:t>未实现</a:t>
              </a:r>
              <a:endParaRPr lang="en-US" sz="1600" dirty="0"/>
            </a:p>
          </p:txBody>
        </p:sp>
        <p:sp>
          <p:nvSpPr>
            <p:cNvPr id="64" name="Shape 62"/>
            <p:cNvSpPr/>
            <p:nvPr/>
          </p:nvSpPr>
          <p:spPr>
            <a:xfrm>
              <a:off x="10044171" y="8286224"/>
              <a:ext cx="5496802" cy="609453"/>
            </a:xfrm>
            <a:custGeom>
              <a:avLst/>
              <a:gdLst/>
              <a:ahLst/>
              <a:cxnLst/>
              <a:rect l="l" t="t" r="r" b="b"/>
              <a:pathLst>
                <a:path w="5496802" h="609453">
                  <a:moveTo>
                    <a:pt x="46879" y="0"/>
                  </a:moveTo>
                  <a:lnTo>
                    <a:pt x="5449923" y="0"/>
                  </a:lnTo>
                  <a:cubicBezTo>
                    <a:pt x="5475813" y="0"/>
                    <a:pt x="5496802" y="20989"/>
                    <a:pt x="5496802" y="46879"/>
                  </a:cubicBezTo>
                  <a:lnTo>
                    <a:pt x="5496802" y="562574"/>
                  </a:lnTo>
                  <a:cubicBezTo>
                    <a:pt x="5496802" y="588465"/>
                    <a:pt x="5475813" y="609453"/>
                    <a:pt x="5449923" y="609453"/>
                  </a:cubicBezTo>
                  <a:lnTo>
                    <a:pt x="46879" y="609453"/>
                  </a:lnTo>
                  <a:cubicBezTo>
                    <a:pt x="20989" y="609453"/>
                    <a:pt x="0" y="588465"/>
                    <a:pt x="0" y="562574"/>
                  </a:cubicBezTo>
                  <a:lnTo>
                    <a:pt x="0" y="46879"/>
                  </a:lnTo>
                  <a:cubicBezTo>
                    <a:pt x="0" y="21006"/>
                    <a:pt x="21006" y="0"/>
                    <a:pt x="46879" y="0"/>
                  </a:cubicBezTo>
                  <a:close/>
                </a:path>
              </a:pathLst>
            </a:custGeom>
            <a:solidFill>
              <a:srgbClr val="1A1D21"/>
            </a:solidFill>
            <a:ln/>
          </p:spPr>
        </p:sp>
        <p:sp>
          <p:nvSpPr>
            <p:cNvPr id="65" name="Text 63"/>
            <p:cNvSpPr/>
            <p:nvPr/>
          </p:nvSpPr>
          <p:spPr>
            <a:xfrm>
              <a:off x="10184814" y="8450307"/>
              <a:ext cx="843859" cy="281286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en-US" sz="1477" dirty="0">
                  <a:solidFill>
                    <a:srgbClr val="F8F9FA"/>
                  </a:solidFill>
                  <a:latin typeface="MiSans" pitchFamily="34" charset="0"/>
                  <a:ea typeface="MiSans" pitchFamily="34" charset="-122"/>
                  <a:cs typeface="MiSans" pitchFamily="34" charset="-120"/>
                </a:rPr>
                <a:t>测试覆盖</a:t>
              </a:r>
              <a:endParaRPr lang="en-US" sz="1600" dirty="0"/>
            </a:p>
          </p:txBody>
        </p:sp>
        <p:sp>
          <p:nvSpPr>
            <p:cNvPr id="66" name="Shape 64"/>
            <p:cNvSpPr/>
            <p:nvPr/>
          </p:nvSpPr>
          <p:spPr>
            <a:xfrm>
              <a:off x="14458771" y="8426867"/>
              <a:ext cx="937621" cy="328167"/>
            </a:xfrm>
            <a:custGeom>
              <a:avLst/>
              <a:gdLst/>
              <a:ahLst/>
              <a:cxnLst/>
              <a:rect l="l" t="t" r="r" b="b"/>
              <a:pathLst>
                <a:path w="937621" h="328167">
                  <a:moveTo>
                    <a:pt x="46882" y="0"/>
                  </a:moveTo>
                  <a:lnTo>
                    <a:pt x="890739" y="0"/>
                  </a:lnTo>
                  <a:cubicBezTo>
                    <a:pt x="916631" y="0"/>
                    <a:pt x="937621" y="20990"/>
                    <a:pt x="937621" y="46882"/>
                  </a:cubicBezTo>
                  <a:lnTo>
                    <a:pt x="937621" y="281285"/>
                  </a:lnTo>
                  <a:cubicBezTo>
                    <a:pt x="937621" y="307177"/>
                    <a:pt x="916631" y="328167"/>
                    <a:pt x="890739" y="328167"/>
                  </a:cubicBezTo>
                  <a:lnTo>
                    <a:pt x="46882" y="328167"/>
                  </a:lnTo>
                  <a:cubicBezTo>
                    <a:pt x="20990" y="328167"/>
                    <a:pt x="0" y="307177"/>
                    <a:pt x="0" y="281285"/>
                  </a:cubicBezTo>
                  <a:lnTo>
                    <a:pt x="0" y="46882"/>
                  </a:lnTo>
                  <a:cubicBezTo>
                    <a:pt x="0" y="20990"/>
                    <a:pt x="20990" y="0"/>
                    <a:pt x="46882" y="0"/>
                  </a:cubicBezTo>
                  <a:close/>
                </a:path>
              </a:pathLst>
            </a:custGeom>
            <a:solidFill>
              <a:srgbClr val="05DF72">
                <a:alpha val="20000"/>
              </a:srgbClr>
            </a:solidFill>
            <a:ln/>
          </p:spPr>
        </p:sp>
        <p:sp>
          <p:nvSpPr>
            <p:cNvPr id="67" name="Text 65"/>
            <p:cNvSpPr/>
            <p:nvPr/>
          </p:nvSpPr>
          <p:spPr>
            <a:xfrm>
              <a:off x="14458771" y="8426867"/>
              <a:ext cx="1019663" cy="328167"/>
            </a:xfrm>
            <a:prstGeom prst="rect">
              <a:avLst/>
            </a:prstGeom>
            <a:noFill/>
            <a:ln/>
          </p:spPr>
          <p:txBody>
            <a:bodyPr wrap="square" lIns="140643" tIns="46881" rIns="140643" bIns="46881" rtlCol="0" anchor="ctr"/>
            <a:lstStyle/>
            <a:p>
              <a:pPr>
                <a:lnSpc>
                  <a:spcPct val="120000"/>
                </a:lnSpc>
              </a:pPr>
              <a:r>
                <a:rPr lang="en-US" sz="1292" dirty="0">
                  <a:solidFill>
                    <a:srgbClr val="05DF72"/>
                  </a:solidFill>
                  <a:latin typeface="MiSans" pitchFamily="34" charset="0"/>
                  <a:ea typeface="MiSans" pitchFamily="34" charset="-122"/>
                  <a:cs typeface="MiSans" pitchFamily="34" charset="-120"/>
                </a:rPr>
                <a:t>全面覆盖</a:t>
              </a:r>
              <a:endParaRPr lang="en-US" sz="1600" dirty="0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substackcdn.com/9d75ab8402c2cdf088e708c6adc8fe475ee660cb.png"/>
          <p:cNvPicPr>
            <a:picLocks noChangeAspect="1"/>
          </p:cNvPicPr>
          <p:nvPr/>
        </p:nvPicPr>
        <p:blipFill>
          <a:blip r:embed="rId3">
            <a:alphaModFix amt="25000"/>
          </a:blip>
          <a:srcRect t="21555" b="21555"/>
          <a:stretch/>
        </p:blipFill>
        <p:spPr>
          <a:xfrm>
            <a:off x="0" y="0"/>
            <a:ext cx="16256000" cy="9144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6256000" cy="9144000"/>
          </a:xfrm>
          <a:custGeom>
            <a:avLst/>
            <a:gdLst/>
            <a:ahLst/>
            <a:cxnLst/>
            <a:rect l="l" t="t" r="r" b="b"/>
            <a:pathLst>
              <a:path w="16256000" h="9144000">
                <a:moveTo>
                  <a:pt x="0" y="0"/>
                </a:moveTo>
                <a:lnTo>
                  <a:pt x="16256000" y="0"/>
                </a:lnTo>
                <a:lnTo>
                  <a:pt x="16256000" y="9144000"/>
                </a:lnTo>
                <a:lnTo>
                  <a:pt x="0" y="9144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1A1D21">
                  <a:alpha val="98000"/>
                </a:srgbClr>
              </a:gs>
              <a:gs pos="50000">
                <a:srgbClr val="343A40">
                  <a:alpha val="95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</a:gradFill>
          <a:ln/>
        </p:spPr>
      </p:sp>
      <p:sp>
        <p:nvSpPr>
          <p:cNvPr id="4" name="Shape 1"/>
          <p:cNvSpPr/>
          <p:nvPr/>
        </p:nvSpPr>
        <p:spPr>
          <a:xfrm>
            <a:off x="533400" y="1358900"/>
            <a:ext cx="3111500" cy="762000"/>
          </a:xfrm>
          <a:custGeom>
            <a:avLst/>
            <a:gdLst/>
            <a:ahLst/>
            <a:cxnLst/>
            <a:rect l="l" t="t" r="r" b="b"/>
            <a:pathLst>
              <a:path w="3111500" h="762000">
                <a:moveTo>
                  <a:pt x="0" y="0"/>
                </a:moveTo>
                <a:lnTo>
                  <a:pt x="3111500" y="0"/>
                </a:lnTo>
                <a:lnTo>
                  <a:pt x="3111500" y="762000"/>
                </a:lnTo>
                <a:lnTo>
                  <a:pt x="0" y="762000"/>
                </a:lnTo>
                <a:lnTo>
                  <a:pt x="0" y="0"/>
                </a:lnTo>
                <a:close/>
              </a:path>
            </a:pathLst>
          </a:custGeom>
          <a:solidFill>
            <a:srgbClr val="D4A237">
              <a:alpha val="20000"/>
            </a:srgbClr>
          </a:solidFill>
          <a:ln/>
        </p:spPr>
      </p:sp>
      <p:sp>
        <p:nvSpPr>
          <p:cNvPr id="5" name="Shape 2"/>
          <p:cNvSpPr/>
          <p:nvPr/>
        </p:nvSpPr>
        <p:spPr>
          <a:xfrm>
            <a:off x="533400" y="1358900"/>
            <a:ext cx="50800" cy="762000"/>
          </a:xfrm>
          <a:custGeom>
            <a:avLst/>
            <a:gdLst/>
            <a:ahLst/>
            <a:cxnLst/>
            <a:rect l="l" t="t" r="r" b="b"/>
            <a:pathLst>
              <a:path w="50800" h="762000">
                <a:moveTo>
                  <a:pt x="0" y="0"/>
                </a:moveTo>
                <a:lnTo>
                  <a:pt x="50800" y="0"/>
                </a:lnTo>
                <a:lnTo>
                  <a:pt x="50800" y="762000"/>
                </a:lnTo>
                <a:lnTo>
                  <a:pt x="0" y="762000"/>
                </a:lnTo>
                <a:lnTo>
                  <a:pt x="0" y="0"/>
                </a:lnTo>
                <a:close/>
              </a:path>
            </a:pathLst>
          </a:custGeom>
          <a:solidFill>
            <a:srgbClr val="D4A237"/>
          </a:solidFill>
          <a:ln/>
        </p:spPr>
      </p:sp>
      <p:sp>
        <p:nvSpPr>
          <p:cNvPr id="6" name="Text 3"/>
          <p:cNvSpPr/>
          <p:nvPr/>
        </p:nvSpPr>
        <p:spPr>
          <a:xfrm>
            <a:off x="863600" y="1485900"/>
            <a:ext cx="2660948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3000" b="1" kern="0" spc="150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CHAPTER 02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508000" y="2489200"/>
            <a:ext cx="4114800" cy="12128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7200" b="1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核心架构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508000" y="3632200"/>
            <a:ext cx="2286000" cy="12128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7200" b="1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设计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508000" y="5219700"/>
            <a:ext cx="99060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dirty="0">
                <a:solidFill>
                  <a:srgbClr val="F8F9FA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系统整体架构与核心模块设计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514350" y="6242050"/>
            <a:ext cx="7404100" cy="1536700"/>
          </a:xfrm>
          <a:custGeom>
            <a:avLst/>
            <a:gdLst/>
            <a:ahLst/>
            <a:cxnLst/>
            <a:rect l="l" t="t" r="r" b="b"/>
            <a:pathLst>
              <a:path w="7404100" h="1536700">
                <a:moveTo>
                  <a:pt x="101607" y="0"/>
                </a:moveTo>
                <a:lnTo>
                  <a:pt x="7302493" y="0"/>
                </a:lnTo>
                <a:cubicBezTo>
                  <a:pt x="7358609" y="0"/>
                  <a:pt x="7404100" y="45491"/>
                  <a:pt x="7404100" y="101607"/>
                </a:cubicBezTo>
                <a:lnTo>
                  <a:pt x="7404100" y="1435093"/>
                </a:lnTo>
                <a:cubicBezTo>
                  <a:pt x="7404100" y="1491209"/>
                  <a:pt x="7358609" y="1536700"/>
                  <a:pt x="7302493" y="1536700"/>
                </a:cubicBezTo>
                <a:lnTo>
                  <a:pt x="101607" y="1536700"/>
                </a:lnTo>
                <a:cubicBezTo>
                  <a:pt x="45491" y="1536700"/>
                  <a:pt x="0" y="1491209"/>
                  <a:pt x="0" y="1435093"/>
                </a:cubicBezTo>
                <a:lnTo>
                  <a:pt x="0" y="101607"/>
                </a:lnTo>
                <a:cubicBezTo>
                  <a:pt x="0" y="45528"/>
                  <a:pt x="45528" y="0"/>
                  <a:pt x="101607" y="0"/>
                </a:cubicBezTo>
                <a:close/>
              </a:path>
            </a:pathLst>
          </a:custGeom>
          <a:solidFill>
            <a:srgbClr val="343A40">
              <a:alpha val="60000"/>
            </a:srgbClr>
          </a:solidFill>
          <a:ln w="12700">
            <a:solidFill>
              <a:srgbClr val="495057">
                <a:alpha val="30196"/>
              </a:srgbClr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825500" y="6553200"/>
            <a:ext cx="69342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模块化设计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825500" y="7112000"/>
            <a:ext cx="68961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dirty="0">
                <a:solidFill>
                  <a:srgbClr val="F8F9FA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清晰的模块边界与职责分离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8337550" y="6242050"/>
            <a:ext cx="7404100" cy="1536700"/>
          </a:xfrm>
          <a:custGeom>
            <a:avLst/>
            <a:gdLst/>
            <a:ahLst/>
            <a:cxnLst/>
            <a:rect l="l" t="t" r="r" b="b"/>
            <a:pathLst>
              <a:path w="7404100" h="1536700">
                <a:moveTo>
                  <a:pt x="101607" y="0"/>
                </a:moveTo>
                <a:lnTo>
                  <a:pt x="7302493" y="0"/>
                </a:lnTo>
                <a:cubicBezTo>
                  <a:pt x="7358609" y="0"/>
                  <a:pt x="7404100" y="45491"/>
                  <a:pt x="7404100" y="101607"/>
                </a:cubicBezTo>
                <a:lnTo>
                  <a:pt x="7404100" y="1435093"/>
                </a:lnTo>
                <a:cubicBezTo>
                  <a:pt x="7404100" y="1491209"/>
                  <a:pt x="7358609" y="1536700"/>
                  <a:pt x="7302493" y="1536700"/>
                </a:cubicBezTo>
                <a:lnTo>
                  <a:pt x="101607" y="1536700"/>
                </a:lnTo>
                <a:cubicBezTo>
                  <a:pt x="45491" y="1536700"/>
                  <a:pt x="0" y="1491209"/>
                  <a:pt x="0" y="1435093"/>
                </a:cubicBezTo>
                <a:lnTo>
                  <a:pt x="0" y="101607"/>
                </a:lnTo>
                <a:cubicBezTo>
                  <a:pt x="0" y="45528"/>
                  <a:pt x="45528" y="0"/>
                  <a:pt x="101607" y="0"/>
                </a:cubicBezTo>
                <a:close/>
              </a:path>
            </a:pathLst>
          </a:custGeom>
          <a:solidFill>
            <a:srgbClr val="343A40">
              <a:alpha val="60000"/>
            </a:srgbClr>
          </a:solidFill>
          <a:ln w="12700">
            <a:solidFill>
              <a:srgbClr val="495057">
                <a:alpha val="30196"/>
              </a:srgbClr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8648700" y="6553200"/>
            <a:ext cx="69342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可扩展性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8648700" y="7112000"/>
            <a:ext cx="68961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dirty="0">
                <a:solidFill>
                  <a:srgbClr val="F8F9FA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易于添加新格式与新功能</a:t>
            </a:r>
            <a:endParaRPr lang="en-US" sz="1600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88902" y="488902"/>
            <a:ext cx="15498202" cy="4889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465" b="1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模块化架构设计</a:t>
            </a:r>
            <a:endParaRPr lang="en-US" sz="1600" dirty="0"/>
          </a:p>
        </p:txBody>
      </p:sp>
      <p:sp>
        <p:nvSpPr>
          <p:cNvPr id="3" name="Shape 1"/>
          <p:cNvSpPr/>
          <p:nvPr/>
        </p:nvSpPr>
        <p:spPr>
          <a:xfrm>
            <a:off x="488902" y="1075585"/>
            <a:ext cx="782244" cy="48890"/>
          </a:xfrm>
          <a:custGeom>
            <a:avLst/>
            <a:gdLst/>
            <a:ahLst/>
            <a:cxnLst/>
            <a:rect l="l" t="t" r="r" b="b"/>
            <a:pathLst>
              <a:path w="782244" h="48890">
                <a:moveTo>
                  <a:pt x="0" y="0"/>
                </a:moveTo>
                <a:lnTo>
                  <a:pt x="782244" y="0"/>
                </a:lnTo>
                <a:lnTo>
                  <a:pt x="782244" y="48890"/>
                </a:lnTo>
                <a:lnTo>
                  <a:pt x="0" y="48890"/>
                </a:lnTo>
                <a:lnTo>
                  <a:pt x="0" y="0"/>
                </a:lnTo>
                <a:close/>
              </a:path>
            </a:pathLst>
          </a:custGeom>
          <a:solidFill>
            <a:srgbClr val="D4A237"/>
          </a:solidFill>
          <a:ln/>
        </p:spPr>
      </p:sp>
      <p:sp>
        <p:nvSpPr>
          <p:cNvPr id="4" name="Shape 2"/>
          <p:cNvSpPr/>
          <p:nvPr/>
        </p:nvSpPr>
        <p:spPr>
          <a:xfrm>
            <a:off x="495014" y="1375038"/>
            <a:ext cx="15265973" cy="6172391"/>
          </a:xfrm>
          <a:custGeom>
            <a:avLst/>
            <a:gdLst/>
            <a:ahLst/>
            <a:cxnLst/>
            <a:rect l="l" t="t" r="r" b="b"/>
            <a:pathLst>
              <a:path w="15265973" h="6172391">
                <a:moveTo>
                  <a:pt x="97771" y="0"/>
                </a:moveTo>
                <a:lnTo>
                  <a:pt x="15168202" y="0"/>
                </a:lnTo>
                <a:cubicBezTo>
                  <a:pt x="15222200" y="0"/>
                  <a:pt x="15265973" y="43773"/>
                  <a:pt x="15265973" y="97771"/>
                </a:cubicBezTo>
                <a:lnTo>
                  <a:pt x="15265973" y="6074620"/>
                </a:lnTo>
                <a:cubicBezTo>
                  <a:pt x="15265973" y="6128618"/>
                  <a:pt x="15222200" y="6172391"/>
                  <a:pt x="15168202" y="6172391"/>
                </a:cubicBezTo>
                <a:lnTo>
                  <a:pt x="97771" y="6172391"/>
                </a:lnTo>
                <a:cubicBezTo>
                  <a:pt x="43773" y="6172391"/>
                  <a:pt x="0" y="6128618"/>
                  <a:pt x="0" y="6074620"/>
                </a:cubicBezTo>
                <a:lnTo>
                  <a:pt x="0" y="97771"/>
                </a:lnTo>
                <a:cubicBezTo>
                  <a:pt x="0" y="43773"/>
                  <a:pt x="43773" y="0"/>
                  <a:pt x="97771" y="0"/>
                </a:cubicBezTo>
                <a:close/>
              </a:path>
            </a:pathLst>
          </a:custGeom>
          <a:solidFill>
            <a:srgbClr val="343A40"/>
          </a:solidFill>
          <a:ln w="12700">
            <a:solidFill>
              <a:srgbClr val="495057">
                <a:alpha val="30196"/>
              </a:srgbClr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745576" y="1625600"/>
            <a:ext cx="14887074" cy="3422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925" b="1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分层架构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745576" y="2163392"/>
            <a:ext cx="3544541" cy="488902"/>
          </a:xfrm>
          <a:custGeom>
            <a:avLst/>
            <a:gdLst/>
            <a:ahLst/>
            <a:cxnLst/>
            <a:rect l="l" t="t" r="r" b="b"/>
            <a:pathLst>
              <a:path w="3544541" h="488902">
                <a:moveTo>
                  <a:pt x="97780" y="0"/>
                </a:moveTo>
                <a:lnTo>
                  <a:pt x="3446761" y="0"/>
                </a:lnTo>
                <a:cubicBezTo>
                  <a:pt x="3500727" y="0"/>
                  <a:pt x="3544541" y="43814"/>
                  <a:pt x="3544541" y="97780"/>
                </a:cubicBezTo>
                <a:lnTo>
                  <a:pt x="3544541" y="488902"/>
                </a:lnTo>
                <a:lnTo>
                  <a:pt x="0" y="488902"/>
                </a:lnTo>
                <a:lnTo>
                  <a:pt x="0" y="97780"/>
                </a:lnTo>
                <a:cubicBezTo>
                  <a:pt x="0" y="43814"/>
                  <a:pt x="43814" y="0"/>
                  <a:pt x="97780" y="0"/>
                </a:cubicBezTo>
                <a:close/>
              </a:path>
            </a:pathLst>
          </a:custGeom>
          <a:solidFill>
            <a:srgbClr val="D4A237"/>
          </a:solidFill>
          <a:ln/>
        </p:spPr>
      </p:sp>
      <p:sp>
        <p:nvSpPr>
          <p:cNvPr id="7" name="Text 5"/>
          <p:cNvSpPr/>
          <p:nvPr/>
        </p:nvSpPr>
        <p:spPr>
          <a:xfrm>
            <a:off x="696686" y="2163392"/>
            <a:ext cx="3642322" cy="488902"/>
          </a:xfrm>
          <a:prstGeom prst="rect">
            <a:avLst/>
          </a:prstGeom>
          <a:noFill/>
          <a:ln/>
        </p:spPr>
        <p:txBody>
          <a:bodyPr wrap="square" lIns="195561" tIns="97780" rIns="195561" bIns="97780" rtlCol="0" anchor="ctr"/>
          <a:lstStyle/>
          <a:p>
            <a:pPr algn="ctr">
              <a:lnSpc>
                <a:spcPct val="130000"/>
              </a:lnSpc>
            </a:pPr>
            <a:r>
              <a:rPr lang="en-US" sz="1540" b="1" dirty="0">
                <a:solidFill>
                  <a:srgbClr val="1A1D2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表示层</a:t>
            </a: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745576" y="2652295"/>
            <a:ext cx="3544541" cy="4644571"/>
          </a:xfrm>
          <a:custGeom>
            <a:avLst/>
            <a:gdLst/>
            <a:ahLst/>
            <a:cxnLst/>
            <a:rect l="l" t="t" r="r" b="b"/>
            <a:pathLst>
              <a:path w="3544541" h="4644571">
                <a:moveTo>
                  <a:pt x="0" y="0"/>
                </a:moveTo>
                <a:lnTo>
                  <a:pt x="3544541" y="0"/>
                </a:lnTo>
                <a:lnTo>
                  <a:pt x="3544541" y="4546778"/>
                </a:lnTo>
                <a:cubicBezTo>
                  <a:pt x="3544541" y="4600788"/>
                  <a:pt x="3500758" y="4644571"/>
                  <a:pt x="3446747" y="4644571"/>
                </a:cubicBezTo>
                <a:lnTo>
                  <a:pt x="97794" y="4644571"/>
                </a:lnTo>
                <a:cubicBezTo>
                  <a:pt x="43784" y="4644571"/>
                  <a:pt x="0" y="4600788"/>
                  <a:pt x="0" y="4546778"/>
                </a:cubicBezTo>
                <a:lnTo>
                  <a:pt x="0" y="0"/>
                </a:ln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9" name="Shape 7"/>
          <p:cNvSpPr/>
          <p:nvPr/>
        </p:nvSpPr>
        <p:spPr>
          <a:xfrm>
            <a:off x="892247" y="3348980"/>
            <a:ext cx="3251200" cy="1271146"/>
          </a:xfrm>
          <a:custGeom>
            <a:avLst/>
            <a:gdLst/>
            <a:ahLst/>
            <a:cxnLst/>
            <a:rect l="l" t="t" r="r" b="b"/>
            <a:pathLst>
              <a:path w="3251200" h="1271146">
                <a:moveTo>
                  <a:pt x="48888" y="0"/>
                </a:moveTo>
                <a:lnTo>
                  <a:pt x="3202312" y="0"/>
                </a:lnTo>
                <a:cubicBezTo>
                  <a:pt x="3229312" y="0"/>
                  <a:pt x="3251200" y="21888"/>
                  <a:pt x="3251200" y="48888"/>
                </a:cubicBezTo>
                <a:lnTo>
                  <a:pt x="3251200" y="1222258"/>
                </a:lnTo>
                <a:cubicBezTo>
                  <a:pt x="3251200" y="1249258"/>
                  <a:pt x="3229312" y="1271146"/>
                  <a:pt x="3202312" y="1271146"/>
                </a:cubicBezTo>
                <a:lnTo>
                  <a:pt x="48888" y="1271146"/>
                </a:lnTo>
                <a:cubicBezTo>
                  <a:pt x="21888" y="1271146"/>
                  <a:pt x="0" y="1249258"/>
                  <a:pt x="0" y="1222258"/>
                </a:cubicBezTo>
                <a:lnTo>
                  <a:pt x="0" y="48888"/>
                </a:lnTo>
                <a:cubicBezTo>
                  <a:pt x="0" y="21888"/>
                  <a:pt x="21888" y="0"/>
                  <a:pt x="48888" y="0"/>
                </a:cubicBezTo>
                <a:close/>
              </a:path>
            </a:pathLst>
          </a:custGeom>
          <a:solidFill>
            <a:srgbClr val="495057"/>
          </a:solidFill>
          <a:ln/>
        </p:spPr>
      </p:sp>
      <p:sp>
        <p:nvSpPr>
          <p:cNvPr id="10" name="Text 8"/>
          <p:cNvSpPr/>
          <p:nvPr/>
        </p:nvSpPr>
        <p:spPr>
          <a:xfrm>
            <a:off x="996138" y="3495651"/>
            <a:ext cx="3043417" cy="2444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347" b="1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backup_suite_cli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1002250" y="3788992"/>
            <a:ext cx="3031194" cy="195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155" dirty="0">
                <a:solidFill>
                  <a:srgbClr val="F8F9FA">
                    <a:alpha val="6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命令行界面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1002250" y="4082334"/>
            <a:ext cx="3031194" cy="39112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155" dirty="0">
                <a:solidFill>
                  <a:srgbClr val="F8F9FA">
                    <a:alpha val="5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参数解析</a:t>
            </a:r>
            <a:endParaRPr lang="en-US" sz="1600" dirty="0"/>
          </a:p>
          <a:p>
            <a:pPr algn="ctr">
              <a:lnSpc>
                <a:spcPct val="110000"/>
              </a:lnSpc>
            </a:pPr>
            <a:r>
              <a:rPr lang="en-US" sz="1155" dirty="0">
                <a:solidFill>
                  <a:srgbClr val="F8F9FA">
                    <a:alpha val="5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用户交互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892247" y="5817937"/>
            <a:ext cx="3251200" cy="782244"/>
          </a:xfrm>
          <a:custGeom>
            <a:avLst/>
            <a:gdLst/>
            <a:ahLst/>
            <a:cxnLst/>
            <a:rect l="l" t="t" r="r" b="b"/>
            <a:pathLst>
              <a:path w="3251200" h="782244">
                <a:moveTo>
                  <a:pt x="48890" y="0"/>
                </a:moveTo>
                <a:lnTo>
                  <a:pt x="3202310" y="0"/>
                </a:lnTo>
                <a:cubicBezTo>
                  <a:pt x="3229293" y="0"/>
                  <a:pt x="3251200" y="21907"/>
                  <a:pt x="3251200" y="48890"/>
                </a:cubicBezTo>
                <a:lnTo>
                  <a:pt x="3251200" y="733353"/>
                </a:lnTo>
                <a:cubicBezTo>
                  <a:pt x="3251200" y="760337"/>
                  <a:pt x="3229293" y="782244"/>
                  <a:pt x="3202310" y="782244"/>
                </a:cubicBezTo>
                <a:lnTo>
                  <a:pt x="48890" y="782244"/>
                </a:lnTo>
                <a:cubicBezTo>
                  <a:pt x="21907" y="782244"/>
                  <a:pt x="0" y="760337"/>
                  <a:pt x="0" y="733353"/>
                </a:cubicBezTo>
                <a:lnTo>
                  <a:pt x="0" y="48890"/>
                </a:lnTo>
                <a:cubicBezTo>
                  <a:pt x="0" y="21907"/>
                  <a:pt x="21907" y="0"/>
                  <a:pt x="48890" y="0"/>
                </a:cubicBezTo>
                <a:close/>
              </a:path>
            </a:pathLst>
          </a:custGeom>
          <a:solidFill>
            <a:srgbClr val="495057">
              <a:alpha val="50196"/>
            </a:srgbClr>
          </a:solidFill>
          <a:ln/>
        </p:spPr>
      </p:sp>
      <p:sp>
        <p:nvSpPr>
          <p:cNvPr id="14" name="Text 12"/>
          <p:cNvSpPr/>
          <p:nvPr/>
        </p:nvSpPr>
        <p:spPr>
          <a:xfrm>
            <a:off x="996138" y="5964608"/>
            <a:ext cx="3043417" cy="2444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347" b="1" dirty="0">
                <a:solidFill>
                  <a:srgbClr val="F8F9FA">
                    <a:alpha val="5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backup_suite_gui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1002250" y="6257949"/>
            <a:ext cx="3031194" cy="195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155" dirty="0">
                <a:solidFill>
                  <a:srgbClr val="F8F9FA">
                    <a:alpha val="4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Qt图形界面(未实现)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4484914" y="2163392"/>
            <a:ext cx="3544541" cy="488902"/>
          </a:xfrm>
          <a:custGeom>
            <a:avLst/>
            <a:gdLst/>
            <a:ahLst/>
            <a:cxnLst/>
            <a:rect l="l" t="t" r="r" b="b"/>
            <a:pathLst>
              <a:path w="3544541" h="488902">
                <a:moveTo>
                  <a:pt x="97780" y="0"/>
                </a:moveTo>
                <a:lnTo>
                  <a:pt x="3446761" y="0"/>
                </a:lnTo>
                <a:cubicBezTo>
                  <a:pt x="3500727" y="0"/>
                  <a:pt x="3544541" y="43814"/>
                  <a:pt x="3544541" y="97780"/>
                </a:cubicBezTo>
                <a:lnTo>
                  <a:pt x="3544541" y="488902"/>
                </a:lnTo>
                <a:lnTo>
                  <a:pt x="0" y="488902"/>
                </a:lnTo>
                <a:lnTo>
                  <a:pt x="0" y="97780"/>
                </a:lnTo>
                <a:cubicBezTo>
                  <a:pt x="0" y="43814"/>
                  <a:pt x="43814" y="0"/>
                  <a:pt x="97780" y="0"/>
                </a:cubicBezTo>
                <a:close/>
              </a:path>
            </a:pathLst>
          </a:custGeom>
          <a:solidFill>
            <a:srgbClr val="D4A237"/>
          </a:solidFill>
          <a:ln/>
        </p:spPr>
      </p:sp>
      <p:sp>
        <p:nvSpPr>
          <p:cNvPr id="17" name="Text 15"/>
          <p:cNvSpPr/>
          <p:nvPr/>
        </p:nvSpPr>
        <p:spPr>
          <a:xfrm>
            <a:off x="4436024" y="2163392"/>
            <a:ext cx="3642322" cy="488902"/>
          </a:xfrm>
          <a:prstGeom prst="rect">
            <a:avLst/>
          </a:prstGeom>
          <a:noFill/>
          <a:ln/>
        </p:spPr>
        <p:txBody>
          <a:bodyPr wrap="square" lIns="195561" tIns="97780" rIns="195561" bIns="97780" rtlCol="0" anchor="ctr"/>
          <a:lstStyle/>
          <a:p>
            <a:pPr algn="ctr">
              <a:lnSpc>
                <a:spcPct val="130000"/>
              </a:lnSpc>
            </a:pPr>
            <a:r>
              <a:rPr lang="en-US" sz="1540" b="1" dirty="0">
                <a:solidFill>
                  <a:srgbClr val="1A1D2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核心层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4484914" y="2652295"/>
            <a:ext cx="3544541" cy="4644571"/>
          </a:xfrm>
          <a:custGeom>
            <a:avLst/>
            <a:gdLst/>
            <a:ahLst/>
            <a:cxnLst/>
            <a:rect l="l" t="t" r="r" b="b"/>
            <a:pathLst>
              <a:path w="3544541" h="4644571">
                <a:moveTo>
                  <a:pt x="0" y="0"/>
                </a:moveTo>
                <a:lnTo>
                  <a:pt x="3544541" y="0"/>
                </a:lnTo>
                <a:lnTo>
                  <a:pt x="3544541" y="4546778"/>
                </a:lnTo>
                <a:cubicBezTo>
                  <a:pt x="3544541" y="4600788"/>
                  <a:pt x="3500758" y="4644571"/>
                  <a:pt x="3446747" y="4644571"/>
                </a:cubicBezTo>
                <a:lnTo>
                  <a:pt x="97794" y="4644571"/>
                </a:lnTo>
                <a:cubicBezTo>
                  <a:pt x="43784" y="4644571"/>
                  <a:pt x="0" y="4600788"/>
                  <a:pt x="0" y="4546778"/>
                </a:cubicBezTo>
                <a:lnTo>
                  <a:pt x="0" y="0"/>
                </a:ln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19" name="Shape 17"/>
          <p:cNvSpPr/>
          <p:nvPr/>
        </p:nvSpPr>
        <p:spPr>
          <a:xfrm>
            <a:off x="4631585" y="3100423"/>
            <a:ext cx="3251200" cy="782244"/>
          </a:xfrm>
          <a:custGeom>
            <a:avLst/>
            <a:gdLst/>
            <a:ahLst/>
            <a:cxnLst/>
            <a:rect l="l" t="t" r="r" b="b"/>
            <a:pathLst>
              <a:path w="3251200" h="782244">
                <a:moveTo>
                  <a:pt x="48890" y="0"/>
                </a:moveTo>
                <a:lnTo>
                  <a:pt x="3202310" y="0"/>
                </a:lnTo>
                <a:cubicBezTo>
                  <a:pt x="3229293" y="0"/>
                  <a:pt x="3251200" y="21907"/>
                  <a:pt x="3251200" y="48890"/>
                </a:cubicBezTo>
                <a:lnTo>
                  <a:pt x="3251200" y="733353"/>
                </a:lnTo>
                <a:cubicBezTo>
                  <a:pt x="3251200" y="760337"/>
                  <a:pt x="3229293" y="782244"/>
                  <a:pt x="3202310" y="782244"/>
                </a:cubicBezTo>
                <a:lnTo>
                  <a:pt x="48890" y="782244"/>
                </a:lnTo>
                <a:cubicBezTo>
                  <a:pt x="21907" y="782244"/>
                  <a:pt x="0" y="760337"/>
                  <a:pt x="0" y="733353"/>
                </a:cubicBezTo>
                <a:lnTo>
                  <a:pt x="0" y="48890"/>
                </a:lnTo>
                <a:cubicBezTo>
                  <a:pt x="0" y="21907"/>
                  <a:pt x="21907" y="0"/>
                  <a:pt x="48890" y="0"/>
                </a:cubicBezTo>
                <a:close/>
              </a:path>
            </a:pathLst>
          </a:custGeom>
          <a:solidFill>
            <a:srgbClr val="495057"/>
          </a:solidFill>
          <a:ln/>
        </p:spPr>
      </p:sp>
      <p:sp>
        <p:nvSpPr>
          <p:cNvPr id="20" name="Text 18"/>
          <p:cNvSpPr/>
          <p:nvPr/>
        </p:nvSpPr>
        <p:spPr>
          <a:xfrm>
            <a:off x="4778256" y="3247094"/>
            <a:ext cx="3043417" cy="2444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47" b="1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BackupController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4778256" y="3540435"/>
            <a:ext cx="3031194" cy="195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155" dirty="0">
                <a:solidFill>
                  <a:srgbClr val="F8F9FA">
                    <a:alpha val="6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备份恢复逻辑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4631585" y="4583363"/>
            <a:ext cx="3251200" cy="782244"/>
          </a:xfrm>
          <a:custGeom>
            <a:avLst/>
            <a:gdLst/>
            <a:ahLst/>
            <a:cxnLst/>
            <a:rect l="l" t="t" r="r" b="b"/>
            <a:pathLst>
              <a:path w="3251200" h="782244">
                <a:moveTo>
                  <a:pt x="48890" y="0"/>
                </a:moveTo>
                <a:lnTo>
                  <a:pt x="3202310" y="0"/>
                </a:lnTo>
                <a:cubicBezTo>
                  <a:pt x="3229293" y="0"/>
                  <a:pt x="3251200" y="21907"/>
                  <a:pt x="3251200" y="48890"/>
                </a:cubicBezTo>
                <a:lnTo>
                  <a:pt x="3251200" y="733353"/>
                </a:lnTo>
                <a:cubicBezTo>
                  <a:pt x="3251200" y="760337"/>
                  <a:pt x="3229293" y="782244"/>
                  <a:pt x="3202310" y="782244"/>
                </a:cubicBezTo>
                <a:lnTo>
                  <a:pt x="48890" y="782244"/>
                </a:lnTo>
                <a:cubicBezTo>
                  <a:pt x="21907" y="782244"/>
                  <a:pt x="0" y="760337"/>
                  <a:pt x="0" y="733353"/>
                </a:cubicBezTo>
                <a:lnTo>
                  <a:pt x="0" y="48890"/>
                </a:lnTo>
                <a:cubicBezTo>
                  <a:pt x="0" y="21907"/>
                  <a:pt x="21907" y="0"/>
                  <a:pt x="48890" y="0"/>
                </a:cubicBezTo>
                <a:close/>
              </a:path>
            </a:pathLst>
          </a:custGeom>
          <a:solidFill>
            <a:srgbClr val="495057"/>
          </a:solidFill>
          <a:ln/>
        </p:spPr>
      </p:sp>
      <p:sp>
        <p:nvSpPr>
          <p:cNvPr id="23" name="Text 21"/>
          <p:cNvSpPr/>
          <p:nvPr/>
        </p:nvSpPr>
        <p:spPr>
          <a:xfrm>
            <a:off x="4778256" y="4730034"/>
            <a:ext cx="3043417" cy="2444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47" b="1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Device接口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4778256" y="5023375"/>
            <a:ext cx="3031194" cy="195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155" dirty="0">
                <a:solidFill>
                  <a:srgbClr val="F8F9FA">
                    <a:alpha val="6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设备抽象层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4631585" y="6066303"/>
            <a:ext cx="3251200" cy="782244"/>
          </a:xfrm>
          <a:custGeom>
            <a:avLst/>
            <a:gdLst/>
            <a:ahLst/>
            <a:cxnLst/>
            <a:rect l="l" t="t" r="r" b="b"/>
            <a:pathLst>
              <a:path w="3251200" h="782244">
                <a:moveTo>
                  <a:pt x="48890" y="0"/>
                </a:moveTo>
                <a:lnTo>
                  <a:pt x="3202310" y="0"/>
                </a:lnTo>
                <a:cubicBezTo>
                  <a:pt x="3229293" y="0"/>
                  <a:pt x="3251200" y="21907"/>
                  <a:pt x="3251200" y="48890"/>
                </a:cubicBezTo>
                <a:lnTo>
                  <a:pt x="3251200" y="733353"/>
                </a:lnTo>
                <a:cubicBezTo>
                  <a:pt x="3251200" y="760337"/>
                  <a:pt x="3229293" y="782244"/>
                  <a:pt x="3202310" y="782244"/>
                </a:cubicBezTo>
                <a:lnTo>
                  <a:pt x="48890" y="782244"/>
                </a:lnTo>
                <a:cubicBezTo>
                  <a:pt x="21907" y="782244"/>
                  <a:pt x="0" y="760337"/>
                  <a:pt x="0" y="733353"/>
                </a:cubicBezTo>
                <a:lnTo>
                  <a:pt x="0" y="48890"/>
                </a:lnTo>
                <a:cubicBezTo>
                  <a:pt x="0" y="21907"/>
                  <a:pt x="21907" y="0"/>
                  <a:pt x="48890" y="0"/>
                </a:cubicBezTo>
                <a:close/>
              </a:path>
            </a:pathLst>
          </a:custGeom>
          <a:solidFill>
            <a:srgbClr val="495057"/>
          </a:solidFill>
          <a:ln/>
        </p:spPr>
      </p:sp>
      <p:sp>
        <p:nvSpPr>
          <p:cNvPr id="26" name="Text 24"/>
          <p:cNvSpPr/>
          <p:nvPr/>
        </p:nvSpPr>
        <p:spPr>
          <a:xfrm>
            <a:off x="4778256" y="6212974"/>
            <a:ext cx="3043417" cy="2444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47" b="1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FileEntityMeta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4778256" y="6506315"/>
            <a:ext cx="3031194" cy="195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155" dirty="0">
                <a:solidFill>
                  <a:srgbClr val="F8F9FA">
                    <a:alpha val="6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统一元数据</a:t>
            </a: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8224348" y="2163392"/>
            <a:ext cx="3544541" cy="488902"/>
          </a:xfrm>
          <a:custGeom>
            <a:avLst/>
            <a:gdLst/>
            <a:ahLst/>
            <a:cxnLst/>
            <a:rect l="l" t="t" r="r" b="b"/>
            <a:pathLst>
              <a:path w="3544541" h="488902">
                <a:moveTo>
                  <a:pt x="97780" y="0"/>
                </a:moveTo>
                <a:lnTo>
                  <a:pt x="3446761" y="0"/>
                </a:lnTo>
                <a:cubicBezTo>
                  <a:pt x="3500727" y="0"/>
                  <a:pt x="3544541" y="43814"/>
                  <a:pt x="3544541" y="97780"/>
                </a:cubicBezTo>
                <a:lnTo>
                  <a:pt x="3544541" y="488902"/>
                </a:lnTo>
                <a:lnTo>
                  <a:pt x="0" y="488902"/>
                </a:lnTo>
                <a:lnTo>
                  <a:pt x="0" y="97780"/>
                </a:lnTo>
                <a:cubicBezTo>
                  <a:pt x="0" y="43814"/>
                  <a:pt x="43814" y="0"/>
                  <a:pt x="97780" y="0"/>
                </a:cubicBezTo>
                <a:close/>
              </a:path>
            </a:pathLst>
          </a:custGeom>
          <a:solidFill>
            <a:srgbClr val="D4A237"/>
          </a:solidFill>
          <a:ln/>
        </p:spPr>
      </p:sp>
      <p:sp>
        <p:nvSpPr>
          <p:cNvPr id="29" name="Text 27"/>
          <p:cNvSpPr/>
          <p:nvPr/>
        </p:nvSpPr>
        <p:spPr>
          <a:xfrm>
            <a:off x="8175458" y="2163392"/>
            <a:ext cx="3642322" cy="488902"/>
          </a:xfrm>
          <a:prstGeom prst="rect">
            <a:avLst/>
          </a:prstGeom>
          <a:noFill/>
          <a:ln/>
        </p:spPr>
        <p:txBody>
          <a:bodyPr wrap="square" lIns="195561" tIns="97780" rIns="195561" bIns="97780" rtlCol="0" anchor="ctr"/>
          <a:lstStyle/>
          <a:p>
            <a:pPr algn="ctr">
              <a:lnSpc>
                <a:spcPct val="130000"/>
              </a:lnSpc>
            </a:pPr>
            <a:r>
              <a:rPr lang="en-US" sz="1540" b="1" dirty="0">
                <a:solidFill>
                  <a:srgbClr val="1A1D2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设备实现</a:t>
            </a: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8224348" y="2652295"/>
            <a:ext cx="3544541" cy="4644571"/>
          </a:xfrm>
          <a:custGeom>
            <a:avLst/>
            <a:gdLst/>
            <a:ahLst/>
            <a:cxnLst/>
            <a:rect l="l" t="t" r="r" b="b"/>
            <a:pathLst>
              <a:path w="3544541" h="4644571">
                <a:moveTo>
                  <a:pt x="0" y="0"/>
                </a:moveTo>
                <a:lnTo>
                  <a:pt x="3544541" y="0"/>
                </a:lnTo>
                <a:lnTo>
                  <a:pt x="3544541" y="4546778"/>
                </a:lnTo>
                <a:cubicBezTo>
                  <a:pt x="3544541" y="4600788"/>
                  <a:pt x="3500758" y="4644571"/>
                  <a:pt x="3446747" y="4644571"/>
                </a:cubicBezTo>
                <a:lnTo>
                  <a:pt x="97794" y="4644571"/>
                </a:lnTo>
                <a:cubicBezTo>
                  <a:pt x="43784" y="4644571"/>
                  <a:pt x="0" y="4600788"/>
                  <a:pt x="0" y="4546778"/>
                </a:cubicBezTo>
                <a:lnTo>
                  <a:pt x="0" y="0"/>
                </a:ln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31" name="Shape 29"/>
          <p:cNvSpPr/>
          <p:nvPr/>
        </p:nvSpPr>
        <p:spPr>
          <a:xfrm>
            <a:off x="8371019" y="2939525"/>
            <a:ext cx="3251200" cy="733353"/>
          </a:xfrm>
          <a:custGeom>
            <a:avLst/>
            <a:gdLst/>
            <a:ahLst/>
            <a:cxnLst/>
            <a:rect l="l" t="t" r="r" b="b"/>
            <a:pathLst>
              <a:path w="3251200" h="733353">
                <a:moveTo>
                  <a:pt x="48893" y="0"/>
                </a:moveTo>
                <a:lnTo>
                  <a:pt x="3202307" y="0"/>
                </a:lnTo>
                <a:cubicBezTo>
                  <a:pt x="3229310" y="0"/>
                  <a:pt x="3251200" y="21890"/>
                  <a:pt x="3251200" y="48893"/>
                </a:cubicBezTo>
                <a:lnTo>
                  <a:pt x="3251200" y="684461"/>
                </a:lnTo>
                <a:cubicBezTo>
                  <a:pt x="3251200" y="711463"/>
                  <a:pt x="3229310" y="733353"/>
                  <a:pt x="3202307" y="733353"/>
                </a:cubicBezTo>
                <a:lnTo>
                  <a:pt x="48893" y="733353"/>
                </a:lnTo>
                <a:cubicBezTo>
                  <a:pt x="21890" y="733353"/>
                  <a:pt x="0" y="711463"/>
                  <a:pt x="0" y="684461"/>
                </a:cubicBezTo>
                <a:lnTo>
                  <a:pt x="0" y="48893"/>
                </a:lnTo>
                <a:cubicBezTo>
                  <a:pt x="0" y="21908"/>
                  <a:pt x="21908" y="0"/>
                  <a:pt x="48893" y="0"/>
                </a:cubicBezTo>
                <a:close/>
              </a:path>
            </a:pathLst>
          </a:custGeom>
          <a:solidFill>
            <a:srgbClr val="495057"/>
          </a:solidFill>
          <a:ln/>
        </p:spPr>
      </p:sp>
      <p:sp>
        <p:nvSpPr>
          <p:cNvPr id="32" name="Text 30"/>
          <p:cNvSpPr/>
          <p:nvPr/>
        </p:nvSpPr>
        <p:spPr>
          <a:xfrm>
            <a:off x="8517689" y="3086195"/>
            <a:ext cx="3043417" cy="2444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47" b="1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SystemDevice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8517689" y="3330647"/>
            <a:ext cx="3031194" cy="195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155" dirty="0">
                <a:solidFill>
                  <a:srgbClr val="F8F9FA">
                    <a:alpha val="6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本地文件系统</a:t>
            </a: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>
            <a:off x="8371019" y="4051777"/>
            <a:ext cx="3251200" cy="733353"/>
          </a:xfrm>
          <a:custGeom>
            <a:avLst/>
            <a:gdLst/>
            <a:ahLst/>
            <a:cxnLst/>
            <a:rect l="l" t="t" r="r" b="b"/>
            <a:pathLst>
              <a:path w="3251200" h="733353">
                <a:moveTo>
                  <a:pt x="48893" y="0"/>
                </a:moveTo>
                <a:lnTo>
                  <a:pt x="3202307" y="0"/>
                </a:lnTo>
                <a:cubicBezTo>
                  <a:pt x="3229310" y="0"/>
                  <a:pt x="3251200" y="21890"/>
                  <a:pt x="3251200" y="48893"/>
                </a:cubicBezTo>
                <a:lnTo>
                  <a:pt x="3251200" y="684461"/>
                </a:lnTo>
                <a:cubicBezTo>
                  <a:pt x="3251200" y="711463"/>
                  <a:pt x="3229310" y="733353"/>
                  <a:pt x="3202307" y="733353"/>
                </a:cubicBezTo>
                <a:lnTo>
                  <a:pt x="48893" y="733353"/>
                </a:lnTo>
                <a:cubicBezTo>
                  <a:pt x="21890" y="733353"/>
                  <a:pt x="0" y="711463"/>
                  <a:pt x="0" y="684461"/>
                </a:cubicBezTo>
                <a:lnTo>
                  <a:pt x="0" y="48893"/>
                </a:lnTo>
                <a:cubicBezTo>
                  <a:pt x="0" y="21908"/>
                  <a:pt x="21908" y="0"/>
                  <a:pt x="48893" y="0"/>
                </a:cubicBezTo>
                <a:close/>
              </a:path>
            </a:pathLst>
          </a:custGeom>
          <a:solidFill>
            <a:srgbClr val="495057"/>
          </a:solidFill>
          <a:ln/>
        </p:spPr>
      </p:sp>
      <p:sp>
        <p:nvSpPr>
          <p:cNvPr id="35" name="Text 33"/>
          <p:cNvSpPr/>
          <p:nvPr/>
        </p:nvSpPr>
        <p:spPr>
          <a:xfrm>
            <a:off x="8517689" y="4198448"/>
            <a:ext cx="3043417" cy="2444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47" b="1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TarDevice</a:t>
            </a:r>
            <a:endParaRPr lang="en-US" sz="1600" dirty="0"/>
          </a:p>
        </p:txBody>
      </p:sp>
      <p:sp>
        <p:nvSpPr>
          <p:cNvPr id="36" name="Text 34"/>
          <p:cNvSpPr/>
          <p:nvPr/>
        </p:nvSpPr>
        <p:spPr>
          <a:xfrm>
            <a:off x="8517689" y="4442899"/>
            <a:ext cx="3031194" cy="195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155" dirty="0">
                <a:solidFill>
                  <a:srgbClr val="F8F9FA">
                    <a:alpha val="6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Tar归档</a:t>
            </a:r>
            <a:endParaRPr lang="en-US" sz="1600" dirty="0"/>
          </a:p>
        </p:txBody>
      </p:sp>
      <p:sp>
        <p:nvSpPr>
          <p:cNvPr id="37" name="Shape 35"/>
          <p:cNvSpPr/>
          <p:nvPr/>
        </p:nvSpPr>
        <p:spPr>
          <a:xfrm>
            <a:off x="8371019" y="5164030"/>
            <a:ext cx="3251200" cy="733353"/>
          </a:xfrm>
          <a:custGeom>
            <a:avLst/>
            <a:gdLst/>
            <a:ahLst/>
            <a:cxnLst/>
            <a:rect l="l" t="t" r="r" b="b"/>
            <a:pathLst>
              <a:path w="3251200" h="733353">
                <a:moveTo>
                  <a:pt x="48893" y="0"/>
                </a:moveTo>
                <a:lnTo>
                  <a:pt x="3202307" y="0"/>
                </a:lnTo>
                <a:cubicBezTo>
                  <a:pt x="3229310" y="0"/>
                  <a:pt x="3251200" y="21890"/>
                  <a:pt x="3251200" y="48893"/>
                </a:cubicBezTo>
                <a:lnTo>
                  <a:pt x="3251200" y="684461"/>
                </a:lnTo>
                <a:cubicBezTo>
                  <a:pt x="3251200" y="711463"/>
                  <a:pt x="3229310" y="733353"/>
                  <a:pt x="3202307" y="733353"/>
                </a:cubicBezTo>
                <a:lnTo>
                  <a:pt x="48893" y="733353"/>
                </a:lnTo>
                <a:cubicBezTo>
                  <a:pt x="21890" y="733353"/>
                  <a:pt x="0" y="711463"/>
                  <a:pt x="0" y="684461"/>
                </a:cubicBezTo>
                <a:lnTo>
                  <a:pt x="0" y="48893"/>
                </a:lnTo>
                <a:cubicBezTo>
                  <a:pt x="0" y="21908"/>
                  <a:pt x="21908" y="0"/>
                  <a:pt x="48893" y="0"/>
                </a:cubicBezTo>
                <a:close/>
              </a:path>
            </a:pathLst>
          </a:custGeom>
          <a:solidFill>
            <a:srgbClr val="495057"/>
          </a:solidFill>
          <a:ln/>
        </p:spPr>
      </p:sp>
      <p:sp>
        <p:nvSpPr>
          <p:cNvPr id="38" name="Text 36"/>
          <p:cNvSpPr/>
          <p:nvPr/>
        </p:nvSpPr>
        <p:spPr>
          <a:xfrm>
            <a:off x="8517689" y="5310701"/>
            <a:ext cx="3043417" cy="2444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47" b="1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ZipDevice</a:t>
            </a:r>
            <a:endParaRPr lang="en-US" sz="1600" dirty="0"/>
          </a:p>
        </p:txBody>
      </p:sp>
      <p:sp>
        <p:nvSpPr>
          <p:cNvPr id="39" name="Text 37"/>
          <p:cNvSpPr/>
          <p:nvPr/>
        </p:nvSpPr>
        <p:spPr>
          <a:xfrm>
            <a:off x="8517689" y="5555152"/>
            <a:ext cx="3031194" cy="195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155" dirty="0">
                <a:solidFill>
                  <a:srgbClr val="F8F9FA">
                    <a:alpha val="6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Zip归档</a:t>
            </a:r>
            <a:endParaRPr lang="en-US" sz="1600" dirty="0"/>
          </a:p>
        </p:txBody>
      </p:sp>
      <p:sp>
        <p:nvSpPr>
          <p:cNvPr id="40" name="Shape 38"/>
          <p:cNvSpPr/>
          <p:nvPr/>
        </p:nvSpPr>
        <p:spPr>
          <a:xfrm>
            <a:off x="8371019" y="6276283"/>
            <a:ext cx="3251200" cy="733353"/>
          </a:xfrm>
          <a:custGeom>
            <a:avLst/>
            <a:gdLst/>
            <a:ahLst/>
            <a:cxnLst/>
            <a:rect l="l" t="t" r="r" b="b"/>
            <a:pathLst>
              <a:path w="3251200" h="733353">
                <a:moveTo>
                  <a:pt x="48893" y="0"/>
                </a:moveTo>
                <a:lnTo>
                  <a:pt x="3202307" y="0"/>
                </a:lnTo>
                <a:cubicBezTo>
                  <a:pt x="3229310" y="0"/>
                  <a:pt x="3251200" y="21890"/>
                  <a:pt x="3251200" y="48893"/>
                </a:cubicBezTo>
                <a:lnTo>
                  <a:pt x="3251200" y="684461"/>
                </a:lnTo>
                <a:cubicBezTo>
                  <a:pt x="3251200" y="711463"/>
                  <a:pt x="3229310" y="733353"/>
                  <a:pt x="3202307" y="733353"/>
                </a:cubicBezTo>
                <a:lnTo>
                  <a:pt x="48893" y="733353"/>
                </a:lnTo>
                <a:cubicBezTo>
                  <a:pt x="21890" y="733353"/>
                  <a:pt x="0" y="711463"/>
                  <a:pt x="0" y="684461"/>
                </a:cubicBezTo>
                <a:lnTo>
                  <a:pt x="0" y="48893"/>
                </a:lnTo>
                <a:cubicBezTo>
                  <a:pt x="0" y="21908"/>
                  <a:pt x="21908" y="0"/>
                  <a:pt x="48893" y="0"/>
                </a:cubicBezTo>
                <a:close/>
              </a:path>
            </a:pathLst>
          </a:custGeom>
          <a:solidFill>
            <a:srgbClr val="495057"/>
          </a:solidFill>
          <a:ln/>
        </p:spPr>
      </p:sp>
      <p:sp>
        <p:nvSpPr>
          <p:cNvPr id="41" name="Text 39"/>
          <p:cNvSpPr/>
          <p:nvPr/>
        </p:nvSpPr>
        <p:spPr>
          <a:xfrm>
            <a:off x="8517689" y="6422953"/>
            <a:ext cx="3043417" cy="2444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47" b="1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SevenZipDevice</a:t>
            </a:r>
            <a:endParaRPr lang="en-US" sz="1600" dirty="0"/>
          </a:p>
        </p:txBody>
      </p:sp>
      <p:sp>
        <p:nvSpPr>
          <p:cNvPr id="42" name="Text 40"/>
          <p:cNvSpPr/>
          <p:nvPr/>
        </p:nvSpPr>
        <p:spPr>
          <a:xfrm>
            <a:off x="8517689" y="6667405"/>
            <a:ext cx="3031194" cy="195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155" dirty="0">
                <a:solidFill>
                  <a:srgbClr val="F8F9FA">
                    <a:alpha val="6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7z归档</a:t>
            </a:r>
            <a:endParaRPr lang="en-US" sz="1600" dirty="0"/>
          </a:p>
        </p:txBody>
      </p:sp>
      <p:sp>
        <p:nvSpPr>
          <p:cNvPr id="43" name="Shape 41"/>
          <p:cNvSpPr/>
          <p:nvPr/>
        </p:nvSpPr>
        <p:spPr>
          <a:xfrm>
            <a:off x="11963782" y="2163392"/>
            <a:ext cx="3544541" cy="488902"/>
          </a:xfrm>
          <a:custGeom>
            <a:avLst/>
            <a:gdLst/>
            <a:ahLst/>
            <a:cxnLst/>
            <a:rect l="l" t="t" r="r" b="b"/>
            <a:pathLst>
              <a:path w="3544541" h="488902">
                <a:moveTo>
                  <a:pt x="97780" y="0"/>
                </a:moveTo>
                <a:lnTo>
                  <a:pt x="3446761" y="0"/>
                </a:lnTo>
                <a:cubicBezTo>
                  <a:pt x="3500727" y="0"/>
                  <a:pt x="3544541" y="43814"/>
                  <a:pt x="3544541" y="97780"/>
                </a:cubicBezTo>
                <a:lnTo>
                  <a:pt x="3544541" y="488902"/>
                </a:lnTo>
                <a:lnTo>
                  <a:pt x="0" y="488902"/>
                </a:lnTo>
                <a:lnTo>
                  <a:pt x="0" y="97780"/>
                </a:lnTo>
                <a:cubicBezTo>
                  <a:pt x="0" y="43814"/>
                  <a:pt x="43814" y="0"/>
                  <a:pt x="97780" y="0"/>
                </a:cubicBezTo>
                <a:close/>
              </a:path>
            </a:pathLst>
          </a:custGeom>
          <a:solidFill>
            <a:srgbClr val="D4A237"/>
          </a:solidFill>
          <a:ln/>
        </p:spPr>
      </p:sp>
      <p:sp>
        <p:nvSpPr>
          <p:cNvPr id="44" name="Text 42"/>
          <p:cNvSpPr/>
          <p:nvPr/>
        </p:nvSpPr>
        <p:spPr>
          <a:xfrm>
            <a:off x="11914892" y="2163392"/>
            <a:ext cx="3642322" cy="488902"/>
          </a:xfrm>
          <a:prstGeom prst="rect">
            <a:avLst/>
          </a:prstGeom>
          <a:noFill/>
          <a:ln/>
        </p:spPr>
        <p:txBody>
          <a:bodyPr wrap="square" lIns="195561" tIns="97780" rIns="195561" bIns="97780" rtlCol="0" anchor="ctr"/>
          <a:lstStyle/>
          <a:p>
            <a:pPr algn="ctr">
              <a:lnSpc>
                <a:spcPct val="130000"/>
              </a:lnSpc>
            </a:pPr>
            <a:r>
              <a:rPr lang="en-US" sz="1540" b="1" dirty="0">
                <a:solidFill>
                  <a:srgbClr val="1A1D2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依赖库</a:t>
            </a:r>
            <a:endParaRPr lang="en-US" sz="1600" dirty="0"/>
          </a:p>
        </p:txBody>
      </p:sp>
      <p:sp>
        <p:nvSpPr>
          <p:cNvPr id="45" name="Shape 43"/>
          <p:cNvSpPr/>
          <p:nvPr/>
        </p:nvSpPr>
        <p:spPr>
          <a:xfrm>
            <a:off x="11963782" y="2652295"/>
            <a:ext cx="3544541" cy="4644571"/>
          </a:xfrm>
          <a:custGeom>
            <a:avLst/>
            <a:gdLst/>
            <a:ahLst/>
            <a:cxnLst/>
            <a:rect l="l" t="t" r="r" b="b"/>
            <a:pathLst>
              <a:path w="3544541" h="4644571">
                <a:moveTo>
                  <a:pt x="0" y="0"/>
                </a:moveTo>
                <a:lnTo>
                  <a:pt x="3544541" y="0"/>
                </a:lnTo>
                <a:lnTo>
                  <a:pt x="3544541" y="4546778"/>
                </a:lnTo>
                <a:cubicBezTo>
                  <a:pt x="3544541" y="4600788"/>
                  <a:pt x="3500758" y="4644571"/>
                  <a:pt x="3446747" y="4644571"/>
                </a:cubicBezTo>
                <a:lnTo>
                  <a:pt x="97794" y="4644571"/>
                </a:lnTo>
                <a:cubicBezTo>
                  <a:pt x="43784" y="4644571"/>
                  <a:pt x="0" y="4600788"/>
                  <a:pt x="0" y="4546778"/>
                </a:cubicBezTo>
                <a:lnTo>
                  <a:pt x="0" y="0"/>
                </a:ln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46" name="Shape 44"/>
          <p:cNvSpPr/>
          <p:nvPr/>
        </p:nvSpPr>
        <p:spPr>
          <a:xfrm>
            <a:off x="12110453" y="3124868"/>
            <a:ext cx="3251200" cy="733353"/>
          </a:xfrm>
          <a:custGeom>
            <a:avLst/>
            <a:gdLst/>
            <a:ahLst/>
            <a:cxnLst/>
            <a:rect l="l" t="t" r="r" b="b"/>
            <a:pathLst>
              <a:path w="3251200" h="733353">
                <a:moveTo>
                  <a:pt x="48893" y="0"/>
                </a:moveTo>
                <a:lnTo>
                  <a:pt x="3202307" y="0"/>
                </a:lnTo>
                <a:cubicBezTo>
                  <a:pt x="3229310" y="0"/>
                  <a:pt x="3251200" y="21890"/>
                  <a:pt x="3251200" y="48893"/>
                </a:cubicBezTo>
                <a:lnTo>
                  <a:pt x="3251200" y="684461"/>
                </a:lnTo>
                <a:cubicBezTo>
                  <a:pt x="3251200" y="711463"/>
                  <a:pt x="3229310" y="733353"/>
                  <a:pt x="3202307" y="733353"/>
                </a:cubicBezTo>
                <a:lnTo>
                  <a:pt x="48893" y="733353"/>
                </a:lnTo>
                <a:cubicBezTo>
                  <a:pt x="21890" y="733353"/>
                  <a:pt x="0" y="711463"/>
                  <a:pt x="0" y="684461"/>
                </a:cubicBezTo>
                <a:lnTo>
                  <a:pt x="0" y="48893"/>
                </a:lnTo>
                <a:cubicBezTo>
                  <a:pt x="0" y="21908"/>
                  <a:pt x="21908" y="0"/>
                  <a:pt x="48893" y="0"/>
                </a:cubicBezTo>
                <a:close/>
              </a:path>
            </a:pathLst>
          </a:custGeom>
          <a:solidFill>
            <a:srgbClr val="495057"/>
          </a:solidFill>
          <a:ln/>
        </p:spPr>
      </p:sp>
      <p:sp>
        <p:nvSpPr>
          <p:cNvPr id="47" name="Text 45"/>
          <p:cNvSpPr/>
          <p:nvPr/>
        </p:nvSpPr>
        <p:spPr>
          <a:xfrm>
            <a:off x="12214344" y="3271539"/>
            <a:ext cx="3043417" cy="2444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347" b="1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libarchive</a:t>
            </a:r>
            <a:endParaRPr lang="en-US" sz="1600" dirty="0"/>
          </a:p>
        </p:txBody>
      </p:sp>
      <p:sp>
        <p:nvSpPr>
          <p:cNvPr id="48" name="Text 46"/>
          <p:cNvSpPr/>
          <p:nvPr/>
        </p:nvSpPr>
        <p:spPr>
          <a:xfrm>
            <a:off x="12220456" y="3515990"/>
            <a:ext cx="3031194" cy="195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155" dirty="0">
                <a:solidFill>
                  <a:srgbClr val="F8F9FA">
                    <a:alpha val="6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归档格式</a:t>
            </a:r>
            <a:endParaRPr lang="en-US" sz="1600" dirty="0"/>
          </a:p>
        </p:txBody>
      </p:sp>
      <p:sp>
        <p:nvSpPr>
          <p:cNvPr id="49" name="Shape 47"/>
          <p:cNvSpPr/>
          <p:nvPr/>
        </p:nvSpPr>
        <p:spPr>
          <a:xfrm>
            <a:off x="12110453" y="4607808"/>
            <a:ext cx="3251200" cy="733353"/>
          </a:xfrm>
          <a:custGeom>
            <a:avLst/>
            <a:gdLst/>
            <a:ahLst/>
            <a:cxnLst/>
            <a:rect l="l" t="t" r="r" b="b"/>
            <a:pathLst>
              <a:path w="3251200" h="733353">
                <a:moveTo>
                  <a:pt x="48893" y="0"/>
                </a:moveTo>
                <a:lnTo>
                  <a:pt x="3202307" y="0"/>
                </a:lnTo>
                <a:cubicBezTo>
                  <a:pt x="3229310" y="0"/>
                  <a:pt x="3251200" y="21890"/>
                  <a:pt x="3251200" y="48893"/>
                </a:cubicBezTo>
                <a:lnTo>
                  <a:pt x="3251200" y="684461"/>
                </a:lnTo>
                <a:cubicBezTo>
                  <a:pt x="3251200" y="711463"/>
                  <a:pt x="3229310" y="733353"/>
                  <a:pt x="3202307" y="733353"/>
                </a:cubicBezTo>
                <a:lnTo>
                  <a:pt x="48893" y="733353"/>
                </a:lnTo>
                <a:cubicBezTo>
                  <a:pt x="21890" y="733353"/>
                  <a:pt x="0" y="711463"/>
                  <a:pt x="0" y="684461"/>
                </a:cubicBezTo>
                <a:lnTo>
                  <a:pt x="0" y="48893"/>
                </a:lnTo>
                <a:cubicBezTo>
                  <a:pt x="0" y="21908"/>
                  <a:pt x="21908" y="0"/>
                  <a:pt x="48893" y="0"/>
                </a:cubicBezTo>
                <a:close/>
              </a:path>
            </a:pathLst>
          </a:custGeom>
          <a:solidFill>
            <a:srgbClr val="495057"/>
          </a:solidFill>
          <a:ln/>
        </p:spPr>
      </p:sp>
      <p:sp>
        <p:nvSpPr>
          <p:cNvPr id="50" name="Text 48"/>
          <p:cNvSpPr/>
          <p:nvPr/>
        </p:nvSpPr>
        <p:spPr>
          <a:xfrm>
            <a:off x="12214344" y="4754479"/>
            <a:ext cx="3043417" cy="2444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347" b="1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SQLite3</a:t>
            </a:r>
            <a:endParaRPr lang="en-US" sz="1600" dirty="0"/>
          </a:p>
        </p:txBody>
      </p:sp>
      <p:sp>
        <p:nvSpPr>
          <p:cNvPr id="51" name="Text 49"/>
          <p:cNvSpPr/>
          <p:nvPr/>
        </p:nvSpPr>
        <p:spPr>
          <a:xfrm>
            <a:off x="12220456" y="4998930"/>
            <a:ext cx="3031194" cy="195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155" dirty="0">
                <a:solidFill>
                  <a:srgbClr val="F8F9FA">
                    <a:alpha val="6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元数据索引</a:t>
            </a:r>
            <a:endParaRPr lang="en-US" sz="1600" dirty="0"/>
          </a:p>
        </p:txBody>
      </p:sp>
      <p:sp>
        <p:nvSpPr>
          <p:cNvPr id="52" name="Shape 50"/>
          <p:cNvSpPr/>
          <p:nvPr/>
        </p:nvSpPr>
        <p:spPr>
          <a:xfrm>
            <a:off x="12110453" y="6090748"/>
            <a:ext cx="3251200" cy="733353"/>
          </a:xfrm>
          <a:custGeom>
            <a:avLst/>
            <a:gdLst/>
            <a:ahLst/>
            <a:cxnLst/>
            <a:rect l="l" t="t" r="r" b="b"/>
            <a:pathLst>
              <a:path w="3251200" h="733353">
                <a:moveTo>
                  <a:pt x="48893" y="0"/>
                </a:moveTo>
                <a:lnTo>
                  <a:pt x="3202307" y="0"/>
                </a:lnTo>
                <a:cubicBezTo>
                  <a:pt x="3229310" y="0"/>
                  <a:pt x="3251200" y="21890"/>
                  <a:pt x="3251200" y="48893"/>
                </a:cubicBezTo>
                <a:lnTo>
                  <a:pt x="3251200" y="684461"/>
                </a:lnTo>
                <a:cubicBezTo>
                  <a:pt x="3251200" y="711463"/>
                  <a:pt x="3229310" y="733353"/>
                  <a:pt x="3202307" y="733353"/>
                </a:cubicBezTo>
                <a:lnTo>
                  <a:pt x="48893" y="733353"/>
                </a:lnTo>
                <a:cubicBezTo>
                  <a:pt x="21890" y="733353"/>
                  <a:pt x="0" y="711463"/>
                  <a:pt x="0" y="684461"/>
                </a:cubicBezTo>
                <a:lnTo>
                  <a:pt x="0" y="48893"/>
                </a:lnTo>
                <a:cubicBezTo>
                  <a:pt x="0" y="21908"/>
                  <a:pt x="21908" y="0"/>
                  <a:pt x="48893" y="0"/>
                </a:cubicBezTo>
                <a:close/>
              </a:path>
            </a:pathLst>
          </a:custGeom>
          <a:solidFill>
            <a:srgbClr val="495057"/>
          </a:solidFill>
          <a:ln/>
        </p:spPr>
      </p:sp>
      <p:sp>
        <p:nvSpPr>
          <p:cNvPr id="53" name="Text 51"/>
          <p:cNvSpPr/>
          <p:nvPr/>
        </p:nvSpPr>
        <p:spPr>
          <a:xfrm>
            <a:off x="12214344" y="6237419"/>
            <a:ext cx="3043417" cy="2444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347" b="1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7-Zip</a:t>
            </a:r>
            <a:endParaRPr lang="en-US" sz="1600" dirty="0"/>
          </a:p>
        </p:txBody>
      </p:sp>
      <p:sp>
        <p:nvSpPr>
          <p:cNvPr id="54" name="Text 52"/>
          <p:cNvSpPr/>
          <p:nvPr/>
        </p:nvSpPr>
        <p:spPr>
          <a:xfrm>
            <a:off x="12220456" y="6481870"/>
            <a:ext cx="3031194" cy="195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155" dirty="0">
                <a:solidFill>
                  <a:srgbClr val="F8F9FA">
                    <a:alpha val="6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7z格式支持</a:t>
            </a:r>
            <a:endParaRPr lang="en-US" sz="1600" dirty="0"/>
          </a:p>
        </p:txBody>
      </p:sp>
      <p:sp>
        <p:nvSpPr>
          <p:cNvPr id="55" name="Shape 53"/>
          <p:cNvSpPr/>
          <p:nvPr/>
        </p:nvSpPr>
        <p:spPr>
          <a:xfrm>
            <a:off x="495014" y="7673472"/>
            <a:ext cx="3617877" cy="1332259"/>
          </a:xfrm>
          <a:custGeom>
            <a:avLst/>
            <a:gdLst/>
            <a:ahLst/>
            <a:cxnLst/>
            <a:rect l="l" t="t" r="r" b="b"/>
            <a:pathLst>
              <a:path w="3617877" h="1332259">
                <a:moveTo>
                  <a:pt x="97774" y="0"/>
                </a:moveTo>
                <a:lnTo>
                  <a:pt x="3520102" y="0"/>
                </a:lnTo>
                <a:cubicBezTo>
                  <a:pt x="3574102" y="0"/>
                  <a:pt x="3617877" y="43775"/>
                  <a:pt x="3617877" y="97774"/>
                </a:cubicBezTo>
                <a:lnTo>
                  <a:pt x="3617877" y="1234484"/>
                </a:lnTo>
                <a:cubicBezTo>
                  <a:pt x="3617877" y="1288484"/>
                  <a:pt x="3574102" y="1332259"/>
                  <a:pt x="3520102" y="1332259"/>
                </a:cubicBezTo>
                <a:lnTo>
                  <a:pt x="97774" y="1332259"/>
                </a:lnTo>
                <a:cubicBezTo>
                  <a:pt x="43811" y="1332259"/>
                  <a:pt x="0" y="1288447"/>
                  <a:pt x="0" y="1234484"/>
                </a:cubicBezTo>
                <a:lnTo>
                  <a:pt x="0" y="97774"/>
                </a:lnTo>
                <a:cubicBezTo>
                  <a:pt x="0" y="43775"/>
                  <a:pt x="43775" y="0"/>
                  <a:pt x="97774" y="0"/>
                </a:cubicBezTo>
                <a:close/>
              </a:path>
            </a:pathLst>
          </a:custGeom>
          <a:solidFill>
            <a:srgbClr val="343A40"/>
          </a:solidFill>
          <a:ln w="12700">
            <a:solidFill>
              <a:srgbClr val="495057">
                <a:alpha val="30196"/>
              </a:srgbClr>
            </a:solidFill>
            <a:prstDash val="solid"/>
          </a:ln>
        </p:spPr>
      </p:sp>
      <p:sp>
        <p:nvSpPr>
          <p:cNvPr id="56" name="Shape 54"/>
          <p:cNvSpPr/>
          <p:nvPr/>
        </p:nvSpPr>
        <p:spPr>
          <a:xfrm>
            <a:off x="727242" y="7924035"/>
            <a:ext cx="244451" cy="244451"/>
          </a:xfrm>
          <a:custGeom>
            <a:avLst/>
            <a:gdLst/>
            <a:ahLst/>
            <a:cxnLst/>
            <a:rect l="l" t="t" r="r" b="b"/>
            <a:pathLst>
              <a:path w="244451" h="244451">
                <a:moveTo>
                  <a:pt x="111006" y="2483"/>
                </a:moveTo>
                <a:cubicBezTo>
                  <a:pt x="118120" y="-812"/>
                  <a:pt x="126332" y="-812"/>
                  <a:pt x="133445" y="2483"/>
                </a:cubicBezTo>
                <a:lnTo>
                  <a:pt x="237815" y="50705"/>
                </a:lnTo>
                <a:cubicBezTo>
                  <a:pt x="241873" y="52567"/>
                  <a:pt x="244451" y="56625"/>
                  <a:pt x="244451" y="61113"/>
                </a:cubicBezTo>
                <a:cubicBezTo>
                  <a:pt x="244451" y="65601"/>
                  <a:pt x="241873" y="69659"/>
                  <a:pt x="237815" y="71521"/>
                </a:cubicBezTo>
                <a:lnTo>
                  <a:pt x="133445" y="119743"/>
                </a:lnTo>
                <a:cubicBezTo>
                  <a:pt x="126332" y="123037"/>
                  <a:pt x="118120" y="123037"/>
                  <a:pt x="111006" y="119743"/>
                </a:cubicBezTo>
                <a:lnTo>
                  <a:pt x="6636" y="71521"/>
                </a:lnTo>
                <a:cubicBezTo>
                  <a:pt x="2578" y="69611"/>
                  <a:pt x="0" y="65553"/>
                  <a:pt x="0" y="61113"/>
                </a:cubicBezTo>
                <a:cubicBezTo>
                  <a:pt x="0" y="56673"/>
                  <a:pt x="2578" y="52567"/>
                  <a:pt x="6636" y="50705"/>
                </a:cubicBezTo>
                <a:lnTo>
                  <a:pt x="111006" y="2483"/>
                </a:lnTo>
                <a:close/>
                <a:moveTo>
                  <a:pt x="22965" y="104274"/>
                </a:moveTo>
                <a:lnTo>
                  <a:pt x="101409" y="140512"/>
                </a:lnTo>
                <a:cubicBezTo>
                  <a:pt x="114634" y="146623"/>
                  <a:pt x="129865" y="146623"/>
                  <a:pt x="143090" y="140512"/>
                </a:cubicBezTo>
                <a:lnTo>
                  <a:pt x="221534" y="104274"/>
                </a:lnTo>
                <a:lnTo>
                  <a:pt x="237815" y="111817"/>
                </a:lnTo>
                <a:cubicBezTo>
                  <a:pt x="241873" y="113679"/>
                  <a:pt x="244451" y="117738"/>
                  <a:pt x="244451" y="122226"/>
                </a:cubicBezTo>
                <a:cubicBezTo>
                  <a:pt x="244451" y="126714"/>
                  <a:pt x="241873" y="130772"/>
                  <a:pt x="237815" y="132634"/>
                </a:cubicBezTo>
                <a:lnTo>
                  <a:pt x="133445" y="180856"/>
                </a:lnTo>
                <a:cubicBezTo>
                  <a:pt x="126332" y="184150"/>
                  <a:pt x="118120" y="184150"/>
                  <a:pt x="111006" y="180856"/>
                </a:cubicBezTo>
                <a:lnTo>
                  <a:pt x="6636" y="132634"/>
                </a:lnTo>
                <a:cubicBezTo>
                  <a:pt x="2578" y="130724"/>
                  <a:pt x="0" y="126666"/>
                  <a:pt x="0" y="122226"/>
                </a:cubicBezTo>
                <a:cubicBezTo>
                  <a:pt x="0" y="117785"/>
                  <a:pt x="2578" y="113679"/>
                  <a:pt x="6636" y="111817"/>
                </a:cubicBezTo>
                <a:lnTo>
                  <a:pt x="22917" y="104274"/>
                </a:lnTo>
                <a:close/>
                <a:moveTo>
                  <a:pt x="6636" y="172930"/>
                </a:moveTo>
                <a:lnTo>
                  <a:pt x="22917" y="165386"/>
                </a:lnTo>
                <a:lnTo>
                  <a:pt x="101361" y="201624"/>
                </a:lnTo>
                <a:cubicBezTo>
                  <a:pt x="114586" y="207736"/>
                  <a:pt x="129817" y="207736"/>
                  <a:pt x="143042" y="201624"/>
                </a:cubicBezTo>
                <a:lnTo>
                  <a:pt x="221486" y="165386"/>
                </a:lnTo>
                <a:lnTo>
                  <a:pt x="237767" y="172930"/>
                </a:lnTo>
                <a:cubicBezTo>
                  <a:pt x="241825" y="174792"/>
                  <a:pt x="244403" y="178850"/>
                  <a:pt x="244403" y="183338"/>
                </a:cubicBezTo>
                <a:cubicBezTo>
                  <a:pt x="244403" y="187826"/>
                  <a:pt x="241825" y="191885"/>
                  <a:pt x="237767" y="193747"/>
                </a:cubicBezTo>
                <a:lnTo>
                  <a:pt x="133398" y="241968"/>
                </a:lnTo>
                <a:cubicBezTo>
                  <a:pt x="126284" y="245263"/>
                  <a:pt x="118072" y="245263"/>
                  <a:pt x="110958" y="241968"/>
                </a:cubicBezTo>
                <a:lnTo>
                  <a:pt x="6636" y="193747"/>
                </a:lnTo>
                <a:cubicBezTo>
                  <a:pt x="2578" y="191837"/>
                  <a:pt x="0" y="187779"/>
                  <a:pt x="0" y="183338"/>
                </a:cubicBezTo>
                <a:cubicBezTo>
                  <a:pt x="0" y="178898"/>
                  <a:pt x="2578" y="174792"/>
                  <a:pt x="6636" y="172930"/>
                </a:cubicBezTo>
                <a:close/>
              </a:path>
            </a:pathLst>
          </a:custGeom>
          <a:solidFill>
            <a:srgbClr val="D4A237"/>
          </a:solidFill>
          <a:ln/>
        </p:spPr>
      </p:sp>
      <p:sp>
        <p:nvSpPr>
          <p:cNvPr id="57" name="Text 55"/>
          <p:cNvSpPr/>
          <p:nvPr/>
        </p:nvSpPr>
        <p:spPr>
          <a:xfrm>
            <a:off x="1148920" y="7875144"/>
            <a:ext cx="990027" cy="3422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732" b="1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清晰分层</a:t>
            </a:r>
            <a:endParaRPr lang="en-US" sz="1600" dirty="0"/>
          </a:p>
        </p:txBody>
      </p:sp>
      <p:sp>
        <p:nvSpPr>
          <p:cNvPr id="58" name="Text 56"/>
          <p:cNvSpPr/>
          <p:nvPr/>
        </p:nvSpPr>
        <p:spPr>
          <a:xfrm>
            <a:off x="696686" y="8315156"/>
            <a:ext cx="3300090" cy="4889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47" dirty="0">
                <a:solidFill>
                  <a:srgbClr val="F8F9FA">
                    <a:alpha val="6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表示层、核心层、设备实现层、依赖层职责明确</a:t>
            </a:r>
            <a:endParaRPr lang="en-US" sz="1600" dirty="0"/>
          </a:p>
        </p:txBody>
      </p:sp>
      <p:sp>
        <p:nvSpPr>
          <p:cNvPr id="59" name="Shape 57"/>
          <p:cNvSpPr/>
          <p:nvPr/>
        </p:nvSpPr>
        <p:spPr>
          <a:xfrm>
            <a:off x="4374911" y="7673472"/>
            <a:ext cx="3617877" cy="1332259"/>
          </a:xfrm>
          <a:custGeom>
            <a:avLst/>
            <a:gdLst/>
            <a:ahLst/>
            <a:cxnLst/>
            <a:rect l="l" t="t" r="r" b="b"/>
            <a:pathLst>
              <a:path w="3617877" h="1332259">
                <a:moveTo>
                  <a:pt x="97774" y="0"/>
                </a:moveTo>
                <a:lnTo>
                  <a:pt x="3520102" y="0"/>
                </a:lnTo>
                <a:cubicBezTo>
                  <a:pt x="3574102" y="0"/>
                  <a:pt x="3617877" y="43775"/>
                  <a:pt x="3617877" y="97774"/>
                </a:cubicBezTo>
                <a:lnTo>
                  <a:pt x="3617877" y="1234484"/>
                </a:lnTo>
                <a:cubicBezTo>
                  <a:pt x="3617877" y="1288484"/>
                  <a:pt x="3574102" y="1332259"/>
                  <a:pt x="3520102" y="1332259"/>
                </a:cubicBezTo>
                <a:lnTo>
                  <a:pt x="97774" y="1332259"/>
                </a:lnTo>
                <a:cubicBezTo>
                  <a:pt x="43811" y="1332259"/>
                  <a:pt x="0" y="1288447"/>
                  <a:pt x="0" y="1234484"/>
                </a:cubicBezTo>
                <a:lnTo>
                  <a:pt x="0" y="97774"/>
                </a:lnTo>
                <a:cubicBezTo>
                  <a:pt x="0" y="43775"/>
                  <a:pt x="43775" y="0"/>
                  <a:pt x="97774" y="0"/>
                </a:cubicBezTo>
                <a:close/>
              </a:path>
            </a:pathLst>
          </a:custGeom>
          <a:solidFill>
            <a:srgbClr val="343A40"/>
          </a:solidFill>
          <a:ln w="12700">
            <a:solidFill>
              <a:srgbClr val="495057">
                <a:alpha val="30196"/>
              </a:srgbClr>
            </a:solidFill>
            <a:prstDash val="solid"/>
          </a:ln>
        </p:spPr>
      </p:sp>
      <p:sp>
        <p:nvSpPr>
          <p:cNvPr id="60" name="Shape 58"/>
          <p:cNvSpPr/>
          <p:nvPr/>
        </p:nvSpPr>
        <p:spPr>
          <a:xfrm>
            <a:off x="4607140" y="7924035"/>
            <a:ext cx="244451" cy="244451"/>
          </a:xfrm>
          <a:custGeom>
            <a:avLst/>
            <a:gdLst/>
            <a:ahLst/>
            <a:cxnLst/>
            <a:rect l="l" t="t" r="r" b="b"/>
            <a:pathLst>
              <a:path w="244451" h="244451">
                <a:moveTo>
                  <a:pt x="239963" y="71903"/>
                </a:moveTo>
                <a:lnTo>
                  <a:pt x="194129" y="117738"/>
                </a:lnTo>
                <a:cubicBezTo>
                  <a:pt x="189736" y="122130"/>
                  <a:pt x="183195" y="123419"/>
                  <a:pt x="177466" y="121032"/>
                </a:cubicBezTo>
                <a:cubicBezTo>
                  <a:pt x="171736" y="118645"/>
                  <a:pt x="168060" y="113106"/>
                  <a:pt x="168060" y="106947"/>
                </a:cubicBezTo>
                <a:lnTo>
                  <a:pt x="168060" y="76391"/>
                </a:lnTo>
                <a:lnTo>
                  <a:pt x="15278" y="76391"/>
                </a:lnTo>
                <a:cubicBezTo>
                  <a:pt x="6827" y="76391"/>
                  <a:pt x="0" y="69564"/>
                  <a:pt x="0" y="61113"/>
                </a:cubicBezTo>
                <a:cubicBezTo>
                  <a:pt x="0" y="52662"/>
                  <a:pt x="6827" y="45835"/>
                  <a:pt x="15278" y="45835"/>
                </a:cubicBezTo>
                <a:lnTo>
                  <a:pt x="168060" y="45835"/>
                </a:lnTo>
                <a:lnTo>
                  <a:pt x="168060" y="15278"/>
                </a:lnTo>
                <a:cubicBezTo>
                  <a:pt x="168060" y="9119"/>
                  <a:pt x="171784" y="3533"/>
                  <a:pt x="177514" y="1146"/>
                </a:cubicBezTo>
                <a:cubicBezTo>
                  <a:pt x="183243" y="-1241"/>
                  <a:pt x="189784" y="95"/>
                  <a:pt x="194176" y="4440"/>
                </a:cubicBezTo>
                <a:lnTo>
                  <a:pt x="240011" y="50275"/>
                </a:lnTo>
                <a:cubicBezTo>
                  <a:pt x="245979" y="56243"/>
                  <a:pt x="245979" y="65935"/>
                  <a:pt x="240011" y="71903"/>
                </a:cubicBezTo>
                <a:close/>
                <a:moveTo>
                  <a:pt x="50275" y="239963"/>
                </a:moveTo>
                <a:lnTo>
                  <a:pt x="4440" y="194129"/>
                </a:lnTo>
                <a:cubicBezTo>
                  <a:pt x="-1528" y="188161"/>
                  <a:pt x="-1528" y="178468"/>
                  <a:pt x="4440" y="172500"/>
                </a:cubicBezTo>
                <a:lnTo>
                  <a:pt x="50275" y="126666"/>
                </a:lnTo>
                <a:cubicBezTo>
                  <a:pt x="54667" y="122273"/>
                  <a:pt x="61208" y="120984"/>
                  <a:pt x="66938" y="123371"/>
                </a:cubicBezTo>
                <a:cubicBezTo>
                  <a:pt x="72667" y="125759"/>
                  <a:pt x="76391" y="131345"/>
                  <a:pt x="76391" y="137504"/>
                </a:cubicBezTo>
                <a:lnTo>
                  <a:pt x="76391" y="168060"/>
                </a:lnTo>
                <a:lnTo>
                  <a:pt x="229173" y="168060"/>
                </a:lnTo>
                <a:cubicBezTo>
                  <a:pt x="237624" y="168060"/>
                  <a:pt x="244451" y="174888"/>
                  <a:pt x="244451" y="183338"/>
                </a:cubicBezTo>
                <a:cubicBezTo>
                  <a:pt x="244451" y="191789"/>
                  <a:pt x="237624" y="198617"/>
                  <a:pt x="229173" y="198617"/>
                </a:cubicBezTo>
                <a:lnTo>
                  <a:pt x="76391" y="198617"/>
                </a:lnTo>
                <a:lnTo>
                  <a:pt x="76391" y="229173"/>
                </a:lnTo>
                <a:cubicBezTo>
                  <a:pt x="76391" y="235332"/>
                  <a:pt x="72667" y="240918"/>
                  <a:pt x="66938" y="243305"/>
                </a:cubicBezTo>
                <a:cubicBezTo>
                  <a:pt x="61208" y="245692"/>
                  <a:pt x="54667" y="244356"/>
                  <a:pt x="50275" y="240011"/>
                </a:cubicBezTo>
                <a:close/>
              </a:path>
            </a:pathLst>
          </a:custGeom>
          <a:solidFill>
            <a:srgbClr val="D4A237"/>
          </a:solidFill>
          <a:ln/>
        </p:spPr>
      </p:sp>
      <p:sp>
        <p:nvSpPr>
          <p:cNvPr id="61" name="Text 59"/>
          <p:cNvSpPr/>
          <p:nvPr/>
        </p:nvSpPr>
        <p:spPr>
          <a:xfrm>
            <a:off x="5028818" y="7875144"/>
            <a:ext cx="770021" cy="3422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732" b="1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松耦合</a:t>
            </a:r>
            <a:endParaRPr lang="en-US" sz="1600" dirty="0"/>
          </a:p>
        </p:txBody>
      </p:sp>
      <p:sp>
        <p:nvSpPr>
          <p:cNvPr id="62" name="Text 60"/>
          <p:cNvSpPr/>
          <p:nvPr/>
        </p:nvSpPr>
        <p:spPr>
          <a:xfrm>
            <a:off x="4576583" y="8315156"/>
            <a:ext cx="3300090" cy="2444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47" dirty="0">
                <a:solidFill>
                  <a:srgbClr val="F8F9FA">
                    <a:alpha val="6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通过接口抽象,实现模块间低耦合高内聚</a:t>
            </a:r>
            <a:endParaRPr lang="en-US" sz="1600" dirty="0"/>
          </a:p>
        </p:txBody>
      </p:sp>
      <p:sp>
        <p:nvSpPr>
          <p:cNvPr id="63" name="Shape 61"/>
          <p:cNvSpPr/>
          <p:nvPr/>
        </p:nvSpPr>
        <p:spPr>
          <a:xfrm>
            <a:off x="8254905" y="7673472"/>
            <a:ext cx="3617877" cy="1332259"/>
          </a:xfrm>
          <a:custGeom>
            <a:avLst/>
            <a:gdLst/>
            <a:ahLst/>
            <a:cxnLst/>
            <a:rect l="l" t="t" r="r" b="b"/>
            <a:pathLst>
              <a:path w="3617877" h="1332259">
                <a:moveTo>
                  <a:pt x="97774" y="0"/>
                </a:moveTo>
                <a:lnTo>
                  <a:pt x="3520102" y="0"/>
                </a:lnTo>
                <a:cubicBezTo>
                  <a:pt x="3574102" y="0"/>
                  <a:pt x="3617877" y="43775"/>
                  <a:pt x="3617877" y="97774"/>
                </a:cubicBezTo>
                <a:lnTo>
                  <a:pt x="3617877" y="1234484"/>
                </a:lnTo>
                <a:cubicBezTo>
                  <a:pt x="3617877" y="1288484"/>
                  <a:pt x="3574102" y="1332259"/>
                  <a:pt x="3520102" y="1332259"/>
                </a:cubicBezTo>
                <a:lnTo>
                  <a:pt x="97774" y="1332259"/>
                </a:lnTo>
                <a:cubicBezTo>
                  <a:pt x="43811" y="1332259"/>
                  <a:pt x="0" y="1288447"/>
                  <a:pt x="0" y="1234484"/>
                </a:cubicBezTo>
                <a:lnTo>
                  <a:pt x="0" y="97774"/>
                </a:lnTo>
                <a:cubicBezTo>
                  <a:pt x="0" y="43775"/>
                  <a:pt x="43775" y="0"/>
                  <a:pt x="97774" y="0"/>
                </a:cubicBezTo>
                <a:close/>
              </a:path>
            </a:pathLst>
          </a:custGeom>
          <a:solidFill>
            <a:srgbClr val="343A40"/>
          </a:solidFill>
          <a:ln w="12700">
            <a:solidFill>
              <a:srgbClr val="495057">
                <a:alpha val="30196"/>
              </a:srgbClr>
            </a:solidFill>
            <a:prstDash val="solid"/>
          </a:ln>
        </p:spPr>
      </p:sp>
      <p:sp>
        <p:nvSpPr>
          <p:cNvPr id="64" name="Shape 62"/>
          <p:cNvSpPr/>
          <p:nvPr/>
        </p:nvSpPr>
        <p:spPr>
          <a:xfrm>
            <a:off x="8487133" y="7924035"/>
            <a:ext cx="244451" cy="244451"/>
          </a:xfrm>
          <a:custGeom>
            <a:avLst/>
            <a:gdLst/>
            <a:ahLst/>
            <a:cxnLst/>
            <a:rect l="l" t="t" r="r" b="b"/>
            <a:pathLst>
              <a:path w="244451" h="244451">
                <a:moveTo>
                  <a:pt x="106947" y="0"/>
                </a:moveTo>
                <a:cubicBezTo>
                  <a:pt x="123801" y="0"/>
                  <a:pt x="137504" y="10265"/>
                  <a:pt x="137504" y="22917"/>
                </a:cubicBezTo>
                <a:cubicBezTo>
                  <a:pt x="137504" y="27883"/>
                  <a:pt x="135403" y="32466"/>
                  <a:pt x="131774" y="36238"/>
                </a:cubicBezTo>
                <a:cubicBezTo>
                  <a:pt x="128623" y="39532"/>
                  <a:pt x="126045" y="43543"/>
                  <a:pt x="126045" y="48126"/>
                </a:cubicBezTo>
                <a:cubicBezTo>
                  <a:pt x="126045" y="55288"/>
                  <a:pt x="131870" y="61113"/>
                  <a:pt x="139032" y="61113"/>
                </a:cubicBezTo>
                <a:lnTo>
                  <a:pt x="160421" y="61113"/>
                </a:lnTo>
                <a:cubicBezTo>
                  <a:pt x="173073" y="61113"/>
                  <a:pt x="183338" y="71378"/>
                  <a:pt x="183338" y="84030"/>
                </a:cubicBezTo>
                <a:lnTo>
                  <a:pt x="183338" y="105420"/>
                </a:lnTo>
                <a:cubicBezTo>
                  <a:pt x="183338" y="112581"/>
                  <a:pt x="189163" y="118406"/>
                  <a:pt x="196325" y="118406"/>
                </a:cubicBezTo>
                <a:cubicBezTo>
                  <a:pt x="200861" y="118406"/>
                  <a:pt x="204919" y="115828"/>
                  <a:pt x="208213" y="112677"/>
                </a:cubicBezTo>
                <a:cubicBezTo>
                  <a:pt x="211985" y="109096"/>
                  <a:pt x="216568" y="106947"/>
                  <a:pt x="221534" y="106947"/>
                </a:cubicBezTo>
                <a:cubicBezTo>
                  <a:pt x="234186" y="106947"/>
                  <a:pt x="244451" y="120650"/>
                  <a:pt x="244451" y="137504"/>
                </a:cubicBezTo>
                <a:cubicBezTo>
                  <a:pt x="244451" y="154358"/>
                  <a:pt x="234186" y="168060"/>
                  <a:pt x="221534" y="168060"/>
                </a:cubicBezTo>
                <a:cubicBezTo>
                  <a:pt x="216568" y="168060"/>
                  <a:pt x="211937" y="165959"/>
                  <a:pt x="208213" y="162331"/>
                </a:cubicBezTo>
                <a:cubicBezTo>
                  <a:pt x="204919" y="159180"/>
                  <a:pt x="200908" y="156602"/>
                  <a:pt x="196325" y="156602"/>
                </a:cubicBezTo>
                <a:cubicBezTo>
                  <a:pt x="189163" y="156602"/>
                  <a:pt x="183338" y="162426"/>
                  <a:pt x="183338" y="169588"/>
                </a:cubicBezTo>
                <a:lnTo>
                  <a:pt x="183338" y="221534"/>
                </a:lnTo>
                <a:cubicBezTo>
                  <a:pt x="183338" y="234186"/>
                  <a:pt x="173073" y="244451"/>
                  <a:pt x="160421" y="244451"/>
                </a:cubicBezTo>
                <a:lnTo>
                  <a:pt x="133302" y="244451"/>
                </a:lnTo>
                <a:cubicBezTo>
                  <a:pt x="127191" y="244451"/>
                  <a:pt x="122226" y="239486"/>
                  <a:pt x="122226" y="233374"/>
                </a:cubicBezTo>
                <a:cubicBezTo>
                  <a:pt x="122226" y="228982"/>
                  <a:pt x="124995" y="225115"/>
                  <a:pt x="128528" y="222489"/>
                </a:cubicBezTo>
                <a:cubicBezTo>
                  <a:pt x="134066" y="218335"/>
                  <a:pt x="137504" y="212606"/>
                  <a:pt x="137504" y="206256"/>
                </a:cubicBezTo>
                <a:cubicBezTo>
                  <a:pt x="137504" y="193603"/>
                  <a:pt x="123801" y="183338"/>
                  <a:pt x="106947" y="183338"/>
                </a:cubicBezTo>
                <a:cubicBezTo>
                  <a:pt x="90094" y="183338"/>
                  <a:pt x="76391" y="193603"/>
                  <a:pt x="76391" y="206256"/>
                </a:cubicBezTo>
                <a:cubicBezTo>
                  <a:pt x="76391" y="212606"/>
                  <a:pt x="79829" y="218335"/>
                  <a:pt x="85367" y="222489"/>
                </a:cubicBezTo>
                <a:cubicBezTo>
                  <a:pt x="88900" y="225115"/>
                  <a:pt x="91669" y="228934"/>
                  <a:pt x="91669" y="233374"/>
                </a:cubicBezTo>
                <a:cubicBezTo>
                  <a:pt x="91669" y="239486"/>
                  <a:pt x="86704" y="244451"/>
                  <a:pt x="80592" y="244451"/>
                </a:cubicBezTo>
                <a:lnTo>
                  <a:pt x="22917" y="244451"/>
                </a:lnTo>
                <a:cubicBezTo>
                  <a:pt x="10265" y="244451"/>
                  <a:pt x="0" y="234186"/>
                  <a:pt x="0" y="221534"/>
                </a:cubicBezTo>
                <a:lnTo>
                  <a:pt x="0" y="163859"/>
                </a:lnTo>
                <a:cubicBezTo>
                  <a:pt x="0" y="157747"/>
                  <a:pt x="4965" y="152782"/>
                  <a:pt x="11077" y="152782"/>
                </a:cubicBezTo>
                <a:cubicBezTo>
                  <a:pt x="15469" y="152782"/>
                  <a:pt x="19336" y="155551"/>
                  <a:pt x="21962" y="159084"/>
                </a:cubicBezTo>
                <a:cubicBezTo>
                  <a:pt x="26116" y="164623"/>
                  <a:pt x="31845" y="168060"/>
                  <a:pt x="38195" y="168060"/>
                </a:cubicBezTo>
                <a:cubicBezTo>
                  <a:pt x="50848" y="168060"/>
                  <a:pt x="61113" y="154358"/>
                  <a:pt x="61113" y="137504"/>
                </a:cubicBezTo>
                <a:cubicBezTo>
                  <a:pt x="61113" y="120650"/>
                  <a:pt x="50848" y="106947"/>
                  <a:pt x="38195" y="106947"/>
                </a:cubicBezTo>
                <a:cubicBezTo>
                  <a:pt x="31845" y="106947"/>
                  <a:pt x="26116" y="110385"/>
                  <a:pt x="21962" y="115923"/>
                </a:cubicBezTo>
                <a:cubicBezTo>
                  <a:pt x="19336" y="119456"/>
                  <a:pt x="15517" y="122226"/>
                  <a:pt x="11077" y="122226"/>
                </a:cubicBezTo>
                <a:cubicBezTo>
                  <a:pt x="4965" y="122226"/>
                  <a:pt x="0" y="117260"/>
                  <a:pt x="0" y="111149"/>
                </a:cubicBezTo>
                <a:lnTo>
                  <a:pt x="0" y="84030"/>
                </a:lnTo>
                <a:cubicBezTo>
                  <a:pt x="0" y="71378"/>
                  <a:pt x="10265" y="61113"/>
                  <a:pt x="22917" y="61113"/>
                </a:cubicBezTo>
                <a:lnTo>
                  <a:pt x="74863" y="61113"/>
                </a:lnTo>
                <a:cubicBezTo>
                  <a:pt x="82025" y="61113"/>
                  <a:pt x="87850" y="55288"/>
                  <a:pt x="87850" y="48126"/>
                </a:cubicBezTo>
                <a:cubicBezTo>
                  <a:pt x="87850" y="43591"/>
                  <a:pt x="85271" y="39532"/>
                  <a:pt x="82120" y="36238"/>
                </a:cubicBezTo>
                <a:cubicBezTo>
                  <a:pt x="78539" y="32466"/>
                  <a:pt x="76391" y="27883"/>
                  <a:pt x="76391" y="22917"/>
                </a:cubicBezTo>
                <a:cubicBezTo>
                  <a:pt x="76391" y="10265"/>
                  <a:pt x="90094" y="0"/>
                  <a:pt x="106947" y="0"/>
                </a:cubicBezTo>
                <a:close/>
              </a:path>
            </a:pathLst>
          </a:custGeom>
          <a:solidFill>
            <a:srgbClr val="D4A237"/>
          </a:solidFill>
          <a:ln/>
        </p:spPr>
      </p:sp>
      <p:sp>
        <p:nvSpPr>
          <p:cNvPr id="65" name="Text 63"/>
          <p:cNvSpPr/>
          <p:nvPr/>
        </p:nvSpPr>
        <p:spPr>
          <a:xfrm>
            <a:off x="8908811" y="7875144"/>
            <a:ext cx="770021" cy="3422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732" b="1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可扩展</a:t>
            </a:r>
            <a:endParaRPr lang="en-US" sz="1600" dirty="0"/>
          </a:p>
        </p:txBody>
      </p:sp>
      <p:sp>
        <p:nvSpPr>
          <p:cNvPr id="66" name="Text 64"/>
          <p:cNvSpPr/>
          <p:nvPr/>
        </p:nvSpPr>
        <p:spPr>
          <a:xfrm>
            <a:off x="8456577" y="8315156"/>
            <a:ext cx="3300090" cy="4889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47" dirty="0">
                <a:solidFill>
                  <a:srgbClr val="F8F9FA">
                    <a:alpha val="6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新增格式只需实现Device接口,无需修改其他模块</a:t>
            </a:r>
            <a:endParaRPr lang="en-US" sz="1600" dirty="0"/>
          </a:p>
        </p:txBody>
      </p:sp>
      <p:sp>
        <p:nvSpPr>
          <p:cNvPr id="67" name="Shape 65"/>
          <p:cNvSpPr/>
          <p:nvPr/>
        </p:nvSpPr>
        <p:spPr>
          <a:xfrm>
            <a:off x="12134898" y="7673472"/>
            <a:ext cx="3617877" cy="1332259"/>
          </a:xfrm>
          <a:custGeom>
            <a:avLst/>
            <a:gdLst/>
            <a:ahLst/>
            <a:cxnLst/>
            <a:rect l="l" t="t" r="r" b="b"/>
            <a:pathLst>
              <a:path w="3617877" h="1332259">
                <a:moveTo>
                  <a:pt x="97774" y="0"/>
                </a:moveTo>
                <a:lnTo>
                  <a:pt x="3520102" y="0"/>
                </a:lnTo>
                <a:cubicBezTo>
                  <a:pt x="3574102" y="0"/>
                  <a:pt x="3617877" y="43775"/>
                  <a:pt x="3617877" y="97774"/>
                </a:cubicBezTo>
                <a:lnTo>
                  <a:pt x="3617877" y="1234484"/>
                </a:lnTo>
                <a:cubicBezTo>
                  <a:pt x="3617877" y="1288484"/>
                  <a:pt x="3574102" y="1332259"/>
                  <a:pt x="3520102" y="1332259"/>
                </a:cubicBezTo>
                <a:lnTo>
                  <a:pt x="97774" y="1332259"/>
                </a:lnTo>
                <a:cubicBezTo>
                  <a:pt x="43811" y="1332259"/>
                  <a:pt x="0" y="1288447"/>
                  <a:pt x="0" y="1234484"/>
                </a:cubicBezTo>
                <a:lnTo>
                  <a:pt x="0" y="97774"/>
                </a:lnTo>
                <a:cubicBezTo>
                  <a:pt x="0" y="43775"/>
                  <a:pt x="43775" y="0"/>
                  <a:pt x="97774" y="0"/>
                </a:cubicBezTo>
                <a:close/>
              </a:path>
            </a:pathLst>
          </a:custGeom>
          <a:solidFill>
            <a:srgbClr val="343A40"/>
          </a:solidFill>
          <a:ln w="12700">
            <a:solidFill>
              <a:srgbClr val="495057">
                <a:alpha val="30196"/>
              </a:srgbClr>
            </a:solidFill>
            <a:prstDash val="solid"/>
          </a:ln>
        </p:spPr>
      </p:sp>
      <p:sp>
        <p:nvSpPr>
          <p:cNvPr id="68" name="Shape 66"/>
          <p:cNvSpPr/>
          <p:nvPr/>
        </p:nvSpPr>
        <p:spPr>
          <a:xfrm>
            <a:off x="12367126" y="7924035"/>
            <a:ext cx="244451" cy="244451"/>
          </a:xfrm>
          <a:custGeom>
            <a:avLst/>
            <a:gdLst/>
            <a:ahLst/>
            <a:cxnLst/>
            <a:rect l="l" t="t" r="r" b="b"/>
            <a:pathLst>
              <a:path w="244451" h="244451">
                <a:moveTo>
                  <a:pt x="31464" y="109096"/>
                </a:moveTo>
                <a:cubicBezTo>
                  <a:pt x="37814" y="64694"/>
                  <a:pt x="76057" y="30556"/>
                  <a:pt x="122226" y="30556"/>
                </a:cubicBezTo>
                <a:cubicBezTo>
                  <a:pt x="147530" y="30556"/>
                  <a:pt x="170447" y="40821"/>
                  <a:pt x="187062" y="57389"/>
                </a:cubicBezTo>
                <a:cubicBezTo>
                  <a:pt x="187158" y="57484"/>
                  <a:pt x="187253" y="57580"/>
                  <a:pt x="187349" y="57675"/>
                </a:cubicBezTo>
                <a:lnTo>
                  <a:pt x="190977" y="61113"/>
                </a:lnTo>
                <a:lnTo>
                  <a:pt x="168108" y="61113"/>
                </a:lnTo>
                <a:cubicBezTo>
                  <a:pt x="159657" y="61113"/>
                  <a:pt x="152830" y="67940"/>
                  <a:pt x="152830" y="76391"/>
                </a:cubicBezTo>
                <a:cubicBezTo>
                  <a:pt x="152830" y="84842"/>
                  <a:pt x="159657" y="91669"/>
                  <a:pt x="168108" y="91669"/>
                </a:cubicBezTo>
                <a:lnTo>
                  <a:pt x="229221" y="91669"/>
                </a:lnTo>
                <a:cubicBezTo>
                  <a:pt x="237671" y="91669"/>
                  <a:pt x="244499" y="84842"/>
                  <a:pt x="244499" y="76391"/>
                </a:cubicBezTo>
                <a:lnTo>
                  <a:pt x="244499" y="15278"/>
                </a:lnTo>
                <a:cubicBezTo>
                  <a:pt x="244499" y="6827"/>
                  <a:pt x="237671" y="0"/>
                  <a:pt x="229221" y="0"/>
                </a:cubicBezTo>
                <a:cubicBezTo>
                  <a:pt x="220770" y="0"/>
                  <a:pt x="213942" y="6827"/>
                  <a:pt x="213942" y="15278"/>
                </a:cubicBezTo>
                <a:lnTo>
                  <a:pt x="213942" y="40774"/>
                </a:lnTo>
                <a:lnTo>
                  <a:pt x="208547" y="35665"/>
                </a:lnTo>
                <a:cubicBezTo>
                  <a:pt x="186442" y="13655"/>
                  <a:pt x="155885" y="0"/>
                  <a:pt x="122226" y="0"/>
                </a:cubicBezTo>
                <a:cubicBezTo>
                  <a:pt x="60635" y="0"/>
                  <a:pt x="9692" y="45548"/>
                  <a:pt x="1241" y="104799"/>
                </a:cubicBezTo>
                <a:cubicBezTo>
                  <a:pt x="48" y="113154"/>
                  <a:pt x="5825" y="120889"/>
                  <a:pt x="14180" y="122082"/>
                </a:cubicBezTo>
                <a:cubicBezTo>
                  <a:pt x="22535" y="123276"/>
                  <a:pt x="30270" y="117451"/>
                  <a:pt x="31464" y="109144"/>
                </a:cubicBezTo>
                <a:close/>
                <a:moveTo>
                  <a:pt x="243210" y="139652"/>
                </a:moveTo>
                <a:cubicBezTo>
                  <a:pt x="244403" y="131297"/>
                  <a:pt x="238579" y="123562"/>
                  <a:pt x="230271" y="122369"/>
                </a:cubicBezTo>
                <a:cubicBezTo>
                  <a:pt x="221964" y="121175"/>
                  <a:pt x="214181" y="127000"/>
                  <a:pt x="212988" y="135308"/>
                </a:cubicBezTo>
                <a:cubicBezTo>
                  <a:pt x="206638" y="179710"/>
                  <a:pt x="168394" y="213847"/>
                  <a:pt x="122226" y="213847"/>
                </a:cubicBezTo>
                <a:cubicBezTo>
                  <a:pt x="96921" y="213847"/>
                  <a:pt x="74004" y="203582"/>
                  <a:pt x="57389" y="187015"/>
                </a:cubicBezTo>
                <a:cubicBezTo>
                  <a:pt x="57293" y="186919"/>
                  <a:pt x="57198" y="186824"/>
                  <a:pt x="57102" y="186728"/>
                </a:cubicBezTo>
                <a:lnTo>
                  <a:pt x="53474" y="183291"/>
                </a:lnTo>
                <a:lnTo>
                  <a:pt x="76343" y="183291"/>
                </a:lnTo>
                <a:cubicBezTo>
                  <a:pt x="84794" y="183291"/>
                  <a:pt x="91621" y="176463"/>
                  <a:pt x="91621" y="168012"/>
                </a:cubicBezTo>
                <a:cubicBezTo>
                  <a:pt x="91621" y="159562"/>
                  <a:pt x="84794" y="152734"/>
                  <a:pt x="76343" y="152734"/>
                </a:cubicBezTo>
                <a:lnTo>
                  <a:pt x="15278" y="152782"/>
                </a:lnTo>
                <a:cubicBezTo>
                  <a:pt x="11220" y="152782"/>
                  <a:pt x="7305" y="154405"/>
                  <a:pt x="4440" y="157318"/>
                </a:cubicBezTo>
                <a:cubicBezTo>
                  <a:pt x="1576" y="160230"/>
                  <a:pt x="-48" y="164097"/>
                  <a:pt x="0" y="168203"/>
                </a:cubicBezTo>
                <a:lnTo>
                  <a:pt x="477" y="228839"/>
                </a:lnTo>
                <a:cubicBezTo>
                  <a:pt x="525" y="237289"/>
                  <a:pt x="7448" y="244069"/>
                  <a:pt x="15899" y="243974"/>
                </a:cubicBezTo>
                <a:cubicBezTo>
                  <a:pt x="24350" y="243878"/>
                  <a:pt x="31129" y="237003"/>
                  <a:pt x="31034" y="228552"/>
                </a:cubicBezTo>
                <a:lnTo>
                  <a:pt x="30843" y="203964"/>
                </a:lnTo>
                <a:lnTo>
                  <a:pt x="35952" y="208786"/>
                </a:lnTo>
                <a:cubicBezTo>
                  <a:pt x="58057" y="230796"/>
                  <a:pt x="88566" y="244451"/>
                  <a:pt x="122226" y="244451"/>
                </a:cubicBezTo>
                <a:cubicBezTo>
                  <a:pt x="183816" y="244451"/>
                  <a:pt x="234759" y="198903"/>
                  <a:pt x="243210" y="139652"/>
                </a:cubicBezTo>
                <a:close/>
              </a:path>
            </a:pathLst>
          </a:custGeom>
          <a:solidFill>
            <a:srgbClr val="D4A237"/>
          </a:solidFill>
          <a:ln/>
        </p:spPr>
      </p:sp>
      <p:sp>
        <p:nvSpPr>
          <p:cNvPr id="69" name="Text 67"/>
          <p:cNvSpPr/>
          <p:nvPr/>
        </p:nvSpPr>
        <p:spPr>
          <a:xfrm>
            <a:off x="12788805" y="7875144"/>
            <a:ext cx="770021" cy="3422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732" b="1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可复用</a:t>
            </a:r>
            <a:endParaRPr lang="en-US" sz="1600" dirty="0"/>
          </a:p>
        </p:txBody>
      </p:sp>
      <p:sp>
        <p:nvSpPr>
          <p:cNvPr id="70" name="Text 68"/>
          <p:cNvSpPr/>
          <p:nvPr/>
        </p:nvSpPr>
        <p:spPr>
          <a:xfrm>
            <a:off x="12336570" y="8315156"/>
            <a:ext cx="3300090" cy="2444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47" dirty="0">
                <a:solidFill>
                  <a:srgbClr val="F8F9FA">
                    <a:alpha val="6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核心库可被CLI、GUI、Tests复用</a:t>
            </a:r>
            <a:endParaRPr lang="en-US" sz="1600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0305" y="450305"/>
            <a:ext cx="15558028" cy="4503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191" b="1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核心类层次结构</a:t>
            </a:r>
            <a:endParaRPr lang="en-US" sz="1600" dirty="0"/>
          </a:p>
        </p:txBody>
      </p:sp>
      <p:sp>
        <p:nvSpPr>
          <p:cNvPr id="3" name="Shape 1"/>
          <p:cNvSpPr/>
          <p:nvPr/>
        </p:nvSpPr>
        <p:spPr>
          <a:xfrm>
            <a:off x="450305" y="990670"/>
            <a:ext cx="720488" cy="45030"/>
          </a:xfrm>
          <a:custGeom>
            <a:avLst/>
            <a:gdLst/>
            <a:ahLst/>
            <a:cxnLst/>
            <a:rect l="l" t="t" r="r" b="b"/>
            <a:pathLst>
              <a:path w="720488" h="45030">
                <a:moveTo>
                  <a:pt x="0" y="0"/>
                </a:moveTo>
                <a:lnTo>
                  <a:pt x="720488" y="0"/>
                </a:lnTo>
                <a:lnTo>
                  <a:pt x="720488" y="45030"/>
                </a:lnTo>
                <a:lnTo>
                  <a:pt x="0" y="45030"/>
                </a:lnTo>
                <a:lnTo>
                  <a:pt x="0" y="0"/>
                </a:lnTo>
                <a:close/>
              </a:path>
            </a:pathLst>
          </a:custGeom>
          <a:solidFill>
            <a:srgbClr val="D4A237"/>
          </a:solidFill>
          <a:ln/>
        </p:spPr>
      </p:sp>
      <p:sp>
        <p:nvSpPr>
          <p:cNvPr id="4" name="Shape 2"/>
          <p:cNvSpPr/>
          <p:nvPr/>
        </p:nvSpPr>
        <p:spPr>
          <a:xfrm>
            <a:off x="455934" y="1266482"/>
            <a:ext cx="15344133" cy="5685097"/>
          </a:xfrm>
          <a:custGeom>
            <a:avLst/>
            <a:gdLst/>
            <a:ahLst/>
            <a:cxnLst/>
            <a:rect l="l" t="t" r="r" b="b"/>
            <a:pathLst>
              <a:path w="15344133" h="5685097">
                <a:moveTo>
                  <a:pt x="90052" y="0"/>
                </a:moveTo>
                <a:lnTo>
                  <a:pt x="15254081" y="0"/>
                </a:lnTo>
                <a:cubicBezTo>
                  <a:pt x="15303815" y="0"/>
                  <a:pt x="15344133" y="40318"/>
                  <a:pt x="15344133" y="90052"/>
                </a:cubicBezTo>
                <a:lnTo>
                  <a:pt x="15344133" y="5595045"/>
                </a:lnTo>
                <a:cubicBezTo>
                  <a:pt x="15344133" y="5644779"/>
                  <a:pt x="15303815" y="5685097"/>
                  <a:pt x="15254081" y="5685097"/>
                </a:cubicBezTo>
                <a:lnTo>
                  <a:pt x="90052" y="5685097"/>
                </a:lnTo>
                <a:cubicBezTo>
                  <a:pt x="40318" y="5685097"/>
                  <a:pt x="0" y="5644779"/>
                  <a:pt x="0" y="5595045"/>
                </a:cubicBezTo>
                <a:lnTo>
                  <a:pt x="0" y="90052"/>
                </a:lnTo>
                <a:cubicBezTo>
                  <a:pt x="0" y="40318"/>
                  <a:pt x="40318" y="0"/>
                  <a:pt x="90052" y="0"/>
                </a:cubicBezTo>
                <a:close/>
              </a:path>
            </a:pathLst>
          </a:custGeom>
          <a:solidFill>
            <a:srgbClr val="343A40"/>
          </a:solidFill>
          <a:ln w="12700">
            <a:solidFill>
              <a:srgbClr val="495057">
                <a:alpha val="30196"/>
              </a:srgbClr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686715" y="1497263"/>
            <a:ext cx="14995147" cy="31521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773" b="1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类关系图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709230" y="1992598"/>
            <a:ext cx="9816643" cy="2206493"/>
          </a:xfrm>
          <a:custGeom>
            <a:avLst/>
            <a:gdLst/>
            <a:ahLst/>
            <a:cxnLst/>
            <a:rect l="l" t="t" r="r" b="b"/>
            <a:pathLst>
              <a:path w="9816643" h="2206493">
                <a:moveTo>
                  <a:pt x="45030" y="0"/>
                </a:moveTo>
                <a:lnTo>
                  <a:pt x="9726574" y="0"/>
                </a:lnTo>
                <a:cubicBezTo>
                  <a:pt x="9776317" y="0"/>
                  <a:pt x="9816643" y="40325"/>
                  <a:pt x="9816643" y="90069"/>
                </a:cubicBezTo>
                <a:lnTo>
                  <a:pt x="9816643" y="2116424"/>
                </a:lnTo>
                <a:cubicBezTo>
                  <a:pt x="9816643" y="2166168"/>
                  <a:pt x="9776317" y="2206493"/>
                  <a:pt x="9726574" y="2206493"/>
                </a:cubicBezTo>
                <a:lnTo>
                  <a:pt x="45030" y="2206493"/>
                </a:lnTo>
                <a:cubicBezTo>
                  <a:pt x="20161" y="2206493"/>
                  <a:pt x="0" y="2186332"/>
                  <a:pt x="0" y="2161463"/>
                </a:cubicBezTo>
                <a:lnTo>
                  <a:pt x="0" y="45030"/>
                </a:lnTo>
                <a:cubicBezTo>
                  <a:pt x="0" y="20161"/>
                  <a:pt x="20161" y="0"/>
                  <a:pt x="45030" y="0"/>
                </a:cubicBez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7" name="Shape 5"/>
          <p:cNvSpPr/>
          <p:nvPr/>
        </p:nvSpPr>
        <p:spPr>
          <a:xfrm>
            <a:off x="709230" y="1992598"/>
            <a:ext cx="45030" cy="2206493"/>
          </a:xfrm>
          <a:custGeom>
            <a:avLst/>
            <a:gdLst/>
            <a:ahLst/>
            <a:cxnLst/>
            <a:rect l="l" t="t" r="r" b="b"/>
            <a:pathLst>
              <a:path w="45030" h="2206493">
                <a:moveTo>
                  <a:pt x="45030" y="0"/>
                </a:moveTo>
                <a:lnTo>
                  <a:pt x="45030" y="0"/>
                </a:lnTo>
                <a:lnTo>
                  <a:pt x="45030" y="2206493"/>
                </a:lnTo>
                <a:lnTo>
                  <a:pt x="45030" y="2206493"/>
                </a:lnTo>
                <a:cubicBezTo>
                  <a:pt x="20161" y="2206493"/>
                  <a:pt x="0" y="2186332"/>
                  <a:pt x="0" y="2161463"/>
                </a:cubicBezTo>
                <a:lnTo>
                  <a:pt x="0" y="45030"/>
                </a:lnTo>
                <a:cubicBezTo>
                  <a:pt x="0" y="20177"/>
                  <a:pt x="20177" y="0"/>
                  <a:pt x="45030" y="0"/>
                </a:cubicBezTo>
                <a:close/>
              </a:path>
            </a:pathLst>
          </a:custGeom>
          <a:solidFill>
            <a:srgbClr val="D4A237"/>
          </a:solidFill>
          <a:ln/>
        </p:spPr>
      </p:sp>
      <p:sp>
        <p:nvSpPr>
          <p:cNvPr id="8" name="Text 6"/>
          <p:cNvSpPr/>
          <p:nvPr/>
        </p:nvSpPr>
        <p:spPr>
          <a:xfrm>
            <a:off x="911867" y="2172720"/>
            <a:ext cx="1722416" cy="31521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96" b="1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Device (抽象接口)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10147247" y="2240266"/>
            <a:ext cx="180122" cy="180122"/>
          </a:xfrm>
          <a:custGeom>
            <a:avLst/>
            <a:gdLst/>
            <a:ahLst/>
            <a:cxnLst/>
            <a:rect l="l" t="t" r="r" b="b"/>
            <a:pathLst>
              <a:path w="180122" h="180122">
                <a:moveTo>
                  <a:pt x="68636" y="3342"/>
                </a:moveTo>
                <a:cubicBezTo>
                  <a:pt x="69692" y="-1865"/>
                  <a:pt x="74300" y="-5629"/>
                  <a:pt x="79648" y="-5629"/>
                </a:cubicBezTo>
                <a:lnTo>
                  <a:pt x="100685" y="-5629"/>
                </a:lnTo>
                <a:cubicBezTo>
                  <a:pt x="106033" y="-5629"/>
                  <a:pt x="110641" y="-1865"/>
                  <a:pt x="111697" y="3342"/>
                </a:cubicBezTo>
                <a:lnTo>
                  <a:pt x="116798" y="27968"/>
                </a:lnTo>
                <a:cubicBezTo>
                  <a:pt x="121758" y="30079"/>
                  <a:pt x="126402" y="32788"/>
                  <a:pt x="130624" y="35989"/>
                </a:cubicBezTo>
                <a:lnTo>
                  <a:pt x="154476" y="28074"/>
                </a:lnTo>
                <a:cubicBezTo>
                  <a:pt x="159542" y="26385"/>
                  <a:pt x="165100" y="28496"/>
                  <a:pt x="167774" y="33140"/>
                </a:cubicBezTo>
                <a:lnTo>
                  <a:pt x="178293" y="51363"/>
                </a:lnTo>
                <a:cubicBezTo>
                  <a:pt x="180966" y="56007"/>
                  <a:pt x="180016" y="61847"/>
                  <a:pt x="176006" y="65400"/>
                </a:cubicBezTo>
                <a:lnTo>
                  <a:pt x="157255" y="82075"/>
                </a:lnTo>
                <a:cubicBezTo>
                  <a:pt x="157571" y="84678"/>
                  <a:pt x="157712" y="87352"/>
                  <a:pt x="157712" y="90061"/>
                </a:cubicBezTo>
                <a:cubicBezTo>
                  <a:pt x="157712" y="92770"/>
                  <a:pt x="157536" y="95443"/>
                  <a:pt x="157255" y="98047"/>
                </a:cubicBezTo>
                <a:lnTo>
                  <a:pt x="176041" y="114757"/>
                </a:lnTo>
                <a:cubicBezTo>
                  <a:pt x="180052" y="118311"/>
                  <a:pt x="180966" y="124186"/>
                  <a:pt x="178328" y="128794"/>
                </a:cubicBezTo>
                <a:lnTo>
                  <a:pt x="167809" y="147017"/>
                </a:lnTo>
                <a:cubicBezTo>
                  <a:pt x="165135" y="151626"/>
                  <a:pt x="159577" y="153772"/>
                  <a:pt x="154511" y="152083"/>
                </a:cubicBezTo>
                <a:lnTo>
                  <a:pt x="130659" y="144168"/>
                </a:lnTo>
                <a:cubicBezTo>
                  <a:pt x="126402" y="147369"/>
                  <a:pt x="121758" y="150043"/>
                  <a:pt x="116833" y="152189"/>
                </a:cubicBezTo>
                <a:lnTo>
                  <a:pt x="111767" y="176780"/>
                </a:lnTo>
                <a:cubicBezTo>
                  <a:pt x="110676" y="182022"/>
                  <a:pt x="106068" y="185751"/>
                  <a:pt x="100756" y="185751"/>
                </a:cubicBezTo>
                <a:lnTo>
                  <a:pt x="79718" y="185751"/>
                </a:lnTo>
                <a:cubicBezTo>
                  <a:pt x="74371" y="185751"/>
                  <a:pt x="69762" y="181986"/>
                  <a:pt x="68707" y="176780"/>
                </a:cubicBezTo>
                <a:lnTo>
                  <a:pt x="63641" y="152189"/>
                </a:lnTo>
                <a:cubicBezTo>
                  <a:pt x="58680" y="150078"/>
                  <a:pt x="54072" y="147369"/>
                  <a:pt x="49815" y="144168"/>
                </a:cubicBezTo>
                <a:lnTo>
                  <a:pt x="25857" y="152083"/>
                </a:lnTo>
                <a:cubicBezTo>
                  <a:pt x="20791" y="153772"/>
                  <a:pt x="15233" y="151661"/>
                  <a:pt x="12559" y="147017"/>
                </a:cubicBezTo>
                <a:lnTo>
                  <a:pt x="2040" y="128794"/>
                </a:lnTo>
                <a:cubicBezTo>
                  <a:pt x="-633" y="124150"/>
                  <a:pt x="317" y="118311"/>
                  <a:pt x="4327" y="114757"/>
                </a:cubicBezTo>
                <a:lnTo>
                  <a:pt x="23113" y="98047"/>
                </a:lnTo>
                <a:cubicBezTo>
                  <a:pt x="22797" y="95443"/>
                  <a:pt x="22656" y="92770"/>
                  <a:pt x="22656" y="90061"/>
                </a:cubicBezTo>
                <a:cubicBezTo>
                  <a:pt x="22656" y="87352"/>
                  <a:pt x="22832" y="84678"/>
                  <a:pt x="23113" y="82075"/>
                </a:cubicBezTo>
                <a:lnTo>
                  <a:pt x="4327" y="65365"/>
                </a:lnTo>
                <a:cubicBezTo>
                  <a:pt x="317" y="61811"/>
                  <a:pt x="-598" y="55936"/>
                  <a:pt x="2040" y="51328"/>
                </a:cubicBezTo>
                <a:lnTo>
                  <a:pt x="12559" y="33104"/>
                </a:lnTo>
                <a:cubicBezTo>
                  <a:pt x="15233" y="28461"/>
                  <a:pt x="20791" y="26350"/>
                  <a:pt x="25857" y="28039"/>
                </a:cubicBezTo>
                <a:lnTo>
                  <a:pt x="49709" y="35954"/>
                </a:lnTo>
                <a:cubicBezTo>
                  <a:pt x="53966" y="32753"/>
                  <a:pt x="58610" y="30079"/>
                  <a:pt x="63535" y="27933"/>
                </a:cubicBezTo>
                <a:lnTo>
                  <a:pt x="68636" y="3342"/>
                </a:lnTo>
                <a:close/>
                <a:moveTo>
                  <a:pt x="90166" y="118205"/>
                </a:moveTo>
                <a:cubicBezTo>
                  <a:pt x="100221" y="118167"/>
                  <a:pt x="109492" y="112768"/>
                  <a:pt x="114487" y="104042"/>
                </a:cubicBezTo>
                <a:cubicBezTo>
                  <a:pt x="119482" y="95315"/>
                  <a:pt x="119442" y="84586"/>
                  <a:pt x="114382" y="75898"/>
                </a:cubicBezTo>
                <a:cubicBezTo>
                  <a:pt x="109322" y="67209"/>
                  <a:pt x="100010" y="61879"/>
                  <a:pt x="89955" y="61917"/>
                </a:cubicBezTo>
                <a:cubicBezTo>
                  <a:pt x="79901" y="61955"/>
                  <a:pt x="70630" y="67354"/>
                  <a:pt x="65635" y="76080"/>
                </a:cubicBezTo>
                <a:cubicBezTo>
                  <a:pt x="60640" y="84807"/>
                  <a:pt x="60680" y="95535"/>
                  <a:pt x="65740" y="104224"/>
                </a:cubicBezTo>
                <a:cubicBezTo>
                  <a:pt x="70800" y="112913"/>
                  <a:pt x="80112" y="118243"/>
                  <a:pt x="90166" y="118205"/>
                </a:cubicBezTo>
                <a:close/>
              </a:path>
            </a:pathLst>
          </a:custGeom>
          <a:solidFill>
            <a:srgbClr val="D4A237"/>
          </a:solidFill>
          <a:ln/>
        </p:spPr>
      </p:sp>
      <p:sp>
        <p:nvSpPr>
          <p:cNvPr id="10" name="Shape 8"/>
          <p:cNvSpPr/>
          <p:nvPr/>
        </p:nvSpPr>
        <p:spPr>
          <a:xfrm>
            <a:off x="911867" y="2623025"/>
            <a:ext cx="4671911" cy="405274"/>
          </a:xfrm>
          <a:custGeom>
            <a:avLst/>
            <a:gdLst/>
            <a:ahLst/>
            <a:cxnLst/>
            <a:rect l="l" t="t" r="r" b="b"/>
            <a:pathLst>
              <a:path w="4671911" h="405274">
                <a:moveTo>
                  <a:pt x="45030" y="0"/>
                </a:moveTo>
                <a:lnTo>
                  <a:pt x="4626881" y="0"/>
                </a:lnTo>
                <a:cubicBezTo>
                  <a:pt x="4651751" y="0"/>
                  <a:pt x="4671911" y="20161"/>
                  <a:pt x="4671911" y="45030"/>
                </a:cubicBezTo>
                <a:lnTo>
                  <a:pt x="4671911" y="360244"/>
                </a:lnTo>
                <a:cubicBezTo>
                  <a:pt x="4671911" y="385114"/>
                  <a:pt x="4651751" y="405274"/>
                  <a:pt x="4626881" y="405274"/>
                </a:cubicBezTo>
                <a:lnTo>
                  <a:pt x="45030" y="405274"/>
                </a:lnTo>
                <a:cubicBezTo>
                  <a:pt x="20177" y="405274"/>
                  <a:pt x="0" y="385097"/>
                  <a:pt x="0" y="360244"/>
                </a:cubicBezTo>
                <a:lnTo>
                  <a:pt x="0" y="45030"/>
                </a:lnTo>
                <a:cubicBezTo>
                  <a:pt x="0" y="20177"/>
                  <a:pt x="20177" y="0"/>
                  <a:pt x="45030" y="0"/>
                </a:cubicBezTo>
                <a:close/>
              </a:path>
            </a:pathLst>
          </a:custGeom>
          <a:solidFill>
            <a:srgbClr val="495057">
              <a:alpha val="30196"/>
            </a:srgbClr>
          </a:solidFill>
          <a:ln/>
        </p:spPr>
      </p:sp>
      <p:sp>
        <p:nvSpPr>
          <p:cNvPr id="11" name="Text 9"/>
          <p:cNvSpPr/>
          <p:nvPr/>
        </p:nvSpPr>
        <p:spPr>
          <a:xfrm>
            <a:off x="1001928" y="2713086"/>
            <a:ext cx="4570593" cy="2251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41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exists(path): bool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5675862" y="2623025"/>
            <a:ext cx="4671911" cy="405274"/>
          </a:xfrm>
          <a:custGeom>
            <a:avLst/>
            <a:gdLst/>
            <a:ahLst/>
            <a:cxnLst/>
            <a:rect l="l" t="t" r="r" b="b"/>
            <a:pathLst>
              <a:path w="4671911" h="405274">
                <a:moveTo>
                  <a:pt x="45030" y="0"/>
                </a:moveTo>
                <a:lnTo>
                  <a:pt x="4626881" y="0"/>
                </a:lnTo>
                <a:cubicBezTo>
                  <a:pt x="4651751" y="0"/>
                  <a:pt x="4671911" y="20161"/>
                  <a:pt x="4671911" y="45030"/>
                </a:cubicBezTo>
                <a:lnTo>
                  <a:pt x="4671911" y="360244"/>
                </a:lnTo>
                <a:cubicBezTo>
                  <a:pt x="4671911" y="385114"/>
                  <a:pt x="4651751" y="405274"/>
                  <a:pt x="4626881" y="405274"/>
                </a:cubicBezTo>
                <a:lnTo>
                  <a:pt x="45030" y="405274"/>
                </a:lnTo>
                <a:cubicBezTo>
                  <a:pt x="20177" y="405274"/>
                  <a:pt x="0" y="385097"/>
                  <a:pt x="0" y="360244"/>
                </a:cubicBezTo>
                <a:lnTo>
                  <a:pt x="0" y="45030"/>
                </a:lnTo>
                <a:cubicBezTo>
                  <a:pt x="0" y="20177"/>
                  <a:pt x="20177" y="0"/>
                  <a:pt x="45030" y="0"/>
                </a:cubicBezTo>
                <a:close/>
              </a:path>
            </a:pathLst>
          </a:custGeom>
          <a:solidFill>
            <a:srgbClr val="495057">
              <a:alpha val="30196"/>
            </a:srgbClr>
          </a:solidFill>
          <a:ln/>
        </p:spPr>
      </p:sp>
      <p:sp>
        <p:nvSpPr>
          <p:cNvPr id="13" name="Text 11"/>
          <p:cNvSpPr/>
          <p:nvPr/>
        </p:nvSpPr>
        <p:spPr>
          <a:xfrm>
            <a:off x="5765923" y="2713086"/>
            <a:ext cx="4570593" cy="2251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41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get_meta(path): FileEntityMeta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911867" y="3118360"/>
            <a:ext cx="4671911" cy="405274"/>
          </a:xfrm>
          <a:custGeom>
            <a:avLst/>
            <a:gdLst/>
            <a:ahLst/>
            <a:cxnLst/>
            <a:rect l="l" t="t" r="r" b="b"/>
            <a:pathLst>
              <a:path w="4671911" h="405274">
                <a:moveTo>
                  <a:pt x="45030" y="0"/>
                </a:moveTo>
                <a:lnTo>
                  <a:pt x="4626881" y="0"/>
                </a:lnTo>
                <a:cubicBezTo>
                  <a:pt x="4651751" y="0"/>
                  <a:pt x="4671911" y="20161"/>
                  <a:pt x="4671911" y="45030"/>
                </a:cubicBezTo>
                <a:lnTo>
                  <a:pt x="4671911" y="360244"/>
                </a:lnTo>
                <a:cubicBezTo>
                  <a:pt x="4671911" y="385114"/>
                  <a:pt x="4651751" y="405274"/>
                  <a:pt x="4626881" y="405274"/>
                </a:cubicBezTo>
                <a:lnTo>
                  <a:pt x="45030" y="405274"/>
                </a:lnTo>
                <a:cubicBezTo>
                  <a:pt x="20177" y="405274"/>
                  <a:pt x="0" y="385097"/>
                  <a:pt x="0" y="360244"/>
                </a:cubicBezTo>
                <a:lnTo>
                  <a:pt x="0" y="45030"/>
                </a:lnTo>
                <a:cubicBezTo>
                  <a:pt x="0" y="20177"/>
                  <a:pt x="20177" y="0"/>
                  <a:pt x="45030" y="0"/>
                </a:cubicBezTo>
                <a:close/>
              </a:path>
            </a:pathLst>
          </a:custGeom>
          <a:solidFill>
            <a:srgbClr val="495057">
              <a:alpha val="30196"/>
            </a:srgbClr>
          </a:solidFill>
          <a:ln/>
        </p:spPr>
      </p:sp>
      <p:sp>
        <p:nvSpPr>
          <p:cNvPr id="15" name="Text 13"/>
          <p:cNvSpPr/>
          <p:nvPr/>
        </p:nvSpPr>
        <p:spPr>
          <a:xfrm>
            <a:off x="1001928" y="3208421"/>
            <a:ext cx="4570593" cy="2251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41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get_file(path): ReadableFile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5675862" y="3118360"/>
            <a:ext cx="4671911" cy="405274"/>
          </a:xfrm>
          <a:custGeom>
            <a:avLst/>
            <a:gdLst/>
            <a:ahLst/>
            <a:cxnLst/>
            <a:rect l="l" t="t" r="r" b="b"/>
            <a:pathLst>
              <a:path w="4671911" h="405274">
                <a:moveTo>
                  <a:pt x="45030" y="0"/>
                </a:moveTo>
                <a:lnTo>
                  <a:pt x="4626881" y="0"/>
                </a:lnTo>
                <a:cubicBezTo>
                  <a:pt x="4651751" y="0"/>
                  <a:pt x="4671911" y="20161"/>
                  <a:pt x="4671911" y="45030"/>
                </a:cubicBezTo>
                <a:lnTo>
                  <a:pt x="4671911" y="360244"/>
                </a:lnTo>
                <a:cubicBezTo>
                  <a:pt x="4671911" y="385114"/>
                  <a:pt x="4651751" y="405274"/>
                  <a:pt x="4626881" y="405274"/>
                </a:cubicBezTo>
                <a:lnTo>
                  <a:pt x="45030" y="405274"/>
                </a:lnTo>
                <a:cubicBezTo>
                  <a:pt x="20177" y="405274"/>
                  <a:pt x="0" y="385097"/>
                  <a:pt x="0" y="360244"/>
                </a:cubicBezTo>
                <a:lnTo>
                  <a:pt x="0" y="45030"/>
                </a:lnTo>
                <a:cubicBezTo>
                  <a:pt x="0" y="20177"/>
                  <a:pt x="20177" y="0"/>
                  <a:pt x="45030" y="0"/>
                </a:cubicBezTo>
                <a:close/>
              </a:path>
            </a:pathLst>
          </a:custGeom>
          <a:solidFill>
            <a:srgbClr val="495057">
              <a:alpha val="30196"/>
            </a:srgbClr>
          </a:solidFill>
          <a:ln/>
        </p:spPr>
      </p:sp>
      <p:sp>
        <p:nvSpPr>
          <p:cNvPr id="17" name="Text 15"/>
          <p:cNvSpPr/>
          <p:nvPr/>
        </p:nvSpPr>
        <p:spPr>
          <a:xfrm>
            <a:off x="5765923" y="3208421"/>
            <a:ext cx="4570593" cy="2251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41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get_folder(path): Folder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911867" y="3613695"/>
            <a:ext cx="4671911" cy="405274"/>
          </a:xfrm>
          <a:custGeom>
            <a:avLst/>
            <a:gdLst/>
            <a:ahLst/>
            <a:cxnLst/>
            <a:rect l="l" t="t" r="r" b="b"/>
            <a:pathLst>
              <a:path w="4671911" h="405274">
                <a:moveTo>
                  <a:pt x="45030" y="0"/>
                </a:moveTo>
                <a:lnTo>
                  <a:pt x="4626881" y="0"/>
                </a:lnTo>
                <a:cubicBezTo>
                  <a:pt x="4651751" y="0"/>
                  <a:pt x="4671911" y="20161"/>
                  <a:pt x="4671911" y="45030"/>
                </a:cubicBezTo>
                <a:lnTo>
                  <a:pt x="4671911" y="360244"/>
                </a:lnTo>
                <a:cubicBezTo>
                  <a:pt x="4671911" y="385114"/>
                  <a:pt x="4651751" y="405274"/>
                  <a:pt x="4626881" y="405274"/>
                </a:cubicBezTo>
                <a:lnTo>
                  <a:pt x="45030" y="405274"/>
                </a:lnTo>
                <a:cubicBezTo>
                  <a:pt x="20177" y="405274"/>
                  <a:pt x="0" y="385097"/>
                  <a:pt x="0" y="360244"/>
                </a:cubicBezTo>
                <a:lnTo>
                  <a:pt x="0" y="45030"/>
                </a:lnTo>
                <a:cubicBezTo>
                  <a:pt x="0" y="20177"/>
                  <a:pt x="20177" y="0"/>
                  <a:pt x="45030" y="0"/>
                </a:cubicBezTo>
                <a:close/>
              </a:path>
            </a:pathLst>
          </a:custGeom>
          <a:solidFill>
            <a:srgbClr val="495057">
              <a:alpha val="30196"/>
            </a:srgbClr>
          </a:solidFill>
          <a:ln/>
        </p:spPr>
      </p:sp>
      <p:sp>
        <p:nvSpPr>
          <p:cNvPr id="19" name="Text 17"/>
          <p:cNvSpPr/>
          <p:nvPr/>
        </p:nvSpPr>
        <p:spPr>
          <a:xfrm>
            <a:off x="1001928" y="3703756"/>
            <a:ext cx="4570593" cy="2251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41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write_file(file): bool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5675862" y="3613695"/>
            <a:ext cx="4671911" cy="405274"/>
          </a:xfrm>
          <a:custGeom>
            <a:avLst/>
            <a:gdLst/>
            <a:ahLst/>
            <a:cxnLst/>
            <a:rect l="l" t="t" r="r" b="b"/>
            <a:pathLst>
              <a:path w="4671911" h="405274">
                <a:moveTo>
                  <a:pt x="45030" y="0"/>
                </a:moveTo>
                <a:lnTo>
                  <a:pt x="4626881" y="0"/>
                </a:lnTo>
                <a:cubicBezTo>
                  <a:pt x="4651751" y="0"/>
                  <a:pt x="4671911" y="20161"/>
                  <a:pt x="4671911" y="45030"/>
                </a:cubicBezTo>
                <a:lnTo>
                  <a:pt x="4671911" y="360244"/>
                </a:lnTo>
                <a:cubicBezTo>
                  <a:pt x="4671911" y="385114"/>
                  <a:pt x="4651751" y="405274"/>
                  <a:pt x="4626881" y="405274"/>
                </a:cubicBezTo>
                <a:lnTo>
                  <a:pt x="45030" y="405274"/>
                </a:lnTo>
                <a:cubicBezTo>
                  <a:pt x="20177" y="405274"/>
                  <a:pt x="0" y="385097"/>
                  <a:pt x="0" y="360244"/>
                </a:cubicBezTo>
                <a:lnTo>
                  <a:pt x="0" y="45030"/>
                </a:lnTo>
                <a:cubicBezTo>
                  <a:pt x="0" y="20177"/>
                  <a:pt x="20177" y="0"/>
                  <a:pt x="45030" y="0"/>
                </a:cubicBezTo>
                <a:close/>
              </a:path>
            </a:pathLst>
          </a:custGeom>
          <a:solidFill>
            <a:srgbClr val="495057">
              <a:alpha val="30196"/>
            </a:srgbClr>
          </a:solidFill>
          <a:ln/>
        </p:spPr>
      </p:sp>
      <p:sp>
        <p:nvSpPr>
          <p:cNvPr id="21" name="Text 19"/>
          <p:cNvSpPr/>
          <p:nvPr/>
        </p:nvSpPr>
        <p:spPr>
          <a:xfrm>
            <a:off x="5765923" y="3703756"/>
            <a:ext cx="4570593" cy="2251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41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write_folder(folder): bool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697972" y="4334183"/>
            <a:ext cx="4840776" cy="810548"/>
          </a:xfrm>
          <a:custGeom>
            <a:avLst/>
            <a:gdLst/>
            <a:ahLst/>
            <a:cxnLst/>
            <a:rect l="l" t="t" r="r" b="b"/>
            <a:pathLst>
              <a:path w="4840776" h="810548">
                <a:moveTo>
                  <a:pt x="22515" y="0"/>
                </a:moveTo>
                <a:lnTo>
                  <a:pt x="4795742" y="0"/>
                </a:lnTo>
                <a:cubicBezTo>
                  <a:pt x="4820613" y="0"/>
                  <a:pt x="4840776" y="20162"/>
                  <a:pt x="4840776" y="45034"/>
                </a:cubicBezTo>
                <a:lnTo>
                  <a:pt x="4840776" y="765514"/>
                </a:lnTo>
                <a:cubicBezTo>
                  <a:pt x="4840776" y="790386"/>
                  <a:pt x="4820613" y="810548"/>
                  <a:pt x="4795742" y="810548"/>
                </a:cubicBezTo>
                <a:lnTo>
                  <a:pt x="22515" y="810548"/>
                </a:lnTo>
                <a:cubicBezTo>
                  <a:pt x="10080" y="810548"/>
                  <a:pt x="0" y="800468"/>
                  <a:pt x="0" y="788033"/>
                </a:cubicBezTo>
                <a:lnTo>
                  <a:pt x="0" y="22515"/>
                </a:lnTo>
                <a:cubicBezTo>
                  <a:pt x="0" y="10089"/>
                  <a:pt x="10089" y="0"/>
                  <a:pt x="22515" y="0"/>
                </a:cubicBezTo>
                <a:close/>
              </a:path>
            </a:pathLst>
          </a:custGeom>
          <a:solidFill>
            <a:srgbClr val="495057"/>
          </a:solidFill>
          <a:ln/>
        </p:spPr>
      </p:sp>
      <p:sp>
        <p:nvSpPr>
          <p:cNvPr id="23" name="Shape 21"/>
          <p:cNvSpPr/>
          <p:nvPr/>
        </p:nvSpPr>
        <p:spPr>
          <a:xfrm>
            <a:off x="697972" y="4334183"/>
            <a:ext cx="22515" cy="810548"/>
          </a:xfrm>
          <a:custGeom>
            <a:avLst/>
            <a:gdLst/>
            <a:ahLst/>
            <a:cxnLst/>
            <a:rect l="l" t="t" r="r" b="b"/>
            <a:pathLst>
              <a:path w="22515" h="810548">
                <a:moveTo>
                  <a:pt x="22515" y="0"/>
                </a:moveTo>
                <a:lnTo>
                  <a:pt x="22515" y="0"/>
                </a:lnTo>
                <a:lnTo>
                  <a:pt x="22515" y="810548"/>
                </a:lnTo>
                <a:lnTo>
                  <a:pt x="22515" y="810548"/>
                </a:lnTo>
                <a:cubicBezTo>
                  <a:pt x="10080" y="810548"/>
                  <a:pt x="0" y="800468"/>
                  <a:pt x="0" y="788033"/>
                </a:cubicBezTo>
                <a:lnTo>
                  <a:pt x="0" y="22515"/>
                </a:lnTo>
                <a:cubicBezTo>
                  <a:pt x="0" y="10089"/>
                  <a:pt x="10089" y="0"/>
                  <a:pt x="22515" y="0"/>
                </a:cubicBezTo>
                <a:close/>
              </a:path>
            </a:pathLst>
          </a:custGeom>
          <a:solidFill>
            <a:srgbClr val="D4A237"/>
          </a:solidFill>
          <a:ln/>
        </p:spPr>
      </p:sp>
      <p:sp>
        <p:nvSpPr>
          <p:cNvPr id="24" name="Text 22"/>
          <p:cNvSpPr/>
          <p:nvPr/>
        </p:nvSpPr>
        <p:spPr>
          <a:xfrm>
            <a:off x="844321" y="4469274"/>
            <a:ext cx="4649396" cy="27018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418" b="1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SystemDevice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844321" y="4784488"/>
            <a:ext cx="4638139" cy="2251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41" dirty="0">
                <a:solidFill>
                  <a:srgbClr val="F8F9FA">
                    <a:alpha val="6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本地文件系统访问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5687120" y="4334183"/>
            <a:ext cx="4840776" cy="810548"/>
          </a:xfrm>
          <a:custGeom>
            <a:avLst/>
            <a:gdLst/>
            <a:ahLst/>
            <a:cxnLst/>
            <a:rect l="l" t="t" r="r" b="b"/>
            <a:pathLst>
              <a:path w="4840776" h="810548">
                <a:moveTo>
                  <a:pt x="22515" y="0"/>
                </a:moveTo>
                <a:lnTo>
                  <a:pt x="4795742" y="0"/>
                </a:lnTo>
                <a:cubicBezTo>
                  <a:pt x="4820613" y="0"/>
                  <a:pt x="4840776" y="20162"/>
                  <a:pt x="4840776" y="45034"/>
                </a:cubicBezTo>
                <a:lnTo>
                  <a:pt x="4840776" y="765514"/>
                </a:lnTo>
                <a:cubicBezTo>
                  <a:pt x="4840776" y="790386"/>
                  <a:pt x="4820613" y="810548"/>
                  <a:pt x="4795742" y="810548"/>
                </a:cubicBezTo>
                <a:lnTo>
                  <a:pt x="22515" y="810548"/>
                </a:lnTo>
                <a:cubicBezTo>
                  <a:pt x="10080" y="810548"/>
                  <a:pt x="0" y="800468"/>
                  <a:pt x="0" y="788033"/>
                </a:cubicBezTo>
                <a:lnTo>
                  <a:pt x="0" y="22515"/>
                </a:lnTo>
                <a:cubicBezTo>
                  <a:pt x="0" y="10089"/>
                  <a:pt x="10089" y="0"/>
                  <a:pt x="22515" y="0"/>
                </a:cubicBezTo>
                <a:close/>
              </a:path>
            </a:pathLst>
          </a:custGeom>
          <a:solidFill>
            <a:srgbClr val="495057"/>
          </a:solidFill>
          <a:ln/>
        </p:spPr>
      </p:sp>
      <p:sp>
        <p:nvSpPr>
          <p:cNvPr id="27" name="Shape 25"/>
          <p:cNvSpPr/>
          <p:nvPr/>
        </p:nvSpPr>
        <p:spPr>
          <a:xfrm>
            <a:off x="5687120" y="4334183"/>
            <a:ext cx="22515" cy="810548"/>
          </a:xfrm>
          <a:custGeom>
            <a:avLst/>
            <a:gdLst/>
            <a:ahLst/>
            <a:cxnLst/>
            <a:rect l="l" t="t" r="r" b="b"/>
            <a:pathLst>
              <a:path w="22515" h="810548">
                <a:moveTo>
                  <a:pt x="22515" y="0"/>
                </a:moveTo>
                <a:lnTo>
                  <a:pt x="22515" y="0"/>
                </a:lnTo>
                <a:lnTo>
                  <a:pt x="22515" y="810548"/>
                </a:lnTo>
                <a:lnTo>
                  <a:pt x="22515" y="810548"/>
                </a:lnTo>
                <a:cubicBezTo>
                  <a:pt x="10080" y="810548"/>
                  <a:pt x="0" y="800468"/>
                  <a:pt x="0" y="788033"/>
                </a:cubicBezTo>
                <a:lnTo>
                  <a:pt x="0" y="22515"/>
                </a:lnTo>
                <a:cubicBezTo>
                  <a:pt x="0" y="10089"/>
                  <a:pt x="10089" y="0"/>
                  <a:pt x="22515" y="0"/>
                </a:cubicBezTo>
                <a:close/>
              </a:path>
            </a:pathLst>
          </a:custGeom>
          <a:solidFill>
            <a:srgbClr val="D4A237"/>
          </a:solidFill>
          <a:ln/>
        </p:spPr>
      </p:sp>
      <p:sp>
        <p:nvSpPr>
          <p:cNvPr id="28" name="Text 26"/>
          <p:cNvSpPr/>
          <p:nvPr/>
        </p:nvSpPr>
        <p:spPr>
          <a:xfrm>
            <a:off x="5833469" y="4469274"/>
            <a:ext cx="4649396" cy="27018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418" b="1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TarDevice</a:t>
            </a: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5833469" y="4784488"/>
            <a:ext cx="4638139" cy="2251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41" dirty="0">
                <a:solidFill>
                  <a:srgbClr val="F8F9FA">
                    <a:alpha val="6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Tar归档读写</a:t>
            </a: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697972" y="5279823"/>
            <a:ext cx="4840776" cy="810548"/>
          </a:xfrm>
          <a:custGeom>
            <a:avLst/>
            <a:gdLst/>
            <a:ahLst/>
            <a:cxnLst/>
            <a:rect l="l" t="t" r="r" b="b"/>
            <a:pathLst>
              <a:path w="4840776" h="810548">
                <a:moveTo>
                  <a:pt x="22515" y="0"/>
                </a:moveTo>
                <a:lnTo>
                  <a:pt x="4795742" y="0"/>
                </a:lnTo>
                <a:cubicBezTo>
                  <a:pt x="4820613" y="0"/>
                  <a:pt x="4840776" y="20162"/>
                  <a:pt x="4840776" y="45034"/>
                </a:cubicBezTo>
                <a:lnTo>
                  <a:pt x="4840776" y="765514"/>
                </a:lnTo>
                <a:cubicBezTo>
                  <a:pt x="4840776" y="790386"/>
                  <a:pt x="4820613" y="810548"/>
                  <a:pt x="4795742" y="810548"/>
                </a:cubicBezTo>
                <a:lnTo>
                  <a:pt x="22515" y="810548"/>
                </a:lnTo>
                <a:cubicBezTo>
                  <a:pt x="10080" y="810548"/>
                  <a:pt x="0" y="800468"/>
                  <a:pt x="0" y="788033"/>
                </a:cubicBezTo>
                <a:lnTo>
                  <a:pt x="0" y="22515"/>
                </a:lnTo>
                <a:cubicBezTo>
                  <a:pt x="0" y="10089"/>
                  <a:pt x="10089" y="0"/>
                  <a:pt x="22515" y="0"/>
                </a:cubicBezTo>
                <a:close/>
              </a:path>
            </a:pathLst>
          </a:custGeom>
          <a:solidFill>
            <a:srgbClr val="495057"/>
          </a:solidFill>
          <a:ln/>
        </p:spPr>
      </p:sp>
      <p:sp>
        <p:nvSpPr>
          <p:cNvPr id="31" name="Shape 29"/>
          <p:cNvSpPr/>
          <p:nvPr/>
        </p:nvSpPr>
        <p:spPr>
          <a:xfrm>
            <a:off x="697972" y="5279823"/>
            <a:ext cx="22515" cy="810548"/>
          </a:xfrm>
          <a:custGeom>
            <a:avLst/>
            <a:gdLst/>
            <a:ahLst/>
            <a:cxnLst/>
            <a:rect l="l" t="t" r="r" b="b"/>
            <a:pathLst>
              <a:path w="22515" h="810548">
                <a:moveTo>
                  <a:pt x="22515" y="0"/>
                </a:moveTo>
                <a:lnTo>
                  <a:pt x="22515" y="0"/>
                </a:lnTo>
                <a:lnTo>
                  <a:pt x="22515" y="810548"/>
                </a:lnTo>
                <a:lnTo>
                  <a:pt x="22515" y="810548"/>
                </a:lnTo>
                <a:cubicBezTo>
                  <a:pt x="10080" y="810548"/>
                  <a:pt x="0" y="800468"/>
                  <a:pt x="0" y="788033"/>
                </a:cubicBezTo>
                <a:lnTo>
                  <a:pt x="0" y="22515"/>
                </a:lnTo>
                <a:cubicBezTo>
                  <a:pt x="0" y="10089"/>
                  <a:pt x="10089" y="0"/>
                  <a:pt x="22515" y="0"/>
                </a:cubicBezTo>
                <a:close/>
              </a:path>
            </a:pathLst>
          </a:custGeom>
          <a:solidFill>
            <a:srgbClr val="D4A237"/>
          </a:solidFill>
          <a:ln/>
        </p:spPr>
      </p:sp>
      <p:sp>
        <p:nvSpPr>
          <p:cNvPr id="32" name="Text 30"/>
          <p:cNvSpPr/>
          <p:nvPr/>
        </p:nvSpPr>
        <p:spPr>
          <a:xfrm>
            <a:off x="844321" y="5414914"/>
            <a:ext cx="4649396" cy="27018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418" b="1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ZipDevice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844321" y="5730127"/>
            <a:ext cx="4638139" cy="2251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41" dirty="0">
                <a:solidFill>
                  <a:srgbClr val="F8F9FA">
                    <a:alpha val="6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Zip归档+加密</a:t>
            </a: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>
            <a:off x="5687120" y="5279823"/>
            <a:ext cx="4840776" cy="810548"/>
          </a:xfrm>
          <a:custGeom>
            <a:avLst/>
            <a:gdLst/>
            <a:ahLst/>
            <a:cxnLst/>
            <a:rect l="l" t="t" r="r" b="b"/>
            <a:pathLst>
              <a:path w="4840776" h="810548">
                <a:moveTo>
                  <a:pt x="22515" y="0"/>
                </a:moveTo>
                <a:lnTo>
                  <a:pt x="4795742" y="0"/>
                </a:lnTo>
                <a:cubicBezTo>
                  <a:pt x="4820613" y="0"/>
                  <a:pt x="4840776" y="20162"/>
                  <a:pt x="4840776" y="45034"/>
                </a:cubicBezTo>
                <a:lnTo>
                  <a:pt x="4840776" y="765514"/>
                </a:lnTo>
                <a:cubicBezTo>
                  <a:pt x="4840776" y="790386"/>
                  <a:pt x="4820613" y="810548"/>
                  <a:pt x="4795742" y="810548"/>
                </a:cubicBezTo>
                <a:lnTo>
                  <a:pt x="22515" y="810548"/>
                </a:lnTo>
                <a:cubicBezTo>
                  <a:pt x="10080" y="810548"/>
                  <a:pt x="0" y="800468"/>
                  <a:pt x="0" y="788033"/>
                </a:cubicBezTo>
                <a:lnTo>
                  <a:pt x="0" y="22515"/>
                </a:lnTo>
                <a:cubicBezTo>
                  <a:pt x="0" y="10089"/>
                  <a:pt x="10089" y="0"/>
                  <a:pt x="22515" y="0"/>
                </a:cubicBezTo>
                <a:close/>
              </a:path>
            </a:pathLst>
          </a:custGeom>
          <a:solidFill>
            <a:srgbClr val="495057"/>
          </a:solidFill>
          <a:ln/>
        </p:spPr>
      </p:sp>
      <p:sp>
        <p:nvSpPr>
          <p:cNvPr id="35" name="Shape 33"/>
          <p:cNvSpPr/>
          <p:nvPr/>
        </p:nvSpPr>
        <p:spPr>
          <a:xfrm>
            <a:off x="5687120" y="5279823"/>
            <a:ext cx="22515" cy="810548"/>
          </a:xfrm>
          <a:custGeom>
            <a:avLst/>
            <a:gdLst/>
            <a:ahLst/>
            <a:cxnLst/>
            <a:rect l="l" t="t" r="r" b="b"/>
            <a:pathLst>
              <a:path w="22515" h="810548">
                <a:moveTo>
                  <a:pt x="22515" y="0"/>
                </a:moveTo>
                <a:lnTo>
                  <a:pt x="22515" y="0"/>
                </a:lnTo>
                <a:lnTo>
                  <a:pt x="22515" y="810548"/>
                </a:lnTo>
                <a:lnTo>
                  <a:pt x="22515" y="810548"/>
                </a:lnTo>
                <a:cubicBezTo>
                  <a:pt x="10080" y="810548"/>
                  <a:pt x="0" y="800468"/>
                  <a:pt x="0" y="788033"/>
                </a:cubicBezTo>
                <a:lnTo>
                  <a:pt x="0" y="22515"/>
                </a:lnTo>
                <a:cubicBezTo>
                  <a:pt x="0" y="10089"/>
                  <a:pt x="10089" y="0"/>
                  <a:pt x="22515" y="0"/>
                </a:cubicBezTo>
                <a:close/>
              </a:path>
            </a:pathLst>
          </a:custGeom>
          <a:solidFill>
            <a:srgbClr val="D4A237"/>
          </a:solidFill>
          <a:ln/>
        </p:spPr>
      </p:sp>
      <p:sp>
        <p:nvSpPr>
          <p:cNvPr id="36" name="Text 34"/>
          <p:cNvSpPr/>
          <p:nvPr/>
        </p:nvSpPr>
        <p:spPr>
          <a:xfrm>
            <a:off x="5833469" y="5414914"/>
            <a:ext cx="4649396" cy="27018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418" b="1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SevenZipDevice</a:t>
            </a:r>
            <a:endParaRPr lang="en-US" sz="1600" dirty="0"/>
          </a:p>
        </p:txBody>
      </p:sp>
      <p:sp>
        <p:nvSpPr>
          <p:cNvPr id="37" name="Text 35"/>
          <p:cNvSpPr/>
          <p:nvPr/>
        </p:nvSpPr>
        <p:spPr>
          <a:xfrm>
            <a:off x="5833469" y="5730127"/>
            <a:ext cx="4638139" cy="2251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41" dirty="0">
                <a:solidFill>
                  <a:srgbClr val="F8F9FA">
                    <a:alpha val="6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7z格式集成</a:t>
            </a:r>
            <a:endParaRPr lang="en-US" sz="1600" dirty="0"/>
          </a:p>
        </p:txBody>
      </p:sp>
      <p:sp>
        <p:nvSpPr>
          <p:cNvPr id="38" name="Shape 36"/>
          <p:cNvSpPr/>
          <p:nvPr/>
        </p:nvSpPr>
        <p:spPr>
          <a:xfrm>
            <a:off x="10777674" y="1992598"/>
            <a:ext cx="4784488" cy="3422316"/>
          </a:xfrm>
          <a:custGeom>
            <a:avLst/>
            <a:gdLst/>
            <a:ahLst/>
            <a:cxnLst/>
            <a:rect l="l" t="t" r="r" b="b"/>
            <a:pathLst>
              <a:path w="4784488" h="3422316">
                <a:moveTo>
                  <a:pt x="45030" y="0"/>
                </a:moveTo>
                <a:lnTo>
                  <a:pt x="4694412" y="0"/>
                </a:lnTo>
                <a:cubicBezTo>
                  <a:pt x="4744159" y="0"/>
                  <a:pt x="4784488" y="40328"/>
                  <a:pt x="4784488" y="90075"/>
                </a:cubicBezTo>
                <a:lnTo>
                  <a:pt x="4784488" y="3332240"/>
                </a:lnTo>
                <a:cubicBezTo>
                  <a:pt x="4784488" y="3381988"/>
                  <a:pt x="4744159" y="3422316"/>
                  <a:pt x="4694412" y="3422316"/>
                </a:cubicBezTo>
                <a:lnTo>
                  <a:pt x="45030" y="3422316"/>
                </a:lnTo>
                <a:cubicBezTo>
                  <a:pt x="20161" y="3422316"/>
                  <a:pt x="0" y="3402155"/>
                  <a:pt x="0" y="3377285"/>
                </a:cubicBezTo>
                <a:lnTo>
                  <a:pt x="0" y="45030"/>
                </a:lnTo>
                <a:cubicBezTo>
                  <a:pt x="0" y="20161"/>
                  <a:pt x="20161" y="0"/>
                  <a:pt x="45030" y="0"/>
                </a:cubicBez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39" name="Shape 37"/>
          <p:cNvSpPr/>
          <p:nvPr/>
        </p:nvSpPr>
        <p:spPr>
          <a:xfrm>
            <a:off x="10777674" y="1992598"/>
            <a:ext cx="45030" cy="3422316"/>
          </a:xfrm>
          <a:custGeom>
            <a:avLst/>
            <a:gdLst/>
            <a:ahLst/>
            <a:cxnLst/>
            <a:rect l="l" t="t" r="r" b="b"/>
            <a:pathLst>
              <a:path w="45030" h="3422316">
                <a:moveTo>
                  <a:pt x="45030" y="0"/>
                </a:moveTo>
                <a:lnTo>
                  <a:pt x="45030" y="0"/>
                </a:lnTo>
                <a:lnTo>
                  <a:pt x="45030" y="3422316"/>
                </a:lnTo>
                <a:lnTo>
                  <a:pt x="45030" y="3422316"/>
                </a:lnTo>
                <a:cubicBezTo>
                  <a:pt x="20161" y="3422316"/>
                  <a:pt x="0" y="3402155"/>
                  <a:pt x="0" y="3377285"/>
                </a:cubicBezTo>
                <a:lnTo>
                  <a:pt x="0" y="45030"/>
                </a:lnTo>
                <a:cubicBezTo>
                  <a:pt x="0" y="20177"/>
                  <a:pt x="20177" y="0"/>
                  <a:pt x="45030" y="0"/>
                </a:cubicBezTo>
                <a:close/>
              </a:path>
            </a:pathLst>
          </a:custGeom>
          <a:solidFill>
            <a:srgbClr val="D4A237"/>
          </a:solidFill>
          <a:ln/>
        </p:spPr>
      </p:sp>
      <p:sp>
        <p:nvSpPr>
          <p:cNvPr id="40" name="Text 38"/>
          <p:cNvSpPr/>
          <p:nvPr/>
        </p:nvSpPr>
        <p:spPr>
          <a:xfrm>
            <a:off x="10980311" y="2172720"/>
            <a:ext cx="4503047" cy="31521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96" b="1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FileEntityMeta</a:t>
            </a:r>
            <a:endParaRPr lang="en-US" sz="1600" dirty="0"/>
          </a:p>
        </p:txBody>
      </p:sp>
      <p:sp>
        <p:nvSpPr>
          <p:cNvPr id="41" name="Shape 39"/>
          <p:cNvSpPr/>
          <p:nvPr/>
        </p:nvSpPr>
        <p:spPr>
          <a:xfrm>
            <a:off x="10980311" y="2577994"/>
            <a:ext cx="4401729" cy="405274"/>
          </a:xfrm>
          <a:custGeom>
            <a:avLst/>
            <a:gdLst/>
            <a:ahLst/>
            <a:cxnLst/>
            <a:rect l="l" t="t" r="r" b="b"/>
            <a:pathLst>
              <a:path w="4401729" h="405274">
                <a:moveTo>
                  <a:pt x="45030" y="0"/>
                </a:moveTo>
                <a:lnTo>
                  <a:pt x="4356699" y="0"/>
                </a:lnTo>
                <a:cubicBezTo>
                  <a:pt x="4381568" y="0"/>
                  <a:pt x="4401729" y="20161"/>
                  <a:pt x="4401729" y="45030"/>
                </a:cubicBezTo>
                <a:lnTo>
                  <a:pt x="4401729" y="360244"/>
                </a:lnTo>
                <a:cubicBezTo>
                  <a:pt x="4401729" y="385114"/>
                  <a:pt x="4381568" y="405274"/>
                  <a:pt x="4356699" y="405274"/>
                </a:cubicBezTo>
                <a:lnTo>
                  <a:pt x="45030" y="405274"/>
                </a:lnTo>
                <a:cubicBezTo>
                  <a:pt x="20177" y="405274"/>
                  <a:pt x="0" y="385097"/>
                  <a:pt x="0" y="360244"/>
                </a:cubicBezTo>
                <a:lnTo>
                  <a:pt x="0" y="45030"/>
                </a:lnTo>
                <a:cubicBezTo>
                  <a:pt x="0" y="20177"/>
                  <a:pt x="20177" y="0"/>
                  <a:pt x="45030" y="0"/>
                </a:cubicBezTo>
                <a:close/>
              </a:path>
            </a:pathLst>
          </a:custGeom>
          <a:solidFill>
            <a:srgbClr val="495057">
              <a:alpha val="30196"/>
            </a:srgbClr>
          </a:solidFill>
          <a:ln/>
        </p:spPr>
      </p:sp>
      <p:sp>
        <p:nvSpPr>
          <p:cNvPr id="42" name="Text 40"/>
          <p:cNvSpPr/>
          <p:nvPr/>
        </p:nvSpPr>
        <p:spPr>
          <a:xfrm>
            <a:off x="11070372" y="2668055"/>
            <a:ext cx="4300410" cy="2251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41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path: fs::path</a:t>
            </a:r>
            <a:endParaRPr lang="en-US" sz="1600" dirty="0"/>
          </a:p>
        </p:txBody>
      </p:sp>
      <p:sp>
        <p:nvSpPr>
          <p:cNvPr id="43" name="Shape 41"/>
          <p:cNvSpPr/>
          <p:nvPr/>
        </p:nvSpPr>
        <p:spPr>
          <a:xfrm>
            <a:off x="10980311" y="3028299"/>
            <a:ext cx="4401729" cy="405274"/>
          </a:xfrm>
          <a:custGeom>
            <a:avLst/>
            <a:gdLst/>
            <a:ahLst/>
            <a:cxnLst/>
            <a:rect l="l" t="t" r="r" b="b"/>
            <a:pathLst>
              <a:path w="4401729" h="405274">
                <a:moveTo>
                  <a:pt x="45030" y="0"/>
                </a:moveTo>
                <a:lnTo>
                  <a:pt x="4356699" y="0"/>
                </a:lnTo>
                <a:cubicBezTo>
                  <a:pt x="4381568" y="0"/>
                  <a:pt x="4401729" y="20161"/>
                  <a:pt x="4401729" y="45030"/>
                </a:cubicBezTo>
                <a:lnTo>
                  <a:pt x="4401729" y="360244"/>
                </a:lnTo>
                <a:cubicBezTo>
                  <a:pt x="4401729" y="385114"/>
                  <a:pt x="4381568" y="405274"/>
                  <a:pt x="4356699" y="405274"/>
                </a:cubicBezTo>
                <a:lnTo>
                  <a:pt x="45030" y="405274"/>
                </a:lnTo>
                <a:cubicBezTo>
                  <a:pt x="20177" y="405274"/>
                  <a:pt x="0" y="385097"/>
                  <a:pt x="0" y="360244"/>
                </a:cubicBezTo>
                <a:lnTo>
                  <a:pt x="0" y="45030"/>
                </a:lnTo>
                <a:cubicBezTo>
                  <a:pt x="0" y="20177"/>
                  <a:pt x="20177" y="0"/>
                  <a:pt x="45030" y="0"/>
                </a:cubicBezTo>
                <a:close/>
              </a:path>
            </a:pathLst>
          </a:custGeom>
          <a:solidFill>
            <a:srgbClr val="495057">
              <a:alpha val="30196"/>
            </a:srgbClr>
          </a:solidFill>
          <a:ln/>
        </p:spPr>
      </p:sp>
      <p:sp>
        <p:nvSpPr>
          <p:cNvPr id="44" name="Text 42"/>
          <p:cNvSpPr/>
          <p:nvPr/>
        </p:nvSpPr>
        <p:spPr>
          <a:xfrm>
            <a:off x="11070372" y="3118360"/>
            <a:ext cx="4300410" cy="2251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41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type: FileEntityType</a:t>
            </a:r>
            <a:endParaRPr lang="en-US" sz="1600" dirty="0"/>
          </a:p>
        </p:txBody>
      </p:sp>
      <p:sp>
        <p:nvSpPr>
          <p:cNvPr id="45" name="Shape 43"/>
          <p:cNvSpPr/>
          <p:nvPr/>
        </p:nvSpPr>
        <p:spPr>
          <a:xfrm>
            <a:off x="10980311" y="3478604"/>
            <a:ext cx="4401729" cy="405274"/>
          </a:xfrm>
          <a:custGeom>
            <a:avLst/>
            <a:gdLst/>
            <a:ahLst/>
            <a:cxnLst/>
            <a:rect l="l" t="t" r="r" b="b"/>
            <a:pathLst>
              <a:path w="4401729" h="405274">
                <a:moveTo>
                  <a:pt x="45030" y="0"/>
                </a:moveTo>
                <a:lnTo>
                  <a:pt x="4356699" y="0"/>
                </a:lnTo>
                <a:cubicBezTo>
                  <a:pt x="4381568" y="0"/>
                  <a:pt x="4401729" y="20161"/>
                  <a:pt x="4401729" y="45030"/>
                </a:cubicBezTo>
                <a:lnTo>
                  <a:pt x="4401729" y="360244"/>
                </a:lnTo>
                <a:cubicBezTo>
                  <a:pt x="4401729" y="385114"/>
                  <a:pt x="4381568" y="405274"/>
                  <a:pt x="4356699" y="405274"/>
                </a:cubicBezTo>
                <a:lnTo>
                  <a:pt x="45030" y="405274"/>
                </a:lnTo>
                <a:cubicBezTo>
                  <a:pt x="20177" y="405274"/>
                  <a:pt x="0" y="385097"/>
                  <a:pt x="0" y="360244"/>
                </a:cubicBezTo>
                <a:lnTo>
                  <a:pt x="0" y="45030"/>
                </a:lnTo>
                <a:cubicBezTo>
                  <a:pt x="0" y="20177"/>
                  <a:pt x="20177" y="0"/>
                  <a:pt x="45030" y="0"/>
                </a:cubicBezTo>
                <a:close/>
              </a:path>
            </a:pathLst>
          </a:custGeom>
          <a:solidFill>
            <a:srgbClr val="495057">
              <a:alpha val="30196"/>
            </a:srgbClr>
          </a:solidFill>
          <a:ln/>
        </p:spPr>
      </p:sp>
      <p:sp>
        <p:nvSpPr>
          <p:cNvPr id="46" name="Text 44"/>
          <p:cNvSpPr/>
          <p:nvPr/>
        </p:nvSpPr>
        <p:spPr>
          <a:xfrm>
            <a:off x="11070372" y="3568665"/>
            <a:ext cx="4300410" cy="2251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41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size: size_t</a:t>
            </a:r>
            <a:endParaRPr lang="en-US" sz="1600" dirty="0"/>
          </a:p>
        </p:txBody>
      </p:sp>
      <p:sp>
        <p:nvSpPr>
          <p:cNvPr id="47" name="Shape 45"/>
          <p:cNvSpPr/>
          <p:nvPr/>
        </p:nvSpPr>
        <p:spPr>
          <a:xfrm>
            <a:off x="10980311" y="3928909"/>
            <a:ext cx="4401729" cy="405274"/>
          </a:xfrm>
          <a:custGeom>
            <a:avLst/>
            <a:gdLst/>
            <a:ahLst/>
            <a:cxnLst/>
            <a:rect l="l" t="t" r="r" b="b"/>
            <a:pathLst>
              <a:path w="4401729" h="405274">
                <a:moveTo>
                  <a:pt x="45030" y="0"/>
                </a:moveTo>
                <a:lnTo>
                  <a:pt x="4356699" y="0"/>
                </a:lnTo>
                <a:cubicBezTo>
                  <a:pt x="4381568" y="0"/>
                  <a:pt x="4401729" y="20161"/>
                  <a:pt x="4401729" y="45030"/>
                </a:cubicBezTo>
                <a:lnTo>
                  <a:pt x="4401729" y="360244"/>
                </a:lnTo>
                <a:cubicBezTo>
                  <a:pt x="4401729" y="385114"/>
                  <a:pt x="4381568" y="405274"/>
                  <a:pt x="4356699" y="405274"/>
                </a:cubicBezTo>
                <a:lnTo>
                  <a:pt x="45030" y="405274"/>
                </a:lnTo>
                <a:cubicBezTo>
                  <a:pt x="20177" y="405274"/>
                  <a:pt x="0" y="385097"/>
                  <a:pt x="0" y="360244"/>
                </a:cubicBezTo>
                <a:lnTo>
                  <a:pt x="0" y="45030"/>
                </a:lnTo>
                <a:cubicBezTo>
                  <a:pt x="0" y="20177"/>
                  <a:pt x="20177" y="0"/>
                  <a:pt x="45030" y="0"/>
                </a:cubicBezTo>
                <a:close/>
              </a:path>
            </a:pathLst>
          </a:custGeom>
          <a:solidFill>
            <a:srgbClr val="495057">
              <a:alpha val="30196"/>
            </a:srgbClr>
          </a:solidFill>
          <a:ln/>
        </p:spPr>
      </p:sp>
      <p:sp>
        <p:nvSpPr>
          <p:cNvPr id="48" name="Text 46"/>
          <p:cNvSpPr/>
          <p:nvPr/>
        </p:nvSpPr>
        <p:spPr>
          <a:xfrm>
            <a:off x="11070372" y="4018970"/>
            <a:ext cx="4300410" cy="2251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41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creation_time</a:t>
            </a:r>
            <a:endParaRPr lang="en-US" sz="1600" dirty="0"/>
          </a:p>
        </p:txBody>
      </p:sp>
      <p:sp>
        <p:nvSpPr>
          <p:cNvPr id="49" name="Shape 47"/>
          <p:cNvSpPr/>
          <p:nvPr/>
        </p:nvSpPr>
        <p:spPr>
          <a:xfrm>
            <a:off x="10980311" y="4379213"/>
            <a:ext cx="4401729" cy="405274"/>
          </a:xfrm>
          <a:custGeom>
            <a:avLst/>
            <a:gdLst/>
            <a:ahLst/>
            <a:cxnLst/>
            <a:rect l="l" t="t" r="r" b="b"/>
            <a:pathLst>
              <a:path w="4401729" h="405274">
                <a:moveTo>
                  <a:pt x="45030" y="0"/>
                </a:moveTo>
                <a:lnTo>
                  <a:pt x="4356699" y="0"/>
                </a:lnTo>
                <a:cubicBezTo>
                  <a:pt x="4381568" y="0"/>
                  <a:pt x="4401729" y="20161"/>
                  <a:pt x="4401729" y="45030"/>
                </a:cubicBezTo>
                <a:lnTo>
                  <a:pt x="4401729" y="360244"/>
                </a:lnTo>
                <a:cubicBezTo>
                  <a:pt x="4401729" y="385114"/>
                  <a:pt x="4381568" y="405274"/>
                  <a:pt x="4356699" y="405274"/>
                </a:cubicBezTo>
                <a:lnTo>
                  <a:pt x="45030" y="405274"/>
                </a:lnTo>
                <a:cubicBezTo>
                  <a:pt x="20177" y="405274"/>
                  <a:pt x="0" y="385097"/>
                  <a:pt x="0" y="360244"/>
                </a:cubicBezTo>
                <a:lnTo>
                  <a:pt x="0" y="45030"/>
                </a:lnTo>
                <a:cubicBezTo>
                  <a:pt x="0" y="20177"/>
                  <a:pt x="20177" y="0"/>
                  <a:pt x="45030" y="0"/>
                </a:cubicBezTo>
                <a:close/>
              </a:path>
            </a:pathLst>
          </a:custGeom>
          <a:solidFill>
            <a:srgbClr val="495057">
              <a:alpha val="30196"/>
            </a:srgbClr>
          </a:solidFill>
          <a:ln/>
        </p:spPr>
      </p:sp>
      <p:sp>
        <p:nvSpPr>
          <p:cNvPr id="50" name="Text 48"/>
          <p:cNvSpPr/>
          <p:nvPr/>
        </p:nvSpPr>
        <p:spPr>
          <a:xfrm>
            <a:off x="11070372" y="4469274"/>
            <a:ext cx="4300410" cy="2251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41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modification_time</a:t>
            </a:r>
            <a:endParaRPr lang="en-US" sz="1600" dirty="0"/>
          </a:p>
        </p:txBody>
      </p:sp>
      <p:sp>
        <p:nvSpPr>
          <p:cNvPr id="51" name="Shape 49"/>
          <p:cNvSpPr/>
          <p:nvPr/>
        </p:nvSpPr>
        <p:spPr>
          <a:xfrm>
            <a:off x="10980311" y="4829518"/>
            <a:ext cx="4401729" cy="405274"/>
          </a:xfrm>
          <a:custGeom>
            <a:avLst/>
            <a:gdLst/>
            <a:ahLst/>
            <a:cxnLst/>
            <a:rect l="l" t="t" r="r" b="b"/>
            <a:pathLst>
              <a:path w="4401729" h="405274">
                <a:moveTo>
                  <a:pt x="45030" y="0"/>
                </a:moveTo>
                <a:lnTo>
                  <a:pt x="4356699" y="0"/>
                </a:lnTo>
                <a:cubicBezTo>
                  <a:pt x="4381568" y="0"/>
                  <a:pt x="4401729" y="20161"/>
                  <a:pt x="4401729" y="45030"/>
                </a:cubicBezTo>
                <a:lnTo>
                  <a:pt x="4401729" y="360244"/>
                </a:lnTo>
                <a:cubicBezTo>
                  <a:pt x="4401729" y="385114"/>
                  <a:pt x="4381568" y="405274"/>
                  <a:pt x="4356699" y="405274"/>
                </a:cubicBezTo>
                <a:lnTo>
                  <a:pt x="45030" y="405274"/>
                </a:lnTo>
                <a:cubicBezTo>
                  <a:pt x="20177" y="405274"/>
                  <a:pt x="0" y="385097"/>
                  <a:pt x="0" y="360244"/>
                </a:cubicBezTo>
                <a:lnTo>
                  <a:pt x="0" y="45030"/>
                </a:lnTo>
                <a:cubicBezTo>
                  <a:pt x="0" y="20177"/>
                  <a:pt x="20177" y="0"/>
                  <a:pt x="45030" y="0"/>
                </a:cubicBezTo>
                <a:close/>
              </a:path>
            </a:pathLst>
          </a:custGeom>
          <a:solidFill>
            <a:srgbClr val="495057">
              <a:alpha val="30196"/>
            </a:srgbClr>
          </a:solidFill>
          <a:ln/>
        </p:spPr>
      </p:sp>
      <p:sp>
        <p:nvSpPr>
          <p:cNvPr id="52" name="Text 50"/>
          <p:cNvSpPr/>
          <p:nvPr/>
        </p:nvSpPr>
        <p:spPr>
          <a:xfrm>
            <a:off x="11070372" y="4919579"/>
            <a:ext cx="4300410" cy="2251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41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posix_mode / windows_attributes</a:t>
            </a:r>
            <a:endParaRPr lang="en-US" sz="1600" dirty="0"/>
          </a:p>
        </p:txBody>
      </p:sp>
      <p:sp>
        <p:nvSpPr>
          <p:cNvPr id="53" name="Shape 51"/>
          <p:cNvSpPr/>
          <p:nvPr/>
        </p:nvSpPr>
        <p:spPr>
          <a:xfrm>
            <a:off x="10766416" y="5550006"/>
            <a:ext cx="4795745" cy="810548"/>
          </a:xfrm>
          <a:custGeom>
            <a:avLst/>
            <a:gdLst/>
            <a:ahLst/>
            <a:cxnLst/>
            <a:rect l="l" t="t" r="r" b="b"/>
            <a:pathLst>
              <a:path w="4795745" h="810548">
                <a:moveTo>
                  <a:pt x="22515" y="0"/>
                </a:moveTo>
                <a:lnTo>
                  <a:pt x="4750711" y="0"/>
                </a:lnTo>
                <a:cubicBezTo>
                  <a:pt x="4775583" y="0"/>
                  <a:pt x="4795745" y="20162"/>
                  <a:pt x="4795745" y="45034"/>
                </a:cubicBezTo>
                <a:lnTo>
                  <a:pt x="4795745" y="765514"/>
                </a:lnTo>
                <a:cubicBezTo>
                  <a:pt x="4795745" y="790386"/>
                  <a:pt x="4775583" y="810548"/>
                  <a:pt x="4750711" y="810548"/>
                </a:cubicBezTo>
                <a:lnTo>
                  <a:pt x="22515" y="810548"/>
                </a:lnTo>
                <a:cubicBezTo>
                  <a:pt x="10080" y="810548"/>
                  <a:pt x="0" y="800468"/>
                  <a:pt x="0" y="788033"/>
                </a:cubicBezTo>
                <a:lnTo>
                  <a:pt x="0" y="22515"/>
                </a:lnTo>
                <a:cubicBezTo>
                  <a:pt x="0" y="10089"/>
                  <a:pt x="10089" y="0"/>
                  <a:pt x="22515" y="0"/>
                </a:cubicBezTo>
                <a:close/>
              </a:path>
            </a:pathLst>
          </a:custGeom>
          <a:solidFill>
            <a:srgbClr val="495057"/>
          </a:solidFill>
          <a:ln/>
        </p:spPr>
      </p:sp>
      <p:sp>
        <p:nvSpPr>
          <p:cNvPr id="54" name="Shape 52"/>
          <p:cNvSpPr/>
          <p:nvPr/>
        </p:nvSpPr>
        <p:spPr>
          <a:xfrm>
            <a:off x="10766416" y="5550006"/>
            <a:ext cx="22515" cy="810548"/>
          </a:xfrm>
          <a:custGeom>
            <a:avLst/>
            <a:gdLst/>
            <a:ahLst/>
            <a:cxnLst/>
            <a:rect l="l" t="t" r="r" b="b"/>
            <a:pathLst>
              <a:path w="22515" h="810548">
                <a:moveTo>
                  <a:pt x="22515" y="0"/>
                </a:moveTo>
                <a:lnTo>
                  <a:pt x="22515" y="0"/>
                </a:lnTo>
                <a:lnTo>
                  <a:pt x="22515" y="810548"/>
                </a:lnTo>
                <a:lnTo>
                  <a:pt x="22515" y="810548"/>
                </a:lnTo>
                <a:cubicBezTo>
                  <a:pt x="10080" y="810548"/>
                  <a:pt x="0" y="800468"/>
                  <a:pt x="0" y="788033"/>
                </a:cubicBezTo>
                <a:lnTo>
                  <a:pt x="0" y="22515"/>
                </a:lnTo>
                <a:cubicBezTo>
                  <a:pt x="0" y="10089"/>
                  <a:pt x="10089" y="0"/>
                  <a:pt x="22515" y="0"/>
                </a:cubicBezTo>
                <a:close/>
              </a:path>
            </a:pathLst>
          </a:custGeom>
          <a:solidFill>
            <a:srgbClr val="D4A237"/>
          </a:solidFill>
          <a:ln/>
        </p:spPr>
      </p:sp>
      <p:sp>
        <p:nvSpPr>
          <p:cNvPr id="55" name="Text 53"/>
          <p:cNvSpPr/>
          <p:nvPr/>
        </p:nvSpPr>
        <p:spPr>
          <a:xfrm>
            <a:off x="10912765" y="5685097"/>
            <a:ext cx="4604366" cy="27018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418" b="1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FileEntity</a:t>
            </a:r>
            <a:endParaRPr lang="en-US" sz="1600" dirty="0"/>
          </a:p>
        </p:txBody>
      </p:sp>
      <p:sp>
        <p:nvSpPr>
          <p:cNvPr id="56" name="Text 54"/>
          <p:cNvSpPr/>
          <p:nvPr/>
        </p:nvSpPr>
        <p:spPr>
          <a:xfrm>
            <a:off x="10912765" y="6000310"/>
            <a:ext cx="4593108" cy="2251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41" dirty="0">
                <a:solidFill>
                  <a:srgbClr val="F8F9FA">
                    <a:alpha val="6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基础文件实体</a:t>
            </a:r>
            <a:endParaRPr lang="en-US" sz="1600" dirty="0"/>
          </a:p>
        </p:txBody>
      </p:sp>
      <p:sp>
        <p:nvSpPr>
          <p:cNvPr id="57" name="Shape 55"/>
          <p:cNvSpPr/>
          <p:nvPr/>
        </p:nvSpPr>
        <p:spPr>
          <a:xfrm>
            <a:off x="10755159" y="6495645"/>
            <a:ext cx="2364100" cy="405274"/>
          </a:xfrm>
          <a:custGeom>
            <a:avLst/>
            <a:gdLst/>
            <a:ahLst/>
            <a:cxnLst/>
            <a:rect l="l" t="t" r="r" b="b"/>
            <a:pathLst>
              <a:path w="2364100" h="405274">
                <a:moveTo>
                  <a:pt x="45030" y="0"/>
                </a:moveTo>
                <a:lnTo>
                  <a:pt x="2319070" y="0"/>
                </a:lnTo>
                <a:cubicBezTo>
                  <a:pt x="2343939" y="0"/>
                  <a:pt x="2364100" y="20161"/>
                  <a:pt x="2364100" y="45030"/>
                </a:cubicBezTo>
                <a:lnTo>
                  <a:pt x="2364100" y="360244"/>
                </a:lnTo>
                <a:cubicBezTo>
                  <a:pt x="2364100" y="385114"/>
                  <a:pt x="2343939" y="405274"/>
                  <a:pt x="2319070" y="405274"/>
                </a:cubicBezTo>
                <a:lnTo>
                  <a:pt x="45030" y="405274"/>
                </a:lnTo>
                <a:cubicBezTo>
                  <a:pt x="20177" y="405274"/>
                  <a:pt x="0" y="385097"/>
                  <a:pt x="0" y="360244"/>
                </a:cubicBezTo>
                <a:lnTo>
                  <a:pt x="0" y="45030"/>
                </a:lnTo>
                <a:cubicBezTo>
                  <a:pt x="0" y="20177"/>
                  <a:pt x="20177" y="0"/>
                  <a:pt x="45030" y="0"/>
                </a:cubicBezTo>
                <a:close/>
              </a:path>
            </a:pathLst>
          </a:custGeom>
          <a:solidFill>
            <a:srgbClr val="495057"/>
          </a:solidFill>
          <a:ln/>
        </p:spPr>
      </p:sp>
      <p:sp>
        <p:nvSpPr>
          <p:cNvPr id="58" name="Text 56"/>
          <p:cNvSpPr/>
          <p:nvPr/>
        </p:nvSpPr>
        <p:spPr>
          <a:xfrm>
            <a:off x="10805818" y="6585706"/>
            <a:ext cx="2262781" cy="2251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241" b="1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Folder</a:t>
            </a:r>
            <a:endParaRPr lang="en-US" sz="1600" dirty="0"/>
          </a:p>
        </p:txBody>
      </p:sp>
      <p:sp>
        <p:nvSpPr>
          <p:cNvPr id="59" name="Shape 57"/>
          <p:cNvSpPr/>
          <p:nvPr/>
        </p:nvSpPr>
        <p:spPr>
          <a:xfrm>
            <a:off x="13204746" y="6495645"/>
            <a:ext cx="2364100" cy="405274"/>
          </a:xfrm>
          <a:custGeom>
            <a:avLst/>
            <a:gdLst/>
            <a:ahLst/>
            <a:cxnLst/>
            <a:rect l="l" t="t" r="r" b="b"/>
            <a:pathLst>
              <a:path w="2364100" h="405274">
                <a:moveTo>
                  <a:pt x="45030" y="0"/>
                </a:moveTo>
                <a:lnTo>
                  <a:pt x="2319070" y="0"/>
                </a:lnTo>
                <a:cubicBezTo>
                  <a:pt x="2343939" y="0"/>
                  <a:pt x="2364100" y="20161"/>
                  <a:pt x="2364100" y="45030"/>
                </a:cubicBezTo>
                <a:lnTo>
                  <a:pt x="2364100" y="360244"/>
                </a:lnTo>
                <a:cubicBezTo>
                  <a:pt x="2364100" y="385114"/>
                  <a:pt x="2343939" y="405274"/>
                  <a:pt x="2319070" y="405274"/>
                </a:cubicBezTo>
                <a:lnTo>
                  <a:pt x="45030" y="405274"/>
                </a:lnTo>
                <a:cubicBezTo>
                  <a:pt x="20177" y="405274"/>
                  <a:pt x="0" y="385097"/>
                  <a:pt x="0" y="360244"/>
                </a:cubicBezTo>
                <a:lnTo>
                  <a:pt x="0" y="45030"/>
                </a:lnTo>
                <a:cubicBezTo>
                  <a:pt x="0" y="20177"/>
                  <a:pt x="20177" y="0"/>
                  <a:pt x="45030" y="0"/>
                </a:cubicBezTo>
                <a:close/>
              </a:path>
            </a:pathLst>
          </a:custGeom>
          <a:solidFill>
            <a:srgbClr val="495057"/>
          </a:solidFill>
          <a:ln/>
        </p:spPr>
      </p:sp>
      <p:sp>
        <p:nvSpPr>
          <p:cNvPr id="60" name="Text 58"/>
          <p:cNvSpPr/>
          <p:nvPr/>
        </p:nvSpPr>
        <p:spPr>
          <a:xfrm>
            <a:off x="13255405" y="6585706"/>
            <a:ext cx="2262781" cy="2251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241" b="1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ReadableFile</a:t>
            </a:r>
            <a:endParaRPr lang="en-US" sz="1600" dirty="0"/>
          </a:p>
        </p:txBody>
      </p:sp>
      <p:sp>
        <p:nvSpPr>
          <p:cNvPr id="61" name="Shape 59"/>
          <p:cNvSpPr/>
          <p:nvPr/>
        </p:nvSpPr>
        <p:spPr>
          <a:xfrm>
            <a:off x="455934" y="7096548"/>
            <a:ext cx="4953352" cy="1947568"/>
          </a:xfrm>
          <a:custGeom>
            <a:avLst/>
            <a:gdLst/>
            <a:ahLst/>
            <a:cxnLst/>
            <a:rect l="l" t="t" r="r" b="b"/>
            <a:pathLst>
              <a:path w="4953352" h="1947568">
                <a:moveTo>
                  <a:pt x="90056" y="0"/>
                </a:moveTo>
                <a:lnTo>
                  <a:pt x="4863296" y="0"/>
                </a:lnTo>
                <a:cubicBezTo>
                  <a:pt x="4913033" y="0"/>
                  <a:pt x="4953352" y="40319"/>
                  <a:pt x="4953352" y="90056"/>
                </a:cubicBezTo>
                <a:lnTo>
                  <a:pt x="4953352" y="1857512"/>
                </a:lnTo>
                <a:cubicBezTo>
                  <a:pt x="4953352" y="1907249"/>
                  <a:pt x="4913033" y="1947568"/>
                  <a:pt x="4863296" y="1947568"/>
                </a:cubicBezTo>
                <a:lnTo>
                  <a:pt x="90056" y="1947568"/>
                </a:lnTo>
                <a:cubicBezTo>
                  <a:pt x="40319" y="1947568"/>
                  <a:pt x="0" y="1907249"/>
                  <a:pt x="0" y="1857512"/>
                </a:cubicBezTo>
                <a:lnTo>
                  <a:pt x="0" y="90056"/>
                </a:lnTo>
                <a:cubicBezTo>
                  <a:pt x="0" y="40353"/>
                  <a:pt x="40353" y="0"/>
                  <a:pt x="90056" y="0"/>
                </a:cubicBezTo>
                <a:close/>
              </a:path>
            </a:pathLst>
          </a:custGeom>
          <a:solidFill>
            <a:srgbClr val="343A40"/>
          </a:solidFill>
          <a:ln w="12700">
            <a:solidFill>
              <a:srgbClr val="495057">
                <a:alpha val="30196"/>
              </a:srgbClr>
            </a:solidFill>
            <a:prstDash val="solid"/>
          </a:ln>
        </p:spPr>
      </p:sp>
      <p:sp>
        <p:nvSpPr>
          <p:cNvPr id="62" name="Shape 60"/>
          <p:cNvSpPr/>
          <p:nvPr/>
        </p:nvSpPr>
        <p:spPr>
          <a:xfrm>
            <a:off x="641684" y="7327329"/>
            <a:ext cx="281440" cy="225152"/>
          </a:xfrm>
          <a:custGeom>
            <a:avLst/>
            <a:gdLst/>
            <a:ahLst/>
            <a:cxnLst/>
            <a:rect l="l" t="t" r="r" b="b"/>
            <a:pathLst>
              <a:path w="281440" h="225152">
                <a:moveTo>
                  <a:pt x="182892" y="92568"/>
                </a:moveTo>
                <a:cubicBezTo>
                  <a:pt x="188257" y="91116"/>
                  <a:pt x="193886" y="93667"/>
                  <a:pt x="196305" y="98636"/>
                </a:cubicBezTo>
                <a:lnTo>
                  <a:pt x="204484" y="115171"/>
                </a:lnTo>
                <a:cubicBezTo>
                  <a:pt x="209014" y="115786"/>
                  <a:pt x="213455" y="117018"/>
                  <a:pt x="217633" y="118733"/>
                </a:cubicBezTo>
                <a:lnTo>
                  <a:pt x="233024" y="108486"/>
                </a:lnTo>
                <a:cubicBezTo>
                  <a:pt x="237641" y="105408"/>
                  <a:pt x="243754" y="106024"/>
                  <a:pt x="247668" y="109938"/>
                </a:cubicBezTo>
                <a:lnTo>
                  <a:pt x="256111" y="118381"/>
                </a:lnTo>
                <a:cubicBezTo>
                  <a:pt x="260025" y="122295"/>
                  <a:pt x="260640" y="128451"/>
                  <a:pt x="257562" y="133025"/>
                </a:cubicBezTo>
                <a:lnTo>
                  <a:pt x="247316" y="148372"/>
                </a:lnTo>
                <a:cubicBezTo>
                  <a:pt x="248151" y="150439"/>
                  <a:pt x="248899" y="152593"/>
                  <a:pt x="249515" y="154836"/>
                </a:cubicBezTo>
                <a:cubicBezTo>
                  <a:pt x="250130" y="157079"/>
                  <a:pt x="250526" y="159278"/>
                  <a:pt x="250834" y="161520"/>
                </a:cubicBezTo>
                <a:lnTo>
                  <a:pt x="267412" y="169700"/>
                </a:lnTo>
                <a:cubicBezTo>
                  <a:pt x="272382" y="172162"/>
                  <a:pt x="274932" y="177791"/>
                  <a:pt x="273481" y="183112"/>
                </a:cubicBezTo>
                <a:lnTo>
                  <a:pt x="270403" y="194634"/>
                </a:lnTo>
                <a:cubicBezTo>
                  <a:pt x="268952" y="199955"/>
                  <a:pt x="263982" y="203561"/>
                  <a:pt x="258441" y="203209"/>
                </a:cubicBezTo>
                <a:lnTo>
                  <a:pt x="239972" y="202021"/>
                </a:lnTo>
                <a:cubicBezTo>
                  <a:pt x="237202" y="205583"/>
                  <a:pt x="233991" y="208882"/>
                  <a:pt x="230341" y="211696"/>
                </a:cubicBezTo>
                <a:lnTo>
                  <a:pt x="231529" y="230122"/>
                </a:lnTo>
                <a:cubicBezTo>
                  <a:pt x="231881" y="235662"/>
                  <a:pt x="228275" y="240676"/>
                  <a:pt x="222954" y="242083"/>
                </a:cubicBezTo>
                <a:lnTo>
                  <a:pt x="211432" y="245161"/>
                </a:lnTo>
                <a:cubicBezTo>
                  <a:pt x="206067" y="246612"/>
                  <a:pt x="200482" y="244062"/>
                  <a:pt x="198020" y="239092"/>
                </a:cubicBezTo>
                <a:lnTo>
                  <a:pt x="189840" y="222558"/>
                </a:lnTo>
                <a:cubicBezTo>
                  <a:pt x="185311" y="221942"/>
                  <a:pt x="180869" y="220711"/>
                  <a:pt x="176692" y="218996"/>
                </a:cubicBezTo>
                <a:lnTo>
                  <a:pt x="161301" y="229242"/>
                </a:lnTo>
                <a:cubicBezTo>
                  <a:pt x="156683" y="232320"/>
                  <a:pt x="150571" y="231705"/>
                  <a:pt x="146657" y="227791"/>
                </a:cubicBezTo>
                <a:lnTo>
                  <a:pt x="138214" y="219348"/>
                </a:lnTo>
                <a:cubicBezTo>
                  <a:pt x="134300" y="215434"/>
                  <a:pt x="133684" y="209321"/>
                  <a:pt x="136762" y="204704"/>
                </a:cubicBezTo>
                <a:lnTo>
                  <a:pt x="147009" y="189313"/>
                </a:lnTo>
                <a:cubicBezTo>
                  <a:pt x="146173" y="187246"/>
                  <a:pt x="145426" y="185091"/>
                  <a:pt x="144810" y="182848"/>
                </a:cubicBezTo>
                <a:cubicBezTo>
                  <a:pt x="144194" y="180606"/>
                  <a:pt x="143798" y="178363"/>
                  <a:pt x="143491" y="176164"/>
                </a:cubicBezTo>
                <a:lnTo>
                  <a:pt x="126912" y="167985"/>
                </a:lnTo>
                <a:cubicBezTo>
                  <a:pt x="121943" y="165522"/>
                  <a:pt x="119436" y="159893"/>
                  <a:pt x="120843" y="154572"/>
                </a:cubicBezTo>
                <a:lnTo>
                  <a:pt x="123922" y="143051"/>
                </a:lnTo>
                <a:cubicBezTo>
                  <a:pt x="125373" y="137730"/>
                  <a:pt x="130342" y="134124"/>
                  <a:pt x="135883" y="134476"/>
                </a:cubicBezTo>
                <a:lnTo>
                  <a:pt x="154309" y="135663"/>
                </a:lnTo>
                <a:cubicBezTo>
                  <a:pt x="157079" y="132101"/>
                  <a:pt x="160289" y="128803"/>
                  <a:pt x="163939" y="125989"/>
                </a:cubicBezTo>
                <a:lnTo>
                  <a:pt x="162752" y="107607"/>
                </a:lnTo>
                <a:cubicBezTo>
                  <a:pt x="162400" y="102066"/>
                  <a:pt x="166006" y="97053"/>
                  <a:pt x="171327" y="95646"/>
                </a:cubicBezTo>
                <a:lnTo>
                  <a:pt x="182848" y="92568"/>
                </a:lnTo>
                <a:close/>
                <a:moveTo>
                  <a:pt x="197184" y="149515"/>
                </a:moveTo>
                <a:cubicBezTo>
                  <a:pt x="186505" y="149527"/>
                  <a:pt x="177845" y="158207"/>
                  <a:pt x="177857" y="168886"/>
                </a:cubicBezTo>
                <a:cubicBezTo>
                  <a:pt x="177869" y="179565"/>
                  <a:pt x="186549" y="188225"/>
                  <a:pt x="197228" y="188213"/>
                </a:cubicBezTo>
                <a:cubicBezTo>
                  <a:pt x="207907" y="188201"/>
                  <a:pt x="216567" y="179521"/>
                  <a:pt x="216555" y="168842"/>
                </a:cubicBezTo>
                <a:cubicBezTo>
                  <a:pt x="216543" y="158163"/>
                  <a:pt x="207863" y="149503"/>
                  <a:pt x="197184" y="149515"/>
                </a:cubicBezTo>
                <a:close/>
                <a:moveTo>
                  <a:pt x="98900" y="-20009"/>
                </a:moveTo>
                <a:lnTo>
                  <a:pt x="110421" y="-16930"/>
                </a:lnTo>
                <a:cubicBezTo>
                  <a:pt x="115742" y="-15479"/>
                  <a:pt x="119348" y="-10466"/>
                  <a:pt x="118997" y="-4969"/>
                </a:cubicBezTo>
                <a:lnTo>
                  <a:pt x="117809" y="13412"/>
                </a:lnTo>
                <a:cubicBezTo>
                  <a:pt x="121459" y="16227"/>
                  <a:pt x="124669" y="19481"/>
                  <a:pt x="127440" y="23087"/>
                </a:cubicBezTo>
                <a:lnTo>
                  <a:pt x="145909" y="21900"/>
                </a:lnTo>
                <a:cubicBezTo>
                  <a:pt x="151406" y="21548"/>
                  <a:pt x="156419" y="25154"/>
                  <a:pt x="157870" y="30475"/>
                </a:cubicBezTo>
                <a:lnTo>
                  <a:pt x="160949" y="41996"/>
                </a:lnTo>
                <a:cubicBezTo>
                  <a:pt x="162356" y="47317"/>
                  <a:pt x="159849" y="52946"/>
                  <a:pt x="154880" y="55409"/>
                </a:cubicBezTo>
                <a:lnTo>
                  <a:pt x="138302" y="63588"/>
                </a:lnTo>
                <a:cubicBezTo>
                  <a:pt x="137994" y="65831"/>
                  <a:pt x="137554" y="68073"/>
                  <a:pt x="136982" y="70272"/>
                </a:cubicBezTo>
                <a:cubicBezTo>
                  <a:pt x="136411" y="72471"/>
                  <a:pt x="135619" y="74670"/>
                  <a:pt x="134784" y="76736"/>
                </a:cubicBezTo>
                <a:lnTo>
                  <a:pt x="145030" y="92128"/>
                </a:lnTo>
                <a:cubicBezTo>
                  <a:pt x="148108" y="96745"/>
                  <a:pt x="147492" y="102858"/>
                  <a:pt x="143579" y="106771"/>
                </a:cubicBezTo>
                <a:lnTo>
                  <a:pt x="135135" y="115215"/>
                </a:lnTo>
                <a:cubicBezTo>
                  <a:pt x="131222" y="119128"/>
                  <a:pt x="125109" y="119744"/>
                  <a:pt x="120492" y="116666"/>
                </a:cubicBezTo>
                <a:lnTo>
                  <a:pt x="105100" y="106420"/>
                </a:lnTo>
                <a:cubicBezTo>
                  <a:pt x="100923" y="108135"/>
                  <a:pt x="96481" y="109366"/>
                  <a:pt x="91952" y="109982"/>
                </a:cubicBezTo>
                <a:lnTo>
                  <a:pt x="83773" y="126516"/>
                </a:lnTo>
                <a:cubicBezTo>
                  <a:pt x="81310" y="131485"/>
                  <a:pt x="75681" y="133992"/>
                  <a:pt x="70360" y="132585"/>
                </a:cubicBezTo>
                <a:lnTo>
                  <a:pt x="58839" y="129507"/>
                </a:lnTo>
                <a:cubicBezTo>
                  <a:pt x="53474" y="128055"/>
                  <a:pt x="49912" y="123042"/>
                  <a:pt x="50264" y="117545"/>
                </a:cubicBezTo>
                <a:lnTo>
                  <a:pt x="51451" y="99120"/>
                </a:lnTo>
                <a:cubicBezTo>
                  <a:pt x="47801" y="96305"/>
                  <a:pt x="44591" y="93051"/>
                  <a:pt x="41820" y="89445"/>
                </a:cubicBezTo>
                <a:lnTo>
                  <a:pt x="23351" y="90633"/>
                </a:lnTo>
                <a:cubicBezTo>
                  <a:pt x="17854" y="90984"/>
                  <a:pt x="12841" y="87378"/>
                  <a:pt x="11390" y="82057"/>
                </a:cubicBezTo>
                <a:lnTo>
                  <a:pt x="8311" y="70536"/>
                </a:lnTo>
                <a:cubicBezTo>
                  <a:pt x="6904" y="65215"/>
                  <a:pt x="9411" y="59586"/>
                  <a:pt x="14380" y="57124"/>
                </a:cubicBezTo>
                <a:lnTo>
                  <a:pt x="30958" y="48944"/>
                </a:lnTo>
                <a:cubicBezTo>
                  <a:pt x="31266" y="46702"/>
                  <a:pt x="31706" y="44503"/>
                  <a:pt x="32278" y="42260"/>
                </a:cubicBezTo>
                <a:cubicBezTo>
                  <a:pt x="32893" y="40017"/>
                  <a:pt x="33597" y="37863"/>
                  <a:pt x="34476" y="35796"/>
                </a:cubicBezTo>
                <a:lnTo>
                  <a:pt x="24230" y="20448"/>
                </a:lnTo>
                <a:cubicBezTo>
                  <a:pt x="21152" y="15831"/>
                  <a:pt x="21768" y="9718"/>
                  <a:pt x="25681" y="5805"/>
                </a:cubicBezTo>
                <a:lnTo>
                  <a:pt x="34125" y="-2639"/>
                </a:lnTo>
                <a:cubicBezTo>
                  <a:pt x="38038" y="-6552"/>
                  <a:pt x="44151" y="-7168"/>
                  <a:pt x="48768" y="-4090"/>
                </a:cubicBezTo>
                <a:lnTo>
                  <a:pt x="64160" y="6157"/>
                </a:lnTo>
                <a:cubicBezTo>
                  <a:pt x="68337" y="4441"/>
                  <a:pt x="72779" y="3210"/>
                  <a:pt x="77308" y="2595"/>
                </a:cubicBezTo>
                <a:lnTo>
                  <a:pt x="85488" y="-13940"/>
                </a:lnTo>
                <a:cubicBezTo>
                  <a:pt x="87950" y="-18909"/>
                  <a:pt x="93535" y="-21416"/>
                  <a:pt x="98900" y="-20009"/>
                </a:cubicBezTo>
                <a:close/>
                <a:moveTo>
                  <a:pt x="84608" y="36939"/>
                </a:moveTo>
                <a:cubicBezTo>
                  <a:pt x="73929" y="36939"/>
                  <a:pt x="65259" y="45609"/>
                  <a:pt x="65259" y="56288"/>
                </a:cubicBezTo>
                <a:cubicBezTo>
                  <a:pt x="65259" y="66967"/>
                  <a:pt x="73929" y="75637"/>
                  <a:pt x="84608" y="75637"/>
                </a:cubicBezTo>
                <a:cubicBezTo>
                  <a:pt x="95287" y="75637"/>
                  <a:pt x="103957" y="66967"/>
                  <a:pt x="103957" y="56288"/>
                </a:cubicBezTo>
                <a:cubicBezTo>
                  <a:pt x="103957" y="45609"/>
                  <a:pt x="95287" y="36939"/>
                  <a:pt x="84608" y="36939"/>
                </a:cubicBezTo>
                <a:close/>
              </a:path>
            </a:pathLst>
          </a:custGeom>
          <a:solidFill>
            <a:srgbClr val="D4A237"/>
          </a:solidFill>
          <a:ln/>
        </p:spPr>
      </p:sp>
      <p:sp>
        <p:nvSpPr>
          <p:cNvPr id="63" name="Text 61"/>
          <p:cNvSpPr/>
          <p:nvPr/>
        </p:nvSpPr>
        <p:spPr>
          <a:xfrm>
            <a:off x="1058216" y="7282299"/>
            <a:ext cx="1711158" cy="31521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96" b="1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BackupController</a:t>
            </a:r>
            <a:endParaRPr lang="en-US" sz="1600" dirty="0"/>
          </a:p>
        </p:txBody>
      </p:sp>
      <p:sp>
        <p:nvSpPr>
          <p:cNvPr id="64" name="Text 62"/>
          <p:cNvSpPr/>
          <p:nvPr/>
        </p:nvSpPr>
        <p:spPr>
          <a:xfrm>
            <a:off x="641684" y="7687573"/>
            <a:ext cx="4660654" cy="2251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41" dirty="0">
                <a:solidFill>
                  <a:srgbClr val="F8F9FA">
                    <a:alpha val="6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备份恢复核心控制器</a:t>
            </a:r>
            <a:endParaRPr lang="en-US" sz="1600" dirty="0"/>
          </a:p>
        </p:txBody>
      </p:sp>
      <p:sp>
        <p:nvSpPr>
          <p:cNvPr id="65" name="Shape 63"/>
          <p:cNvSpPr/>
          <p:nvPr/>
        </p:nvSpPr>
        <p:spPr>
          <a:xfrm>
            <a:off x="641684" y="8002786"/>
            <a:ext cx="4581850" cy="405274"/>
          </a:xfrm>
          <a:custGeom>
            <a:avLst/>
            <a:gdLst/>
            <a:ahLst/>
            <a:cxnLst/>
            <a:rect l="l" t="t" r="r" b="b"/>
            <a:pathLst>
              <a:path w="4581850" h="405274">
                <a:moveTo>
                  <a:pt x="45030" y="0"/>
                </a:moveTo>
                <a:lnTo>
                  <a:pt x="4536820" y="0"/>
                </a:lnTo>
                <a:cubicBezTo>
                  <a:pt x="4561690" y="0"/>
                  <a:pt x="4581850" y="20161"/>
                  <a:pt x="4581850" y="45030"/>
                </a:cubicBezTo>
                <a:lnTo>
                  <a:pt x="4581850" y="360244"/>
                </a:lnTo>
                <a:cubicBezTo>
                  <a:pt x="4581850" y="385114"/>
                  <a:pt x="4561690" y="405274"/>
                  <a:pt x="4536820" y="405274"/>
                </a:cubicBezTo>
                <a:lnTo>
                  <a:pt x="45030" y="405274"/>
                </a:lnTo>
                <a:cubicBezTo>
                  <a:pt x="20177" y="405274"/>
                  <a:pt x="0" y="385097"/>
                  <a:pt x="0" y="360244"/>
                </a:cubicBezTo>
                <a:lnTo>
                  <a:pt x="0" y="45030"/>
                </a:lnTo>
                <a:cubicBezTo>
                  <a:pt x="0" y="20177"/>
                  <a:pt x="20177" y="0"/>
                  <a:pt x="45030" y="0"/>
                </a:cubicBezTo>
                <a:close/>
              </a:path>
            </a:pathLst>
          </a:custGeom>
          <a:solidFill>
            <a:srgbClr val="495057">
              <a:alpha val="30196"/>
            </a:srgbClr>
          </a:solidFill>
          <a:ln/>
        </p:spPr>
      </p:sp>
      <p:sp>
        <p:nvSpPr>
          <p:cNvPr id="66" name="Text 64"/>
          <p:cNvSpPr/>
          <p:nvPr/>
        </p:nvSpPr>
        <p:spPr>
          <a:xfrm>
            <a:off x="641684" y="8002786"/>
            <a:ext cx="4660654" cy="405274"/>
          </a:xfrm>
          <a:prstGeom prst="rect">
            <a:avLst/>
          </a:prstGeom>
          <a:noFill/>
          <a:ln/>
        </p:spPr>
        <p:txBody>
          <a:bodyPr wrap="square" lIns="90061" tIns="90061" rIns="90061" bIns="90061" rtlCol="0" anchor="ctr"/>
          <a:lstStyle/>
          <a:p>
            <a:pPr>
              <a:lnSpc>
                <a:spcPct val="120000"/>
              </a:lnSpc>
            </a:pPr>
            <a:r>
              <a:rPr lang="en-US" sz="1241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run_backup:</a:t>
            </a:r>
            <a:r>
              <a:rPr lang="en-US" sz="1241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Device → Device</a:t>
            </a:r>
            <a:endParaRPr lang="en-US" sz="1600" dirty="0"/>
          </a:p>
        </p:txBody>
      </p:sp>
      <p:sp>
        <p:nvSpPr>
          <p:cNvPr id="67" name="Shape 65"/>
          <p:cNvSpPr/>
          <p:nvPr/>
        </p:nvSpPr>
        <p:spPr>
          <a:xfrm>
            <a:off x="641684" y="8453091"/>
            <a:ext cx="4581850" cy="405274"/>
          </a:xfrm>
          <a:custGeom>
            <a:avLst/>
            <a:gdLst/>
            <a:ahLst/>
            <a:cxnLst/>
            <a:rect l="l" t="t" r="r" b="b"/>
            <a:pathLst>
              <a:path w="4581850" h="405274">
                <a:moveTo>
                  <a:pt x="45030" y="0"/>
                </a:moveTo>
                <a:lnTo>
                  <a:pt x="4536820" y="0"/>
                </a:lnTo>
                <a:cubicBezTo>
                  <a:pt x="4561690" y="0"/>
                  <a:pt x="4581850" y="20161"/>
                  <a:pt x="4581850" y="45030"/>
                </a:cubicBezTo>
                <a:lnTo>
                  <a:pt x="4581850" y="360244"/>
                </a:lnTo>
                <a:cubicBezTo>
                  <a:pt x="4581850" y="385114"/>
                  <a:pt x="4561690" y="405274"/>
                  <a:pt x="4536820" y="405274"/>
                </a:cubicBezTo>
                <a:lnTo>
                  <a:pt x="45030" y="405274"/>
                </a:lnTo>
                <a:cubicBezTo>
                  <a:pt x="20177" y="405274"/>
                  <a:pt x="0" y="385097"/>
                  <a:pt x="0" y="360244"/>
                </a:cubicBezTo>
                <a:lnTo>
                  <a:pt x="0" y="45030"/>
                </a:lnTo>
                <a:cubicBezTo>
                  <a:pt x="0" y="20177"/>
                  <a:pt x="20177" y="0"/>
                  <a:pt x="45030" y="0"/>
                </a:cubicBezTo>
                <a:close/>
              </a:path>
            </a:pathLst>
          </a:custGeom>
          <a:solidFill>
            <a:srgbClr val="495057">
              <a:alpha val="30196"/>
            </a:srgbClr>
          </a:solidFill>
          <a:ln/>
        </p:spPr>
      </p:sp>
      <p:sp>
        <p:nvSpPr>
          <p:cNvPr id="68" name="Text 66"/>
          <p:cNvSpPr/>
          <p:nvPr/>
        </p:nvSpPr>
        <p:spPr>
          <a:xfrm>
            <a:off x="641684" y="8453091"/>
            <a:ext cx="4660654" cy="405274"/>
          </a:xfrm>
          <a:prstGeom prst="rect">
            <a:avLst/>
          </a:prstGeom>
          <a:noFill/>
          <a:ln/>
        </p:spPr>
        <p:txBody>
          <a:bodyPr wrap="square" lIns="90061" tIns="90061" rIns="90061" bIns="90061" rtlCol="0" anchor="ctr"/>
          <a:lstStyle/>
          <a:p>
            <a:pPr>
              <a:lnSpc>
                <a:spcPct val="120000"/>
              </a:lnSpc>
            </a:pPr>
            <a:r>
              <a:rPr lang="en-US" sz="1241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run_restore:</a:t>
            </a:r>
            <a:r>
              <a:rPr lang="en-US" sz="1241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Device → Device</a:t>
            </a:r>
            <a:endParaRPr lang="en-US" sz="1600" dirty="0"/>
          </a:p>
        </p:txBody>
      </p:sp>
      <p:sp>
        <p:nvSpPr>
          <p:cNvPr id="69" name="Shape 67"/>
          <p:cNvSpPr/>
          <p:nvPr/>
        </p:nvSpPr>
        <p:spPr>
          <a:xfrm>
            <a:off x="5647718" y="7096548"/>
            <a:ext cx="4953352" cy="1947568"/>
          </a:xfrm>
          <a:custGeom>
            <a:avLst/>
            <a:gdLst/>
            <a:ahLst/>
            <a:cxnLst/>
            <a:rect l="l" t="t" r="r" b="b"/>
            <a:pathLst>
              <a:path w="4953352" h="1947568">
                <a:moveTo>
                  <a:pt x="90056" y="0"/>
                </a:moveTo>
                <a:lnTo>
                  <a:pt x="4863296" y="0"/>
                </a:lnTo>
                <a:cubicBezTo>
                  <a:pt x="4913033" y="0"/>
                  <a:pt x="4953352" y="40319"/>
                  <a:pt x="4953352" y="90056"/>
                </a:cubicBezTo>
                <a:lnTo>
                  <a:pt x="4953352" y="1857512"/>
                </a:lnTo>
                <a:cubicBezTo>
                  <a:pt x="4953352" y="1907249"/>
                  <a:pt x="4913033" y="1947568"/>
                  <a:pt x="4863296" y="1947568"/>
                </a:cubicBezTo>
                <a:lnTo>
                  <a:pt x="90056" y="1947568"/>
                </a:lnTo>
                <a:cubicBezTo>
                  <a:pt x="40319" y="1947568"/>
                  <a:pt x="0" y="1907249"/>
                  <a:pt x="0" y="1857512"/>
                </a:cubicBezTo>
                <a:lnTo>
                  <a:pt x="0" y="90056"/>
                </a:lnTo>
                <a:cubicBezTo>
                  <a:pt x="0" y="40353"/>
                  <a:pt x="40353" y="0"/>
                  <a:pt x="90056" y="0"/>
                </a:cubicBezTo>
                <a:close/>
              </a:path>
            </a:pathLst>
          </a:custGeom>
          <a:solidFill>
            <a:srgbClr val="343A40"/>
          </a:solidFill>
          <a:ln w="12700">
            <a:solidFill>
              <a:srgbClr val="495057">
                <a:alpha val="30196"/>
              </a:srgbClr>
            </a:solidFill>
            <a:prstDash val="solid"/>
          </a:ln>
        </p:spPr>
      </p:sp>
      <p:sp>
        <p:nvSpPr>
          <p:cNvPr id="70" name="Shape 68"/>
          <p:cNvSpPr/>
          <p:nvPr/>
        </p:nvSpPr>
        <p:spPr>
          <a:xfrm>
            <a:off x="5861613" y="7327329"/>
            <a:ext cx="225152" cy="225152"/>
          </a:xfrm>
          <a:custGeom>
            <a:avLst/>
            <a:gdLst/>
            <a:ahLst/>
            <a:cxnLst/>
            <a:rect l="l" t="t" r="r" b="b"/>
            <a:pathLst>
              <a:path w="225152" h="225152">
                <a:moveTo>
                  <a:pt x="14072" y="28144"/>
                </a:moveTo>
                <a:cubicBezTo>
                  <a:pt x="8399" y="28144"/>
                  <a:pt x="3254" y="31574"/>
                  <a:pt x="1055" y="36851"/>
                </a:cubicBezTo>
                <a:cubicBezTo>
                  <a:pt x="-1143" y="42128"/>
                  <a:pt x="88" y="48153"/>
                  <a:pt x="4134" y="52154"/>
                </a:cubicBezTo>
                <a:lnTo>
                  <a:pt x="84432" y="132497"/>
                </a:lnTo>
                <a:lnTo>
                  <a:pt x="84432" y="182936"/>
                </a:lnTo>
                <a:cubicBezTo>
                  <a:pt x="84432" y="186674"/>
                  <a:pt x="85927" y="190236"/>
                  <a:pt x="88566" y="192875"/>
                </a:cubicBezTo>
                <a:lnTo>
                  <a:pt x="116710" y="221019"/>
                </a:lnTo>
                <a:cubicBezTo>
                  <a:pt x="120756" y="225064"/>
                  <a:pt x="126780" y="226252"/>
                  <a:pt x="132057" y="224053"/>
                </a:cubicBezTo>
                <a:cubicBezTo>
                  <a:pt x="137334" y="221854"/>
                  <a:pt x="140720" y="216753"/>
                  <a:pt x="140720" y="211080"/>
                </a:cubicBezTo>
                <a:lnTo>
                  <a:pt x="140720" y="132497"/>
                </a:lnTo>
                <a:lnTo>
                  <a:pt x="221019" y="52198"/>
                </a:lnTo>
                <a:cubicBezTo>
                  <a:pt x="225064" y="48153"/>
                  <a:pt x="226252" y="42128"/>
                  <a:pt x="224053" y="36851"/>
                </a:cubicBezTo>
                <a:cubicBezTo>
                  <a:pt x="221854" y="31574"/>
                  <a:pt x="216753" y="28144"/>
                  <a:pt x="211080" y="28144"/>
                </a:cubicBezTo>
                <a:lnTo>
                  <a:pt x="14072" y="28144"/>
                </a:lnTo>
                <a:close/>
              </a:path>
            </a:pathLst>
          </a:custGeom>
          <a:solidFill>
            <a:srgbClr val="D4A237"/>
          </a:solidFill>
          <a:ln/>
        </p:spPr>
      </p:sp>
      <p:sp>
        <p:nvSpPr>
          <p:cNvPr id="71" name="Text 69"/>
          <p:cNvSpPr/>
          <p:nvPr/>
        </p:nvSpPr>
        <p:spPr>
          <a:xfrm>
            <a:off x="6250001" y="7282299"/>
            <a:ext cx="1407202" cy="31521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96" b="1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BackupConfig</a:t>
            </a:r>
            <a:endParaRPr lang="en-US" sz="1600" dirty="0"/>
          </a:p>
        </p:txBody>
      </p:sp>
      <p:sp>
        <p:nvSpPr>
          <p:cNvPr id="72" name="Text 70"/>
          <p:cNvSpPr/>
          <p:nvPr/>
        </p:nvSpPr>
        <p:spPr>
          <a:xfrm>
            <a:off x="5833469" y="7687573"/>
            <a:ext cx="4660654" cy="2251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41" dirty="0">
                <a:solidFill>
                  <a:srgbClr val="F8F9FA">
                    <a:alpha val="6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备份配置与过滤策略</a:t>
            </a:r>
            <a:endParaRPr lang="en-US" sz="1600" dirty="0"/>
          </a:p>
        </p:txBody>
      </p:sp>
      <p:sp>
        <p:nvSpPr>
          <p:cNvPr id="73" name="Text 71"/>
          <p:cNvSpPr/>
          <p:nvPr/>
        </p:nvSpPr>
        <p:spPr>
          <a:xfrm>
            <a:off x="5833469" y="8002786"/>
            <a:ext cx="4660654" cy="4503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41" dirty="0">
                <a:solidFill>
                  <a:srgbClr val="F8F9FA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路径模式 | 扩展名 | 时间窗口</a:t>
            </a:r>
            <a:endParaRPr lang="en-US" sz="1600" dirty="0"/>
          </a:p>
          <a:p>
            <a:pPr>
              <a:lnSpc>
                <a:spcPct val="120000"/>
              </a:lnSpc>
            </a:pPr>
            <a:r>
              <a:rPr lang="en-US" sz="1241" dirty="0">
                <a:solidFill>
                  <a:srgbClr val="F8F9FA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大小范围 | 权限 | 用户/组</a:t>
            </a:r>
            <a:endParaRPr lang="en-US" sz="1600" dirty="0"/>
          </a:p>
        </p:txBody>
      </p:sp>
      <p:sp>
        <p:nvSpPr>
          <p:cNvPr id="74" name="Shape 72"/>
          <p:cNvSpPr/>
          <p:nvPr/>
        </p:nvSpPr>
        <p:spPr>
          <a:xfrm>
            <a:off x="10839591" y="7096548"/>
            <a:ext cx="4953352" cy="1947568"/>
          </a:xfrm>
          <a:custGeom>
            <a:avLst/>
            <a:gdLst/>
            <a:ahLst/>
            <a:cxnLst/>
            <a:rect l="l" t="t" r="r" b="b"/>
            <a:pathLst>
              <a:path w="4953352" h="1947568">
                <a:moveTo>
                  <a:pt x="90056" y="0"/>
                </a:moveTo>
                <a:lnTo>
                  <a:pt x="4863296" y="0"/>
                </a:lnTo>
                <a:cubicBezTo>
                  <a:pt x="4913033" y="0"/>
                  <a:pt x="4953352" y="40319"/>
                  <a:pt x="4953352" y="90056"/>
                </a:cubicBezTo>
                <a:lnTo>
                  <a:pt x="4953352" y="1857512"/>
                </a:lnTo>
                <a:cubicBezTo>
                  <a:pt x="4953352" y="1907249"/>
                  <a:pt x="4913033" y="1947568"/>
                  <a:pt x="4863296" y="1947568"/>
                </a:cubicBezTo>
                <a:lnTo>
                  <a:pt x="90056" y="1947568"/>
                </a:lnTo>
                <a:cubicBezTo>
                  <a:pt x="40319" y="1947568"/>
                  <a:pt x="0" y="1907249"/>
                  <a:pt x="0" y="1857512"/>
                </a:cubicBezTo>
                <a:lnTo>
                  <a:pt x="0" y="90056"/>
                </a:lnTo>
                <a:cubicBezTo>
                  <a:pt x="0" y="40353"/>
                  <a:pt x="40353" y="0"/>
                  <a:pt x="90056" y="0"/>
                </a:cubicBezTo>
                <a:close/>
              </a:path>
            </a:pathLst>
          </a:custGeom>
          <a:solidFill>
            <a:srgbClr val="343A40"/>
          </a:solidFill>
          <a:ln w="12700">
            <a:solidFill>
              <a:srgbClr val="495057">
                <a:alpha val="30196"/>
              </a:srgbClr>
            </a:solidFill>
            <a:prstDash val="solid"/>
          </a:ln>
        </p:spPr>
      </p:sp>
      <p:sp>
        <p:nvSpPr>
          <p:cNvPr id="75" name="Shape 73"/>
          <p:cNvSpPr/>
          <p:nvPr/>
        </p:nvSpPr>
        <p:spPr>
          <a:xfrm>
            <a:off x="11067557" y="7327329"/>
            <a:ext cx="197008" cy="225152"/>
          </a:xfrm>
          <a:custGeom>
            <a:avLst/>
            <a:gdLst/>
            <a:ahLst/>
            <a:cxnLst/>
            <a:rect l="l" t="t" r="r" b="b"/>
            <a:pathLst>
              <a:path w="197008" h="225152">
                <a:moveTo>
                  <a:pt x="197008" y="90501"/>
                </a:moveTo>
                <a:cubicBezTo>
                  <a:pt x="190500" y="94810"/>
                  <a:pt x="183024" y="98284"/>
                  <a:pt x="175241" y="101055"/>
                </a:cubicBezTo>
                <a:cubicBezTo>
                  <a:pt x="154572" y="108443"/>
                  <a:pt x="127440" y="112576"/>
                  <a:pt x="98504" y="112576"/>
                </a:cubicBezTo>
                <a:cubicBezTo>
                  <a:pt x="69569" y="112576"/>
                  <a:pt x="42392" y="108399"/>
                  <a:pt x="21768" y="101055"/>
                </a:cubicBezTo>
                <a:cubicBezTo>
                  <a:pt x="14028" y="98284"/>
                  <a:pt x="6508" y="94810"/>
                  <a:pt x="0" y="90501"/>
                </a:cubicBezTo>
                <a:lnTo>
                  <a:pt x="0" y="126648"/>
                </a:lnTo>
                <a:cubicBezTo>
                  <a:pt x="0" y="146085"/>
                  <a:pt x="44107" y="161828"/>
                  <a:pt x="98504" y="161828"/>
                </a:cubicBezTo>
                <a:cubicBezTo>
                  <a:pt x="152901" y="161828"/>
                  <a:pt x="197008" y="146085"/>
                  <a:pt x="197008" y="126648"/>
                </a:cubicBezTo>
                <a:lnTo>
                  <a:pt x="197008" y="90501"/>
                </a:lnTo>
                <a:close/>
                <a:moveTo>
                  <a:pt x="197008" y="56288"/>
                </a:moveTo>
                <a:lnTo>
                  <a:pt x="197008" y="35180"/>
                </a:lnTo>
                <a:cubicBezTo>
                  <a:pt x="197008" y="15743"/>
                  <a:pt x="152901" y="0"/>
                  <a:pt x="98504" y="0"/>
                </a:cubicBezTo>
                <a:cubicBezTo>
                  <a:pt x="44107" y="0"/>
                  <a:pt x="0" y="15743"/>
                  <a:pt x="0" y="35180"/>
                </a:cubicBezTo>
                <a:lnTo>
                  <a:pt x="0" y="56288"/>
                </a:lnTo>
                <a:cubicBezTo>
                  <a:pt x="0" y="75725"/>
                  <a:pt x="44107" y="91468"/>
                  <a:pt x="98504" y="91468"/>
                </a:cubicBezTo>
                <a:cubicBezTo>
                  <a:pt x="152901" y="91468"/>
                  <a:pt x="197008" y="75725"/>
                  <a:pt x="197008" y="56288"/>
                </a:cubicBezTo>
                <a:close/>
                <a:moveTo>
                  <a:pt x="175241" y="171415"/>
                </a:moveTo>
                <a:cubicBezTo>
                  <a:pt x="154616" y="178759"/>
                  <a:pt x="127484" y="182936"/>
                  <a:pt x="98504" y="182936"/>
                </a:cubicBezTo>
                <a:cubicBezTo>
                  <a:pt x="69525" y="182936"/>
                  <a:pt x="42392" y="178759"/>
                  <a:pt x="21768" y="171415"/>
                </a:cubicBezTo>
                <a:cubicBezTo>
                  <a:pt x="14028" y="168644"/>
                  <a:pt x="6508" y="165170"/>
                  <a:pt x="0" y="160861"/>
                </a:cubicBezTo>
                <a:lnTo>
                  <a:pt x="0" y="189972"/>
                </a:lnTo>
                <a:cubicBezTo>
                  <a:pt x="0" y="209409"/>
                  <a:pt x="44107" y="225152"/>
                  <a:pt x="98504" y="225152"/>
                </a:cubicBezTo>
                <a:cubicBezTo>
                  <a:pt x="152901" y="225152"/>
                  <a:pt x="197008" y="209409"/>
                  <a:pt x="197008" y="189972"/>
                </a:cubicBezTo>
                <a:lnTo>
                  <a:pt x="197008" y="160861"/>
                </a:lnTo>
                <a:cubicBezTo>
                  <a:pt x="190500" y="165170"/>
                  <a:pt x="183024" y="168644"/>
                  <a:pt x="175241" y="171415"/>
                </a:cubicBezTo>
                <a:close/>
              </a:path>
            </a:pathLst>
          </a:custGeom>
          <a:solidFill>
            <a:srgbClr val="D4A237"/>
          </a:solidFill>
          <a:ln/>
        </p:spPr>
      </p:sp>
      <p:sp>
        <p:nvSpPr>
          <p:cNvPr id="76" name="Text 74"/>
          <p:cNvSpPr/>
          <p:nvPr/>
        </p:nvSpPr>
        <p:spPr>
          <a:xfrm>
            <a:off x="11441873" y="7282299"/>
            <a:ext cx="979413" cy="31521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96" b="1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Database</a:t>
            </a:r>
            <a:endParaRPr lang="en-US" sz="1600" dirty="0"/>
          </a:p>
        </p:txBody>
      </p:sp>
      <p:sp>
        <p:nvSpPr>
          <p:cNvPr id="77" name="Text 75"/>
          <p:cNvSpPr/>
          <p:nvPr/>
        </p:nvSpPr>
        <p:spPr>
          <a:xfrm>
            <a:off x="11025341" y="7687573"/>
            <a:ext cx="4660654" cy="2251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41" dirty="0">
                <a:solidFill>
                  <a:srgbClr val="F8F9FA">
                    <a:alpha val="6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SQLite3元数据索引</a:t>
            </a:r>
            <a:endParaRPr lang="en-US" sz="1600" dirty="0"/>
          </a:p>
        </p:txBody>
      </p:sp>
      <p:sp>
        <p:nvSpPr>
          <p:cNvPr id="78" name="Text 76"/>
          <p:cNvSpPr/>
          <p:nvPr/>
        </p:nvSpPr>
        <p:spPr>
          <a:xfrm>
            <a:off x="11025341" y="8002786"/>
            <a:ext cx="4660654" cy="4503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41" dirty="0">
                <a:solidFill>
                  <a:srgbClr val="F8F9FA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Tar/Zip设备内存数据库</a:t>
            </a:r>
            <a:endParaRPr lang="en-US" sz="1600" dirty="0"/>
          </a:p>
          <a:p>
            <a:pPr>
              <a:lnSpc>
                <a:spcPct val="120000"/>
              </a:lnSpc>
            </a:pPr>
            <a:r>
              <a:rPr lang="en-US" sz="1241" dirty="0">
                <a:solidFill>
                  <a:srgbClr val="F8F9FA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快速文件查找与元数据存储</a:t>
            </a:r>
            <a:endParaRPr lang="en-US" sz="1600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miro.medium.com/d7f1fc56593ae39dadd33c3008b9aa04dad859a7"/>
          <p:cNvPicPr>
            <a:picLocks noChangeAspect="1"/>
          </p:cNvPicPr>
          <p:nvPr/>
        </p:nvPicPr>
        <p:blipFill>
          <a:blip r:embed="rId3">
            <a:alphaModFix amt="25000"/>
          </a:blip>
          <a:srcRect t="11397" b="11397"/>
          <a:stretch/>
        </p:blipFill>
        <p:spPr>
          <a:xfrm>
            <a:off x="0" y="0"/>
            <a:ext cx="16256000" cy="9144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6256000" cy="9144000"/>
          </a:xfrm>
          <a:custGeom>
            <a:avLst/>
            <a:gdLst/>
            <a:ahLst/>
            <a:cxnLst/>
            <a:rect l="l" t="t" r="r" b="b"/>
            <a:pathLst>
              <a:path w="16256000" h="9144000">
                <a:moveTo>
                  <a:pt x="0" y="0"/>
                </a:moveTo>
                <a:lnTo>
                  <a:pt x="16256000" y="0"/>
                </a:lnTo>
                <a:lnTo>
                  <a:pt x="16256000" y="9144000"/>
                </a:lnTo>
                <a:lnTo>
                  <a:pt x="0" y="9144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1A1D21">
                  <a:alpha val="98000"/>
                </a:srgbClr>
              </a:gs>
              <a:gs pos="50000">
                <a:srgbClr val="343A40">
                  <a:alpha val="95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</a:gradFill>
          <a:ln/>
        </p:spPr>
      </p:sp>
      <p:sp>
        <p:nvSpPr>
          <p:cNvPr id="4" name="Shape 1"/>
          <p:cNvSpPr/>
          <p:nvPr/>
        </p:nvSpPr>
        <p:spPr>
          <a:xfrm>
            <a:off x="533400" y="1358900"/>
            <a:ext cx="3111500" cy="762000"/>
          </a:xfrm>
          <a:custGeom>
            <a:avLst/>
            <a:gdLst/>
            <a:ahLst/>
            <a:cxnLst/>
            <a:rect l="l" t="t" r="r" b="b"/>
            <a:pathLst>
              <a:path w="3111500" h="762000">
                <a:moveTo>
                  <a:pt x="0" y="0"/>
                </a:moveTo>
                <a:lnTo>
                  <a:pt x="3111500" y="0"/>
                </a:lnTo>
                <a:lnTo>
                  <a:pt x="3111500" y="762000"/>
                </a:lnTo>
                <a:lnTo>
                  <a:pt x="0" y="762000"/>
                </a:lnTo>
                <a:lnTo>
                  <a:pt x="0" y="0"/>
                </a:lnTo>
                <a:close/>
              </a:path>
            </a:pathLst>
          </a:custGeom>
          <a:solidFill>
            <a:srgbClr val="D4A237">
              <a:alpha val="20000"/>
            </a:srgbClr>
          </a:solidFill>
          <a:ln/>
        </p:spPr>
      </p:sp>
      <p:sp>
        <p:nvSpPr>
          <p:cNvPr id="5" name="Shape 2"/>
          <p:cNvSpPr/>
          <p:nvPr/>
        </p:nvSpPr>
        <p:spPr>
          <a:xfrm>
            <a:off x="533400" y="1358900"/>
            <a:ext cx="50800" cy="762000"/>
          </a:xfrm>
          <a:custGeom>
            <a:avLst/>
            <a:gdLst/>
            <a:ahLst/>
            <a:cxnLst/>
            <a:rect l="l" t="t" r="r" b="b"/>
            <a:pathLst>
              <a:path w="50800" h="762000">
                <a:moveTo>
                  <a:pt x="0" y="0"/>
                </a:moveTo>
                <a:lnTo>
                  <a:pt x="50800" y="0"/>
                </a:lnTo>
                <a:lnTo>
                  <a:pt x="50800" y="762000"/>
                </a:lnTo>
                <a:lnTo>
                  <a:pt x="0" y="762000"/>
                </a:lnTo>
                <a:lnTo>
                  <a:pt x="0" y="0"/>
                </a:lnTo>
                <a:close/>
              </a:path>
            </a:pathLst>
          </a:custGeom>
          <a:solidFill>
            <a:srgbClr val="D4A237"/>
          </a:solidFill>
          <a:ln/>
        </p:spPr>
      </p:sp>
      <p:sp>
        <p:nvSpPr>
          <p:cNvPr id="6" name="Text 3"/>
          <p:cNvSpPr/>
          <p:nvPr/>
        </p:nvSpPr>
        <p:spPr>
          <a:xfrm>
            <a:off x="863600" y="1485900"/>
            <a:ext cx="267087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3000" b="1" kern="0" spc="150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CHAPTER 03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508000" y="2489200"/>
            <a:ext cx="4966196" cy="12128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7200" b="1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HAL兼容层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508000" y="3632200"/>
            <a:ext cx="2286000" cy="12128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7200" b="1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实现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508000" y="5219700"/>
            <a:ext cx="99060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dirty="0">
                <a:solidFill>
                  <a:srgbClr val="F8F9FA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硬件抽象层设计与跨平台兼容方案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514350" y="6242050"/>
            <a:ext cx="7404100" cy="1536700"/>
          </a:xfrm>
          <a:custGeom>
            <a:avLst/>
            <a:gdLst/>
            <a:ahLst/>
            <a:cxnLst/>
            <a:rect l="l" t="t" r="r" b="b"/>
            <a:pathLst>
              <a:path w="7404100" h="1536700">
                <a:moveTo>
                  <a:pt x="101607" y="0"/>
                </a:moveTo>
                <a:lnTo>
                  <a:pt x="7302493" y="0"/>
                </a:lnTo>
                <a:cubicBezTo>
                  <a:pt x="7358609" y="0"/>
                  <a:pt x="7404100" y="45491"/>
                  <a:pt x="7404100" y="101607"/>
                </a:cubicBezTo>
                <a:lnTo>
                  <a:pt x="7404100" y="1435093"/>
                </a:lnTo>
                <a:cubicBezTo>
                  <a:pt x="7404100" y="1491209"/>
                  <a:pt x="7358609" y="1536700"/>
                  <a:pt x="7302493" y="1536700"/>
                </a:cubicBezTo>
                <a:lnTo>
                  <a:pt x="101607" y="1536700"/>
                </a:lnTo>
                <a:cubicBezTo>
                  <a:pt x="45491" y="1536700"/>
                  <a:pt x="0" y="1491209"/>
                  <a:pt x="0" y="1435093"/>
                </a:cubicBezTo>
                <a:lnTo>
                  <a:pt x="0" y="101607"/>
                </a:lnTo>
                <a:cubicBezTo>
                  <a:pt x="0" y="45528"/>
                  <a:pt x="45528" y="0"/>
                  <a:pt x="101607" y="0"/>
                </a:cubicBezTo>
                <a:close/>
              </a:path>
            </a:pathLst>
          </a:custGeom>
          <a:solidFill>
            <a:srgbClr val="343A40">
              <a:alpha val="60000"/>
            </a:srgbClr>
          </a:solidFill>
          <a:ln w="12700">
            <a:solidFill>
              <a:srgbClr val="495057">
                <a:alpha val="30196"/>
              </a:srgbClr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825500" y="6553200"/>
            <a:ext cx="69342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统一接口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825500" y="7112000"/>
            <a:ext cx="68961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dirty="0">
                <a:solidFill>
                  <a:srgbClr val="F8F9FA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消除平台差异,提供一致的文件操作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8337550" y="6242050"/>
            <a:ext cx="7404100" cy="1536700"/>
          </a:xfrm>
          <a:custGeom>
            <a:avLst/>
            <a:gdLst/>
            <a:ahLst/>
            <a:cxnLst/>
            <a:rect l="l" t="t" r="r" b="b"/>
            <a:pathLst>
              <a:path w="7404100" h="1536700">
                <a:moveTo>
                  <a:pt x="101607" y="0"/>
                </a:moveTo>
                <a:lnTo>
                  <a:pt x="7302493" y="0"/>
                </a:lnTo>
                <a:cubicBezTo>
                  <a:pt x="7358609" y="0"/>
                  <a:pt x="7404100" y="45491"/>
                  <a:pt x="7404100" y="101607"/>
                </a:cubicBezTo>
                <a:lnTo>
                  <a:pt x="7404100" y="1435093"/>
                </a:lnTo>
                <a:cubicBezTo>
                  <a:pt x="7404100" y="1491209"/>
                  <a:pt x="7358609" y="1536700"/>
                  <a:pt x="7302493" y="1536700"/>
                </a:cubicBezTo>
                <a:lnTo>
                  <a:pt x="101607" y="1536700"/>
                </a:lnTo>
                <a:cubicBezTo>
                  <a:pt x="45491" y="1536700"/>
                  <a:pt x="0" y="1491209"/>
                  <a:pt x="0" y="1435093"/>
                </a:cubicBezTo>
                <a:lnTo>
                  <a:pt x="0" y="101607"/>
                </a:lnTo>
                <a:cubicBezTo>
                  <a:pt x="0" y="45528"/>
                  <a:pt x="45528" y="0"/>
                  <a:pt x="101607" y="0"/>
                </a:cubicBezTo>
                <a:close/>
              </a:path>
            </a:pathLst>
          </a:custGeom>
          <a:solidFill>
            <a:srgbClr val="343A40">
              <a:alpha val="60000"/>
            </a:srgbClr>
          </a:solidFill>
          <a:ln w="12700">
            <a:solidFill>
              <a:srgbClr val="495057">
                <a:alpha val="30196"/>
              </a:srgbClr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8648700" y="6553200"/>
            <a:ext cx="69342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跨平台兼容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8648700" y="7112000"/>
            <a:ext cx="68961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dirty="0">
                <a:solidFill>
                  <a:srgbClr val="F8F9FA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支持Windows与Linux文件系统</a:t>
            </a:r>
            <a:endParaRPr lang="en-US" sz="1600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5031" y="455031"/>
            <a:ext cx="15550701" cy="45503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225" b="1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HAL层设计:统一文件系统差异</a:t>
            </a:r>
            <a:endParaRPr lang="en-US" sz="1600" dirty="0"/>
          </a:p>
        </p:txBody>
      </p:sp>
      <p:sp>
        <p:nvSpPr>
          <p:cNvPr id="3" name="Shape 1"/>
          <p:cNvSpPr/>
          <p:nvPr/>
        </p:nvSpPr>
        <p:spPr>
          <a:xfrm>
            <a:off x="455031" y="1001069"/>
            <a:ext cx="728050" cy="45503"/>
          </a:xfrm>
          <a:custGeom>
            <a:avLst/>
            <a:gdLst/>
            <a:ahLst/>
            <a:cxnLst/>
            <a:rect l="l" t="t" r="r" b="b"/>
            <a:pathLst>
              <a:path w="728050" h="45503">
                <a:moveTo>
                  <a:pt x="0" y="0"/>
                </a:moveTo>
                <a:lnTo>
                  <a:pt x="728050" y="0"/>
                </a:lnTo>
                <a:lnTo>
                  <a:pt x="728050" y="45503"/>
                </a:lnTo>
                <a:lnTo>
                  <a:pt x="0" y="45503"/>
                </a:lnTo>
                <a:lnTo>
                  <a:pt x="0" y="0"/>
                </a:lnTo>
                <a:close/>
              </a:path>
            </a:pathLst>
          </a:custGeom>
          <a:solidFill>
            <a:srgbClr val="D4A237"/>
          </a:solidFill>
          <a:ln/>
        </p:spPr>
      </p:sp>
      <p:sp>
        <p:nvSpPr>
          <p:cNvPr id="4" name="Shape 2"/>
          <p:cNvSpPr/>
          <p:nvPr/>
        </p:nvSpPr>
        <p:spPr>
          <a:xfrm>
            <a:off x="460719" y="1279776"/>
            <a:ext cx="10147202" cy="4607194"/>
          </a:xfrm>
          <a:custGeom>
            <a:avLst/>
            <a:gdLst/>
            <a:ahLst/>
            <a:cxnLst/>
            <a:rect l="l" t="t" r="r" b="b"/>
            <a:pathLst>
              <a:path w="10147202" h="4607194">
                <a:moveTo>
                  <a:pt x="90992" y="0"/>
                </a:moveTo>
                <a:lnTo>
                  <a:pt x="10056210" y="0"/>
                </a:lnTo>
                <a:cubicBezTo>
                  <a:pt x="10106464" y="0"/>
                  <a:pt x="10147202" y="40739"/>
                  <a:pt x="10147202" y="90992"/>
                </a:cubicBezTo>
                <a:lnTo>
                  <a:pt x="10147202" y="4516202"/>
                </a:lnTo>
                <a:cubicBezTo>
                  <a:pt x="10147202" y="4566455"/>
                  <a:pt x="10106464" y="4607194"/>
                  <a:pt x="10056210" y="4607194"/>
                </a:cubicBezTo>
                <a:lnTo>
                  <a:pt x="90992" y="4607194"/>
                </a:lnTo>
                <a:cubicBezTo>
                  <a:pt x="40739" y="4607194"/>
                  <a:pt x="0" y="4566455"/>
                  <a:pt x="0" y="4516202"/>
                </a:cubicBezTo>
                <a:lnTo>
                  <a:pt x="0" y="90992"/>
                </a:lnTo>
                <a:cubicBezTo>
                  <a:pt x="0" y="40772"/>
                  <a:pt x="40772" y="0"/>
                  <a:pt x="90992" y="0"/>
                </a:cubicBezTo>
                <a:close/>
              </a:path>
            </a:pathLst>
          </a:custGeom>
          <a:solidFill>
            <a:srgbClr val="343A40"/>
          </a:solidFill>
          <a:ln w="12700">
            <a:solidFill>
              <a:srgbClr val="495057">
                <a:alpha val="30196"/>
              </a:srgbClr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693923" y="1512980"/>
            <a:ext cx="9794553" cy="31852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791" b="1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HAL层核心概念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693923" y="1968011"/>
            <a:ext cx="9771801" cy="59154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433" b="1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设备抽象接口(Device):</a:t>
            </a:r>
            <a:r>
              <a:rPr lang="en-US" sz="1433" dirty="0">
                <a:solidFill>
                  <a:srgbClr val="F8F9FA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定义统一的文件操作契约,包括文件存在性检查、元数据获取、文件读写、目录遍历等核心功能。所有具体设备实现都必须遵循此接口,确保上层应用的无缝切换。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693923" y="2696062"/>
            <a:ext cx="9771801" cy="59154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433" b="1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统一元数据表示(FileEntityMeta):</a:t>
            </a:r>
            <a:r>
              <a:rPr lang="en-US" sz="1433" dirty="0">
                <a:solidFill>
                  <a:srgbClr val="F8F9FA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取Linux和Windows文件属性的并集,包含路径、类型、大小、时间戳等通用属性,以及POSIX权限、UID/GID等Linux特性和Windows属性掩码等Windows特性,实现跨平台文件属性的完整保留。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693923" y="3424112"/>
            <a:ext cx="9771801" cy="59154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433" b="1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文件实体层次(FileEntity):</a:t>
            </a:r>
            <a:r>
              <a:rPr lang="en-US" sz="1433" dirty="0">
                <a:solidFill>
                  <a:srgbClr val="F8F9FA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通过继承体系表示不同类型的文件实体,包括普通文件、目录、符号链接等,提供统一的访问接口和类型安全的操作。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10845480" y="1279776"/>
            <a:ext cx="4948467" cy="4607194"/>
          </a:xfrm>
          <a:custGeom>
            <a:avLst/>
            <a:gdLst/>
            <a:ahLst/>
            <a:cxnLst/>
            <a:rect l="l" t="t" r="r" b="b"/>
            <a:pathLst>
              <a:path w="4948467" h="4607194">
                <a:moveTo>
                  <a:pt x="90992" y="0"/>
                </a:moveTo>
                <a:lnTo>
                  <a:pt x="4857475" y="0"/>
                </a:lnTo>
                <a:cubicBezTo>
                  <a:pt x="4907729" y="0"/>
                  <a:pt x="4948467" y="40739"/>
                  <a:pt x="4948467" y="90992"/>
                </a:cubicBezTo>
                <a:lnTo>
                  <a:pt x="4948467" y="4516202"/>
                </a:lnTo>
                <a:cubicBezTo>
                  <a:pt x="4948467" y="4566455"/>
                  <a:pt x="4907729" y="4607194"/>
                  <a:pt x="4857475" y="4607194"/>
                </a:cubicBezTo>
                <a:lnTo>
                  <a:pt x="90992" y="4607194"/>
                </a:lnTo>
                <a:cubicBezTo>
                  <a:pt x="40739" y="4607194"/>
                  <a:pt x="0" y="4566455"/>
                  <a:pt x="0" y="4516202"/>
                </a:cubicBezTo>
                <a:lnTo>
                  <a:pt x="0" y="90992"/>
                </a:lnTo>
                <a:cubicBezTo>
                  <a:pt x="0" y="40772"/>
                  <a:pt x="40772" y="0"/>
                  <a:pt x="90992" y="0"/>
                </a:cubicBezTo>
                <a:close/>
              </a:path>
            </a:pathLst>
          </a:custGeom>
          <a:solidFill>
            <a:srgbClr val="343A40"/>
          </a:solidFill>
          <a:ln w="12700">
            <a:solidFill>
              <a:srgbClr val="495057">
                <a:alpha val="30196"/>
              </a:srgbClr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11078684" y="1512980"/>
            <a:ext cx="4595818" cy="31852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791" b="1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解决的问题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11078684" y="1968011"/>
            <a:ext cx="4482060" cy="819057"/>
          </a:xfrm>
          <a:custGeom>
            <a:avLst/>
            <a:gdLst/>
            <a:ahLst/>
            <a:cxnLst/>
            <a:rect l="l" t="t" r="r" b="b"/>
            <a:pathLst>
              <a:path w="4482060" h="819057">
                <a:moveTo>
                  <a:pt x="45507" y="0"/>
                </a:moveTo>
                <a:lnTo>
                  <a:pt x="4436553" y="0"/>
                </a:lnTo>
                <a:cubicBezTo>
                  <a:pt x="4461686" y="0"/>
                  <a:pt x="4482060" y="20374"/>
                  <a:pt x="4482060" y="45507"/>
                </a:cubicBezTo>
                <a:lnTo>
                  <a:pt x="4482060" y="773550"/>
                </a:lnTo>
                <a:cubicBezTo>
                  <a:pt x="4482060" y="798683"/>
                  <a:pt x="4461686" y="819057"/>
                  <a:pt x="4436553" y="819057"/>
                </a:cubicBezTo>
                <a:lnTo>
                  <a:pt x="45507" y="819057"/>
                </a:lnTo>
                <a:cubicBezTo>
                  <a:pt x="20374" y="819057"/>
                  <a:pt x="0" y="798683"/>
                  <a:pt x="0" y="773550"/>
                </a:cubicBezTo>
                <a:lnTo>
                  <a:pt x="0" y="45507"/>
                </a:lnTo>
                <a:cubicBezTo>
                  <a:pt x="0" y="20391"/>
                  <a:pt x="20391" y="0"/>
                  <a:pt x="45507" y="0"/>
                </a:cubicBez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12" name="Text 10"/>
          <p:cNvSpPr/>
          <p:nvPr/>
        </p:nvSpPr>
        <p:spPr>
          <a:xfrm>
            <a:off x="11215193" y="2104521"/>
            <a:ext cx="4300048" cy="27301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33" b="1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路径差异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11215193" y="2423043"/>
            <a:ext cx="4288672" cy="22751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54" dirty="0">
                <a:solidFill>
                  <a:srgbClr val="F8F9FA">
                    <a:alpha val="6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Windows反斜杠 vs Linux正斜杠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11078684" y="2923577"/>
            <a:ext cx="4482060" cy="819057"/>
          </a:xfrm>
          <a:custGeom>
            <a:avLst/>
            <a:gdLst/>
            <a:ahLst/>
            <a:cxnLst/>
            <a:rect l="l" t="t" r="r" b="b"/>
            <a:pathLst>
              <a:path w="4482060" h="819057">
                <a:moveTo>
                  <a:pt x="45507" y="0"/>
                </a:moveTo>
                <a:lnTo>
                  <a:pt x="4436553" y="0"/>
                </a:lnTo>
                <a:cubicBezTo>
                  <a:pt x="4461686" y="0"/>
                  <a:pt x="4482060" y="20374"/>
                  <a:pt x="4482060" y="45507"/>
                </a:cubicBezTo>
                <a:lnTo>
                  <a:pt x="4482060" y="773550"/>
                </a:lnTo>
                <a:cubicBezTo>
                  <a:pt x="4482060" y="798683"/>
                  <a:pt x="4461686" y="819057"/>
                  <a:pt x="4436553" y="819057"/>
                </a:cubicBezTo>
                <a:lnTo>
                  <a:pt x="45507" y="819057"/>
                </a:lnTo>
                <a:cubicBezTo>
                  <a:pt x="20374" y="819057"/>
                  <a:pt x="0" y="798683"/>
                  <a:pt x="0" y="773550"/>
                </a:cubicBezTo>
                <a:lnTo>
                  <a:pt x="0" y="45507"/>
                </a:lnTo>
                <a:cubicBezTo>
                  <a:pt x="0" y="20391"/>
                  <a:pt x="20391" y="0"/>
                  <a:pt x="45507" y="0"/>
                </a:cubicBez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15" name="Text 13"/>
          <p:cNvSpPr/>
          <p:nvPr/>
        </p:nvSpPr>
        <p:spPr>
          <a:xfrm>
            <a:off x="11215193" y="3060087"/>
            <a:ext cx="4300048" cy="27301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33" b="1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权限模型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11215193" y="3378609"/>
            <a:ext cx="4288672" cy="22751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54" dirty="0">
                <a:solidFill>
                  <a:srgbClr val="F8F9FA">
                    <a:alpha val="6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POSIX权限 vs Windows ACL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11078684" y="3879143"/>
            <a:ext cx="4482060" cy="819057"/>
          </a:xfrm>
          <a:custGeom>
            <a:avLst/>
            <a:gdLst/>
            <a:ahLst/>
            <a:cxnLst/>
            <a:rect l="l" t="t" r="r" b="b"/>
            <a:pathLst>
              <a:path w="4482060" h="819057">
                <a:moveTo>
                  <a:pt x="45507" y="0"/>
                </a:moveTo>
                <a:lnTo>
                  <a:pt x="4436553" y="0"/>
                </a:lnTo>
                <a:cubicBezTo>
                  <a:pt x="4461686" y="0"/>
                  <a:pt x="4482060" y="20374"/>
                  <a:pt x="4482060" y="45507"/>
                </a:cubicBezTo>
                <a:lnTo>
                  <a:pt x="4482060" y="773550"/>
                </a:lnTo>
                <a:cubicBezTo>
                  <a:pt x="4482060" y="798683"/>
                  <a:pt x="4461686" y="819057"/>
                  <a:pt x="4436553" y="819057"/>
                </a:cubicBezTo>
                <a:lnTo>
                  <a:pt x="45507" y="819057"/>
                </a:lnTo>
                <a:cubicBezTo>
                  <a:pt x="20374" y="819057"/>
                  <a:pt x="0" y="798683"/>
                  <a:pt x="0" y="773550"/>
                </a:cubicBezTo>
                <a:lnTo>
                  <a:pt x="0" y="45507"/>
                </a:lnTo>
                <a:cubicBezTo>
                  <a:pt x="0" y="20391"/>
                  <a:pt x="20391" y="0"/>
                  <a:pt x="45507" y="0"/>
                </a:cubicBez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18" name="Text 16"/>
          <p:cNvSpPr/>
          <p:nvPr/>
        </p:nvSpPr>
        <p:spPr>
          <a:xfrm>
            <a:off x="11215193" y="4015653"/>
            <a:ext cx="4300048" cy="27301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33" b="1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文件属性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11215193" y="4334175"/>
            <a:ext cx="4288672" cy="22751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54" dirty="0">
                <a:solidFill>
                  <a:srgbClr val="F8F9FA">
                    <a:alpha val="6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隐藏/只读/系统文件差异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11078684" y="4834710"/>
            <a:ext cx="4482060" cy="819057"/>
          </a:xfrm>
          <a:custGeom>
            <a:avLst/>
            <a:gdLst/>
            <a:ahLst/>
            <a:cxnLst/>
            <a:rect l="l" t="t" r="r" b="b"/>
            <a:pathLst>
              <a:path w="4482060" h="819057">
                <a:moveTo>
                  <a:pt x="45507" y="0"/>
                </a:moveTo>
                <a:lnTo>
                  <a:pt x="4436553" y="0"/>
                </a:lnTo>
                <a:cubicBezTo>
                  <a:pt x="4461686" y="0"/>
                  <a:pt x="4482060" y="20374"/>
                  <a:pt x="4482060" y="45507"/>
                </a:cubicBezTo>
                <a:lnTo>
                  <a:pt x="4482060" y="773550"/>
                </a:lnTo>
                <a:cubicBezTo>
                  <a:pt x="4482060" y="798683"/>
                  <a:pt x="4461686" y="819057"/>
                  <a:pt x="4436553" y="819057"/>
                </a:cubicBezTo>
                <a:lnTo>
                  <a:pt x="45507" y="819057"/>
                </a:lnTo>
                <a:cubicBezTo>
                  <a:pt x="20374" y="819057"/>
                  <a:pt x="0" y="798683"/>
                  <a:pt x="0" y="773550"/>
                </a:cubicBezTo>
                <a:lnTo>
                  <a:pt x="0" y="45507"/>
                </a:lnTo>
                <a:cubicBezTo>
                  <a:pt x="0" y="20391"/>
                  <a:pt x="20391" y="0"/>
                  <a:pt x="45507" y="0"/>
                </a:cubicBez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21" name="Text 19"/>
          <p:cNvSpPr/>
          <p:nvPr/>
        </p:nvSpPr>
        <p:spPr>
          <a:xfrm>
            <a:off x="11215193" y="4971219"/>
            <a:ext cx="4300048" cy="27301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33" b="1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符号链接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11215193" y="5289741"/>
            <a:ext cx="4288672" cy="22751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54" dirty="0">
                <a:solidFill>
                  <a:srgbClr val="F8F9FA">
                    <a:alpha val="6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不同平台实现机制不同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460719" y="5995231"/>
            <a:ext cx="15334561" cy="3014584"/>
          </a:xfrm>
          <a:custGeom>
            <a:avLst/>
            <a:gdLst/>
            <a:ahLst/>
            <a:cxnLst/>
            <a:rect l="l" t="t" r="r" b="b"/>
            <a:pathLst>
              <a:path w="15334561" h="3014584">
                <a:moveTo>
                  <a:pt x="91010" y="0"/>
                </a:moveTo>
                <a:lnTo>
                  <a:pt x="15243551" y="0"/>
                </a:lnTo>
                <a:cubicBezTo>
                  <a:pt x="15293815" y="0"/>
                  <a:pt x="15334561" y="40747"/>
                  <a:pt x="15334561" y="91010"/>
                </a:cubicBezTo>
                <a:lnTo>
                  <a:pt x="15334561" y="2923573"/>
                </a:lnTo>
                <a:cubicBezTo>
                  <a:pt x="15334561" y="2973837"/>
                  <a:pt x="15293815" y="3014584"/>
                  <a:pt x="15243551" y="3014584"/>
                </a:cubicBezTo>
                <a:lnTo>
                  <a:pt x="91010" y="3014584"/>
                </a:lnTo>
                <a:cubicBezTo>
                  <a:pt x="40747" y="3014584"/>
                  <a:pt x="0" y="2973837"/>
                  <a:pt x="0" y="2923573"/>
                </a:cubicBezTo>
                <a:lnTo>
                  <a:pt x="0" y="91010"/>
                </a:lnTo>
                <a:cubicBezTo>
                  <a:pt x="0" y="40780"/>
                  <a:pt x="40780" y="0"/>
                  <a:pt x="91010" y="0"/>
                </a:cubicBezTo>
                <a:close/>
              </a:path>
            </a:pathLst>
          </a:custGeom>
          <a:solidFill>
            <a:srgbClr val="343A40"/>
          </a:solidFill>
          <a:ln w="12700">
            <a:solidFill>
              <a:srgbClr val="495057">
                <a:alpha val="30196"/>
              </a:srgbClr>
            </a:solidFill>
            <a:prstDash val="solid"/>
          </a:ln>
        </p:spPr>
      </p:sp>
      <p:sp>
        <p:nvSpPr>
          <p:cNvPr id="24" name="Text 22"/>
          <p:cNvSpPr/>
          <p:nvPr/>
        </p:nvSpPr>
        <p:spPr>
          <a:xfrm>
            <a:off x="693923" y="6228435"/>
            <a:ext cx="14981912" cy="31852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791" b="1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Device接口定义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693923" y="6728970"/>
            <a:ext cx="4800582" cy="2195527"/>
          </a:xfrm>
          <a:custGeom>
            <a:avLst/>
            <a:gdLst/>
            <a:ahLst/>
            <a:cxnLst/>
            <a:rect l="l" t="t" r="r" b="b"/>
            <a:pathLst>
              <a:path w="4800582" h="2195527">
                <a:moveTo>
                  <a:pt x="91005" y="0"/>
                </a:moveTo>
                <a:lnTo>
                  <a:pt x="4709578" y="0"/>
                </a:lnTo>
                <a:cubicBezTo>
                  <a:pt x="4759838" y="0"/>
                  <a:pt x="4800582" y="40744"/>
                  <a:pt x="4800582" y="91005"/>
                </a:cubicBezTo>
                <a:lnTo>
                  <a:pt x="4800582" y="2104522"/>
                </a:lnTo>
                <a:cubicBezTo>
                  <a:pt x="4800582" y="2154783"/>
                  <a:pt x="4759838" y="2195527"/>
                  <a:pt x="4709578" y="2195527"/>
                </a:cubicBezTo>
                <a:lnTo>
                  <a:pt x="91005" y="2195527"/>
                </a:lnTo>
                <a:cubicBezTo>
                  <a:pt x="40744" y="2195527"/>
                  <a:pt x="0" y="2154783"/>
                  <a:pt x="0" y="2104522"/>
                </a:cubicBezTo>
                <a:lnTo>
                  <a:pt x="0" y="91005"/>
                </a:lnTo>
                <a:cubicBezTo>
                  <a:pt x="0" y="40778"/>
                  <a:pt x="40778" y="0"/>
                  <a:pt x="91005" y="0"/>
                </a:cubicBez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26" name="Text 24"/>
          <p:cNvSpPr/>
          <p:nvPr/>
        </p:nvSpPr>
        <p:spPr>
          <a:xfrm>
            <a:off x="875936" y="6910982"/>
            <a:ext cx="4538939" cy="31852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12" b="1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查询操作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875936" y="7366014"/>
            <a:ext cx="4436557" cy="648420"/>
          </a:xfrm>
          <a:custGeom>
            <a:avLst/>
            <a:gdLst/>
            <a:ahLst/>
            <a:cxnLst/>
            <a:rect l="l" t="t" r="r" b="b"/>
            <a:pathLst>
              <a:path w="4436557" h="648420">
                <a:moveTo>
                  <a:pt x="45506" y="0"/>
                </a:moveTo>
                <a:lnTo>
                  <a:pt x="4391051" y="0"/>
                </a:lnTo>
                <a:cubicBezTo>
                  <a:pt x="4416183" y="0"/>
                  <a:pt x="4436557" y="20374"/>
                  <a:pt x="4436557" y="45506"/>
                </a:cubicBezTo>
                <a:lnTo>
                  <a:pt x="4436557" y="602914"/>
                </a:lnTo>
                <a:cubicBezTo>
                  <a:pt x="4436557" y="628046"/>
                  <a:pt x="4416183" y="648420"/>
                  <a:pt x="4391051" y="648420"/>
                </a:cubicBezTo>
                <a:lnTo>
                  <a:pt x="45506" y="648420"/>
                </a:lnTo>
                <a:cubicBezTo>
                  <a:pt x="20374" y="648420"/>
                  <a:pt x="0" y="628046"/>
                  <a:pt x="0" y="602914"/>
                </a:cubicBezTo>
                <a:lnTo>
                  <a:pt x="0" y="45506"/>
                </a:lnTo>
                <a:cubicBezTo>
                  <a:pt x="0" y="20391"/>
                  <a:pt x="20391" y="0"/>
                  <a:pt x="45506" y="0"/>
                </a:cubicBezTo>
                <a:close/>
              </a:path>
            </a:pathLst>
          </a:custGeom>
          <a:solidFill>
            <a:srgbClr val="495057">
              <a:alpha val="30196"/>
            </a:srgbClr>
          </a:solidFill>
          <a:ln/>
        </p:spPr>
      </p:sp>
      <p:sp>
        <p:nvSpPr>
          <p:cNvPr id="28" name="Text 26"/>
          <p:cNvSpPr/>
          <p:nvPr/>
        </p:nvSpPr>
        <p:spPr>
          <a:xfrm>
            <a:off x="966942" y="7479772"/>
            <a:ext cx="1805551" cy="187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54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exists(path): bool</a:t>
            </a: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966942" y="7735727"/>
            <a:ext cx="4322799" cy="18201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075" dirty="0">
                <a:solidFill>
                  <a:srgbClr val="F8F9FA">
                    <a:alpha val="6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检查文件或目录是否存在</a:t>
            </a: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875936" y="8099752"/>
            <a:ext cx="4436557" cy="648420"/>
          </a:xfrm>
          <a:custGeom>
            <a:avLst/>
            <a:gdLst/>
            <a:ahLst/>
            <a:cxnLst/>
            <a:rect l="l" t="t" r="r" b="b"/>
            <a:pathLst>
              <a:path w="4436557" h="648420">
                <a:moveTo>
                  <a:pt x="45506" y="0"/>
                </a:moveTo>
                <a:lnTo>
                  <a:pt x="4391051" y="0"/>
                </a:lnTo>
                <a:cubicBezTo>
                  <a:pt x="4416183" y="0"/>
                  <a:pt x="4436557" y="20374"/>
                  <a:pt x="4436557" y="45506"/>
                </a:cubicBezTo>
                <a:lnTo>
                  <a:pt x="4436557" y="602914"/>
                </a:lnTo>
                <a:cubicBezTo>
                  <a:pt x="4436557" y="628046"/>
                  <a:pt x="4416183" y="648420"/>
                  <a:pt x="4391051" y="648420"/>
                </a:cubicBezTo>
                <a:lnTo>
                  <a:pt x="45506" y="648420"/>
                </a:lnTo>
                <a:cubicBezTo>
                  <a:pt x="20374" y="648420"/>
                  <a:pt x="0" y="628046"/>
                  <a:pt x="0" y="602914"/>
                </a:cubicBezTo>
                <a:lnTo>
                  <a:pt x="0" y="45506"/>
                </a:lnTo>
                <a:cubicBezTo>
                  <a:pt x="0" y="20391"/>
                  <a:pt x="20391" y="0"/>
                  <a:pt x="45506" y="0"/>
                </a:cubicBezTo>
                <a:close/>
              </a:path>
            </a:pathLst>
          </a:custGeom>
          <a:solidFill>
            <a:srgbClr val="495057">
              <a:alpha val="30196"/>
            </a:srgbClr>
          </a:solidFill>
          <a:ln/>
        </p:spPr>
      </p:sp>
      <p:sp>
        <p:nvSpPr>
          <p:cNvPr id="31" name="Text 29"/>
          <p:cNvSpPr/>
          <p:nvPr/>
        </p:nvSpPr>
        <p:spPr>
          <a:xfrm>
            <a:off x="966942" y="8213510"/>
            <a:ext cx="2956194" cy="187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54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get_meta(path): FileEntityMeta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966942" y="8469465"/>
            <a:ext cx="4322799" cy="18201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075" dirty="0">
                <a:solidFill>
                  <a:srgbClr val="F8F9FA">
                    <a:alpha val="6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获取文件元数据</a:t>
            </a:r>
            <a:endParaRPr lang="en-US" sz="1600" dirty="0"/>
          </a:p>
        </p:txBody>
      </p:sp>
      <p:sp>
        <p:nvSpPr>
          <p:cNvPr id="33" name="Shape 31"/>
          <p:cNvSpPr/>
          <p:nvPr/>
        </p:nvSpPr>
        <p:spPr>
          <a:xfrm>
            <a:off x="5726998" y="6728970"/>
            <a:ext cx="4800582" cy="2195527"/>
          </a:xfrm>
          <a:custGeom>
            <a:avLst/>
            <a:gdLst/>
            <a:ahLst/>
            <a:cxnLst/>
            <a:rect l="l" t="t" r="r" b="b"/>
            <a:pathLst>
              <a:path w="4800582" h="2195527">
                <a:moveTo>
                  <a:pt x="91005" y="0"/>
                </a:moveTo>
                <a:lnTo>
                  <a:pt x="4709578" y="0"/>
                </a:lnTo>
                <a:cubicBezTo>
                  <a:pt x="4759838" y="0"/>
                  <a:pt x="4800582" y="40744"/>
                  <a:pt x="4800582" y="91005"/>
                </a:cubicBezTo>
                <a:lnTo>
                  <a:pt x="4800582" y="2104522"/>
                </a:lnTo>
                <a:cubicBezTo>
                  <a:pt x="4800582" y="2154783"/>
                  <a:pt x="4759838" y="2195527"/>
                  <a:pt x="4709578" y="2195527"/>
                </a:cubicBezTo>
                <a:lnTo>
                  <a:pt x="91005" y="2195527"/>
                </a:lnTo>
                <a:cubicBezTo>
                  <a:pt x="40744" y="2195527"/>
                  <a:pt x="0" y="2154783"/>
                  <a:pt x="0" y="2104522"/>
                </a:cubicBezTo>
                <a:lnTo>
                  <a:pt x="0" y="91005"/>
                </a:lnTo>
                <a:cubicBezTo>
                  <a:pt x="0" y="40778"/>
                  <a:pt x="40778" y="0"/>
                  <a:pt x="91005" y="0"/>
                </a:cubicBez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34" name="Text 32"/>
          <p:cNvSpPr/>
          <p:nvPr/>
        </p:nvSpPr>
        <p:spPr>
          <a:xfrm>
            <a:off x="5909010" y="6910982"/>
            <a:ext cx="4538939" cy="31852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12" b="1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读取操作</a:t>
            </a:r>
            <a:endParaRPr lang="en-US" sz="1600" dirty="0"/>
          </a:p>
        </p:txBody>
      </p:sp>
      <p:sp>
        <p:nvSpPr>
          <p:cNvPr id="35" name="Shape 33"/>
          <p:cNvSpPr/>
          <p:nvPr/>
        </p:nvSpPr>
        <p:spPr>
          <a:xfrm>
            <a:off x="5909010" y="7366014"/>
            <a:ext cx="4436557" cy="648420"/>
          </a:xfrm>
          <a:custGeom>
            <a:avLst/>
            <a:gdLst/>
            <a:ahLst/>
            <a:cxnLst/>
            <a:rect l="l" t="t" r="r" b="b"/>
            <a:pathLst>
              <a:path w="4436557" h="648420">
                <a:moveTo>
                  <a:pt x="45506" y="0"/>
                </a:moveTo>
                <a:lnTo>
                  <a:pt x="4391051" y="0"/>
                </a:lnTo>
                <a:cubicBezTo>
                  <a:pt x="4416183" y="0"/>
                  <a:pt x="4436557" y="20374"/>
                  <a:pt x="4436557" y="45506"/>
                </a:cubicBezTo>
                <a:lnTo>
                  <a:pt x="4436557" y="602914"/>
                </a:lnTo>
                <a:cubicBezTo>
                  <a:pt x="4436557" y="628046"/>
                  <a:pt x="4416183" y="648420"/>
                  <a:pt x="4391051" y="648420"/>
                </a:cubicBezTo>
                <a:lnTo>
                  <a:pt x="45506" y="648420"/>
                </a:lnTo>
                <a:cubicBezTo>
                  <a:pt x="20374" y="648420"/>
                  <a:pt x="0" y="628046"/>
                  <a:pt x="0" y="602914"/>
                </a:cubicBezTo>
                <a:lnTo>
                  <a:pt x="0" y="45506"/>
                </a:lnTo>
                <a:cubicBezTo>
                  <a:pt x="0" y="20391"/>
                  <a:pt x="20391" y="0"/>
                  <a:pt x="45506" y="0"/>
                </a:cubicBezTo>
                <a:close/>
              </a:path>
            </a:pathLst>
          </a:custGeom>
          <a:solidFill>
            <a:srgbClr val="495057">
              <a:alpha val="30196"/>
            </a:srgbClr>
          </a:solidFill>
          <a:ln/>
        </p:spPr>
      </p:sp>
      <p:sp>
        <p:nvSpPr>
          <p:cNvPr id="36" name="Text 34"/>
          <p:cNvSpPr/>
          <p:nvPr/>
        </p:nvSpPr>
        <p:spPr>
          <a:xfrm>
            <a:off x="6000017" y="7479772"/>
            <a:ext cx="2764405" cy="187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54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get_file(path): ReadableFile</a:t>
            </a:r>
            <a:endParaRPr lang="en-US" sz="1600" dirty="0"/>
          </a:p>
        </p:txBody>
      </p:sp>
      <p:sp>
        <p:nvSpPr>
          <p:cNvPr id="37" name="Text 35"/>
          <p:cNvSpPr/>
          <p:nvPr/>
        </p:nvSpPr>
        <p:spPr>
          <a:xfrm>
            <a:off x="6000017" y="7735727"/>
            <a:ext cx="4322799" cy="18201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075" dirty="0">
                <a:solidFill>
                  <a:srgbClr val="F8F9FA">
                    <a:alpha val="6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获取可读文件对象</a:t>
            </a:r>
            <a:endParaRPr lang="en-US" sz="1600" dirty="0"/>
          </a:p>
        </p:txBody>
      </p:sp>
      <p:sp>
        <p:nvSpPr>
          <p:cNvPr id="38" name="Shape 36"/>
          <p:cNvSpPr/>
          <p:nvPr/>
        </p:nvSpPr>
        <p:spPr>
          <a:xfrm>
            <a:off x="5909010" y="8099752"/>
            <a:ext cx="4436557" cy="648420"/>
          </a:xfrm>
          <a:custGeom>
            <a:avLst/>
            <a:gdLst/>
            <a:ahLst/>
            <a:cxnLst/>
            <a:rect l="l" t="t" r="r" b="b"/>
            <a:pathLst>
              <a:path w="4436557" h="648420">
                <a:moveTo>
                  <a:pt x="45506" y="0"/>
                </a:moveTo>
                <a:lnTo>
                  <a:pt x="4391051" y="0"/>
                </a:lnTo>
                <a:cubicBezTo>
                  <a:pt x="4416183" y="0"/>
                  <a:pt x="4436557" y="20374"/>
                  <a:pt x="4436557" y="45506"/>
                </a:cubicBezTo>
                <a:lnTo>
                  <a:pt x="4436557" y="602914"/>
                </a:lnTo>
                <a:cubicBezTo>
                  <a:pt x="4436557" y="628046"/>
                  <a:pt x="4416183" y="648420"/>
                  <a:pt x="4391051" y="648420"/>
                </a:cubicBezTo>
                <a:lnTo>
                  <a:pt x="45506" y="648420"/>
                </a:lnTo>
                <a:cubicBezTo>
                  <a:pt x="20374" y="648420"/>
                  <a:pt x="0" y="628046"/>
                  <a:pt x="0" y="602914"/>
                </a:cubicBezTo>
                <a:lnTo>
                  <a:pt x="0" y="45506"/>
                </a:lnTo>
                <a:cubicBezTo>
                  <a:pt x="0" y="20391"/>
                  <a:pt x="20391" y="0"/>
                  <a:pt x="45506" y="0"/>
                </a:cubicBezTo>
                <a:close/>
              </a:path>
            </a:pathLst>
          </a:custGeom>
          <a:solidFill>
            <a:srgbClr val="495057">
              <a:alpha val="30196"/>
            </a:srgbClr>
          </a:solidFill>
          <a:ln/>
        </p:spPr>
      </p:sp>
      <p:sp>
        <p:nvSpPr>
          <p:cNvPr id="39" name="Text 37"/>
          <p:cNvSpPr/>
          <p:nvPr/>
        </p:nvSpPr>
        <p:spPr>
          <a:xfrm>
            <a:off x="6000017" y="8213510"/>
            <a:ext cx="2380828" cy="187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54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get_folder(path): Folder</a:t>
            </a:r>
            <a:endParaRPr lang="en-US" sz="1600" dirty="0"/>
          </a:p>
        </p:txBody>
      </p:sp>
      <p:sp>
        <p:nvSpPr>
          <p:cNvPr id="40" name="Text 38"/>
          <p:cNvSpPr/>
          <p:nvPr/>
        </p:nvSpPr>
        <p:spPr>
          <a:xfrm>
            <a:off x="6000017" y="8469465"/>
            <a:ext cx="4322799" cy="18201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075" dirty="0">
                <a:solidFill>
                  <a:srgbClr val="F8F9FA">
                    <a:alpha val="6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获取目录对象</a:t>
            </a:r>
            <a:endParaRPr lang="en-US" sz="1600" dirty="0"/>
          </a:p>
        </p:txBody>
      </p:sp>
      <p:sp>
        <p:nvSpPr>
          <p:cNvPr id="41" name="Shape 39"/>
          <p:cNvSpPr/>
          <p:nvPr/>
        </p:nvSpPr>
        <p:spPr>
          <a:xfrm>
            <a:off x="10760162" y="6728970"/>
            <a:ext cx="4800582" cy="2195527"/>
          </a:xfrm>
          <a:custGeom>
            <a:avLst/>
            <a:gdLst/>
            <a:ahLst/>
            <a:cxnLst/>
            <a:rect l="l" t="t" r="r" b="b"/>
            <a:pathLst>
              <a:path w="4800582" h="2195527">
                <a:moveTo>
                  <a:pt x="91005" y="0"/>
                </a:moveTo>
                <a:lnTo>
                  <a:pt x="4709578" y="0"/>
                </a:lnTo>
                <a:cubicBezTo>
                  <a:pt x="4759838" y="0"/>
                  <a:pt x="4800582" y="40744"/>
                  <a:pt x="4800582" y="91005"/>
                </a:cubicBezTo>
                <a:lnTo>
                  <a:pt x="4800582" y="2104522"/>
                </a:lnTo>
                <a:cubicBezTo>
                  <a:pt x="4800582" y="2154783"/>
                  <a:pt x="4759838" y="2195527"/>
                  <a:pt x="4709578" y="2195527"/>
                </a:cubicBezTo>
                <a:lnTo>
                  <a:pt x="91005" y="2195527"/>
                </a:lnTo>
                <a:cubicBezTo>
                  <a:pt x="40744" y="2195527"/>
                  <a:pt x="0" y="2154783"/>
                  <a:pt x="0" y="2104522"/>
                </a:cubicBezTo>
                <a:lnTo>
                  <a:pt x="0" y="91005"/>
                </a:lnTo>
                <a:cubicBezTo>
                  <a:pt x="0" y="40778"/>
                  <a:pt x="40778" y="0"/>
                  <a:pt x="91005" y="0"/>
                </a:cubicBez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42" name="Text 40"/>
          <p:cNvSpPr/>
          <p:nvPr/>
        </p:nvSpPr>
        <p:spPr>
          <a:xfrm>
            <a:off x="10942174" y="6910982"/>
            <a:ext cx="4538939" cy="31852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12" b="1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写入操作</a:t>
            </a:r>
            <a:endParaRPr lang="en-US" sz="1600" dirty="0"/>
          </a:p>
        </p:txBody>
      </p:sp>
      <p:sp>
        <p:nvSpPr>
          <p:cNvPr id="43" name="Shape 41"/>
          <p:cNvSpPr/>
          <p:nvPr/>
        </p:nvSpPr>
        <p:spPr>
          <a:xfrm>
            <a:off x="10942174" y="7366014"/>
            <a:ext cx="4436557" cy="648420"/>
          </a:xfrm>
          <a:custGeom>
            <a:avLst/>
            <a:gdLst/>
            <a:ahLst/>
            <a:cxnLst/>
            <a:rect l="l" t="t" r="r" b="b"/>
            <a:pathLst>
              <a:path w="4436557" h="648420">
                <a:moveTo>
                  <a:pt x="45506" y="0"/>
                </a:moveTo>
                <a:lnTo>
                  <a:pt x="4391051" y="0"/>
                </a:lnTo>
                <a:cubicBezTo>
                  <a:pt x="4416183" y="0"/>
                  <a:pt x="4436557" y="20374"/>
                  <a:pt x="4436557" y="45506"/>
                </a:cubicBezTo>
                <a:lnTo>
                  <a:pt x="4436557" y="602914"/>
                </a:lnTo>
                <a:cubicBezTo>
                  <a:pt x="4436557" y="628046"/>
                  <a:pt x="4416183" y="648420"/>
                  <a:pt x="4391051" y="648420"/>
                </a:cubicBezTo>
                <a:lnTo>
                  <a:pt x="45506" y="648420"/>
                </a:lnTo>
                <a:cubicBezTo>
                  <a:pt x="20374" y="648420"/>
                  <a:pt x="0" y="628046"/>
                  <a:pt x="0" y="602914"/>
                </a:cubicBezTo>
                <a:lnTo>
                  <a:pt x="0" y="45506"/>
                </a:lnTo>
                <a:cubicBezTo>
                  <a:pt x="0" y="20391"/>
                  <a:pt x="20391" y="0"/>
                  <a:pt x="45506" y="0"/>
                </a:cubicBezTo>
                <a:close/>
              </a:path>
            </a:pathLst>
          </a:custGeom>
          <a:solidFill>
            <a:srgbClr val="495057">
              <a:alpha val="30196"/>
            </a:srgbClr>
          </a:solidFill>
          <a:ln/>
        </p:spPr>
      </p:sp>
      <p:sp>
        <p:nvSpPr>
          <p:cNvPr id="44" name="Text 42"/>
          <p:cNvSpPr/>
          <p:nvPr/>
        </p:nvSpPr>
        <p:spPr>
          <a:xfrm>
            <a:off x="11033181" y="7479772"/>
            <a:ext cx="2189128" cy="187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54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write_file(file): bool</a:t>
            </a:r>
            <a:endParaRPr lang="en-US" sz="1600" dirty="0"/>
          </a:p>
        </p:txBody>
      </p:sp>
      <p:sp>
        <p:nvSpPr>
          <p:cNvPr id="45" name="Text 43"/>
          <p:cNvSpPr/>
          <p:nvPr/>
        </p:nvSpPr>
        <p:spPr>
          <a:xfrm>
            <a:off x="11033181" y="7735727"/>
            <a:ext cx="4322799" cy="18201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075" dirty="0">
                <a:solidFill>
                  <a:srgbClr val="F8F9FA">
                    <a:alpha val="6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写入文件</a:t>
            </a:r>
            <a:endParaRPr lang="en-US" sz="1600" dirty="0"/>
          </a:p>
        </p:txBody>
      </p:sp>
      <p:sp>
        <p:nvSpPr>
          <p:cNvPr id="46" name="Shape 44"/>
          <p:cNvSpPr/>
          <p:nvPr/>
        </p:nvSpPr>
        <p:spPr>
          <a:xfrm>
            <a:off x="10942174" y="8099752"/>
            <a:ext cx="4436557" cy="648420"/>
          </a:xfrm>
          <a:custGeom>
            <a:avLst/>
            <a:gdLst/>
            <a:ahLst/>
            <a:cxnLst/>
            <a:rect l="l" t="t" r="r" b="b"/>
            <a:pathLst>
              <a:path w="4436557" h="648420">
                <a:moveTo>
                  <a:pt x="45506" y="0"/>
                </a:moveTo>
                <a:lnTo>
                  <a:pt x="4391051" y="0"/>
                </a:lnTo>
                <a:cubicBezTo>
                  <a:pt x="4416183" y="0"/>
                  <a:pt x="4436557" y="20374"/>
                  <a:pt x="4436557" y="45506"/>
                </a:cubicBezTo>
                <a:lnTo>
                  <a:pt x="4436557" y="602914"/>
                </a:lnTo>
                <a:cubicBezTo>
                  <a:pt x="4436557" y="628046"/>
                  <a:pt x="4416183" y="648420"/>
                  <a:pt x="4391051" y="648420"/>
                </a:cubicBezTo>
                <a:lnTo>
                  <a:pt x="45506" y="648420"/>
                </a:lnTo>
                <a:cubicBezTo>
                  <a:pt x="20374" y="648420"/>
                  <a:pt x="0" y="628046"/>
                  <a:pt x="0" y="602914"/>
                </a:cubicBezTo>
                <a:lnTo>
                  <a:pt x="0" y="45506"/>
                </a:lnTo>
                <a:cubicBezTo>
                  <a:pt x="0" y="20391"/>
                  <a:pt x="20391" y="0"/>
                  <a:pt x="45506" y="0"/>
                </a:cubicBezTo>
                <a:close/>
              </a:path>
            </a:pathLst>
          </a:custGeom>
          <a:solidFill>
            <a:srgbClr val="495057">
              <a:alpha val="30196"/>
            </a:srgbClr>
          </a:solidFill>
          <a:ln/>
        </p:spPr>
      </p:sp>
      <p:sp>
        <p:nvSpPr>
          <p:cNvPr id="47" name="Text 45"/>
          <p:cNvSpPr/>
          <p:nvPr/>
        </p:nvSpPr>
        <p:spPr>
          <a:xfrm>
            <a:off x="11033181" y="8213510"/>
            <a:ext cx="2572617" cy="187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54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write_folder(folder): bool</a:t>
            </a:r>
            <a:endParaRPr lang="en-US" sz="1600" dirty="0"/>
          </a:p>
        </p:txBody>
      </p:sp>
      <p:sp>
        <p:nvSpPr>
          <p:cNvPr id="48" name="Text 46"/>
          <p:cNvSpPr/>
          <p:nvPr/>
        </p:nvSpPr>
        <p:spPr>
          <a:xfrm>
            <a:off x="11033181" y="8469465"/>
            <a:ext cx="4322799" cy="18201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075" dirty="0">
                <a:solidFill>
                  <a:srgbClr val="F8F9FA">
                    <a:alpha val="6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创建目录</a:t>
            </a:r>
            <a:endParaRPr lang="en-US" sz="1600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333333"/>
      </a:dk2>
      <a:lt2>
        <a:srgbClr val="EEEEEE"/>
      </a:lt2>
      <a:accent1>
        <a:srgbClr val="8DAAC2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</TotalTime>
  <Words>2826</Words>
  <Application>Microsoft Office PowerPoint</Application>
  <PresentationFormat>自定义</PresentationFormat>
  <Paragraphs>876</Paragraphs>
  <Slides>32</Slides>
  <Notes>32</Notes>
  <HiddenSlides>0</HiddenSlides>
  <MMClips>0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32</vt:i4>
      </vt:variant>
    </vt:vector>
  </HeadingPairs>
  <TitlesOfParts>
    <vt:vector size="35" baseType="lpstr">
      <vt:lpstr>MiSans</vt:lpstr>
      <vt:lpstr>Arial</vt:lpstr>
      <vt:lpstr>Custom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Moonshot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BackupSuite - 跨平台数据备份恢复系统</dc:title>
  <dc:subject>BackupSuite - 跨平台数据备份恢复系统</dc:subject>
  <dc:creator>Kimi</dc:creator>
  <cp:lastModifiedBy>尹晨铭</cp:lastModifiedBy>
  <cp:revision>18</cp:revision>
  <dcterms:created xsi:type="dcterms:W3CDTF">2026-01-03T13:43:29Z</dcterms:created>
  <dcterms:modified xsi:type="dcterms:W3CDTF">2026-01-03T14:33:51Z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IGC">
    <vt:lpwstr>{"Label":"BackupSuite - 跨平台数据备份恢复系统","ContentProducer":"001191110108MACG2KBH8F10000","ProduceID":"19b821bc-0c12-8eb9-8000-00001a76982c","ReservedCode1":"","ContentPropagator":"001191110108MACG2KBH8F20000","PropagateID":"19b821bc-0c12-8eb9-8000-00001a76982c","ReservedCode2":""}</vt:lpwstr>
  </property>
</Properties>
</file>